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57" r:id="rId3"/>
    <p:sldId id="259" r:id="rId4"/>
    <p:sldId id="295" r:id="rId5"/>
    <p:sldId id="296" r:id="rId6"/>
    <p:sldId id="298" r:id="rId7"/>
    <p:sldId id="297" r:id="rId8"/>
    <p:sldId id="308" r:id="rId9"/>
    <p:sldId id="300" r:id="rId10"/>
    <p:sldId id="299" r:id="rId11"/>
    <p:sldId id="280" r:id="rId12"/>
    <p:sldId id="278" r:id="rId13"/>
    <p:sldId id="301" r:id="rId14"/>
    <p:sldId id="302" r:id="rId15"/>
    <p:sldId id="303" r:id="rId16"/>
    <p:sldId id="304" r:id="rId17"/>
    <p:sldId id="289" r:id="rId18"/>
    <p:sldId id="305" r:id="rId19"/>
    <p:sldId id="306" r:id="rId20"/>
    <p:sldId id="307" r:id="rId21"/>
    <p:sldId id="309" r:id="rId22"/>
    <p:sldId id="310" r:id="rId23"/>
    <p:sldId id="312" r:id="rId24"/>
    <p:sldId id="313" r:id="rId25"/>
    <p:sldId id="314" r:id="rId26"/>
    <p:sldId id="315" r:id="rId27"/>
    <p:sldId id="316" r:id="rId28"/>
    <p:sldId id="317" r:id="rId29"/>
    <p:sldId id="318" r:id="rId30"/>
    <p:sldId id="290" r:id="rId31"/>
    <p:sldId id="291" r:id="rId32"/>
    <p:sldId id="292" r:id="rId33"/>
    <p:sldId id="293" r:id="rId34"/>
    <p:sldId id="294" r:id="rId35"/>
    <p:sldId id="279" r:id="rId36"/>
    <p:sldId id="27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42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49FABB-F61D-4CC1-9BDD-5667E238298D}" type="datetimeFigureOut">
              <a:rPr lang="cs-CZ" smtClean="0"/>
              <a:t>24.3.2014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60C512-B06A-45EF-BAD5-16C27834744F}" type="slidenum">
              <a:rPr lang="cs-CZ" smtClean="0"/>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8A4AF377-563F-44F8-9EBF-83A49C34CFE1}" type="slidenum">
              <a:rPr lang="cs-CZ" smtClean="0"/>
              <a:pPr>
                <a:defRPr/>
              </a:pPr>
              <a:t>9</a:t>
            </a:fld>
            <a:endParaRPr lang="cs-CZ"/>
          </a:p>
        </p:txBody>
      </p:sp>
    </p:spTree>
    <p:extLst>
      <p:ext uri="{BB962C8B-B14F-4D97-AF65-F5344CB8AC3E}">
        <p14:creationId xmlns="" xmlns:p14="http://schemas.microsoft.com/office/powerpoint/2010/main" val="2997565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8A4AF377-563F-44F8-9EBF-83A49C34CFE1}" type="slidenum">
              <a:rPr lang="cs-CZ" smtClean="0"/>
              <a:pPr>
                <a:defRPr/>
              </a:pPr>
              <a:t>10</a:t>
            </a:fld>
            <a:endParaRPr lang="cs-CZ"/>
          </a:p>
        </p:txBody>
      </p:sp>
    </p:spTree>
    <p:extLst>
      <p:ext uri="{BB962C8B-B14F-4D97-AF65-F5344CB8AC3E}">
        <p14:creationId xmlns="" xmlns:p14="http://schemas.microsoft.com/office/powerpoint/2010/main" val="2997565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smtClean="0"/>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smtClean="0"/>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3/24/2014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3/24/2014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3/24/2014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smtClean="0"/>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smtClean="0"/>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3/24/2014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3/24/2014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3/24/2014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regio-pro.eu/" TargetMode="External"/><Relationship Id="rId3" Type="http://schemas.openxmlformats.org/officeDocument/2006/relationships/hyperlink" Target="http://www.nuov.cz/folder/51/" TargetMode="External"/><Relationship Id="rId7" Type="http://schemas.openxmlformats.org/officeDocument/2006/relationships/hyperlink" Target="http://www.equib.de/" TargetMode="External"/><Relationship Id="rId2" Type="http://schemas.openxmlformats.org/officeDocument/2006/relationships/hyperlink" Target="http://bis.ams.or.at/" TargetMode="External"/><Relationship Id="rId1" Type="http://schemas.openxmlformats.org/officeDocument/2006/relationships/slideLayout" Target="../slideLayouts/slideLayout2.xml"/><Relationship Id="rId6" Type="http://schemas.openxmlformats.org/officeDocument/2006/relationships/hyperlink" Target="http://www.czechfutureskills.eu/" TargetMode="External"/><Relationship Id="rId5" Type="http://schemas.openxmlformats.org/officeDocument/2006/relationships/hyperlink" Target="http://www.dvmonitor.cz/" TargetMode="External"/><Relationship Id="rId4" Type="http://schemas.openxmlformats.org/officeDocument/2006/relationships/hyperlink" Target="http://msobservator.cz/profesni-skupiny/" TargetMode="External"/><Relationship Id="rId9" Type="http://schemas.openxmlformats.org/officeDocument/2006/relationships/hyperlink" Target="http://www.hessischer-pflegemonitor.d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killsireland.i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up-krakow.p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regio-pro.e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mail.nvf.cz/owa/redir.aspx?C=d2758703c00c43b88956190c44c9134a&amp;URL=http://www.nvf.cz/narodni-observator" TargetMode="External"/><Relationship Id="rId2" Type="http://schemas.openxmlformats.org/officeDocument/2006/relationships/hyperlink" Target="https://mail.nvf.cz/owa/redir.aspx?C=d2758703c00c43b88956190c44c9134a&amp;URL=mailto:branka@nvf.cz"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s://mail.nvf.cz/owa/redir.aspx?C=d2758703c00c43b88956190c44c9134a&amp;URL=http://www.budoucnostprofesi.c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603068" y="2022764"/>
            <a:ext cx="8915399" cy="3253381"/>
          </a:xfrm>
        </p:spPr>
        <p:txBody>
          <a:bodyPr>
            <a:normAutofit/>
          </a:bodyPr>
          <a:lstStyle/>
          <a:p>
            <a:pPr algn="ctr"/>
            <a:r>
              <a:rPr lang="cs-CZ" b="1" dirty="0" smtClean="0"/>
              <a:t>PROJEKT ARLI:</a:t>
            </a:r>
            <a:br>
              <a:rPr lang="cs-CZ" b="1" dirty="0" smtClean="0"/>
            </a:br>
            <a:r>
              <a:rPr lang="cs-CZ" sz="4400" b="1" dirty="0" smtClean="0"/>
              <a:t>Informační systémy o trhu práce v evropských regionech</a:t>
            </a:r>
            <a:endParaRPr lang="cs-CZ" sz="4400" dirty="0"/>
          </a:p>
        </p:txBody>
      </p:sp>
      <p:sp>
        <p:nvSpPr>
          <p:cNvPr id="4" name="Podnadpis 2"/>
          <p:cNvSpPr txBox="1">
            <a:spLocks/>
          </p:cNvSpPr>
          <p:nvPr/>
        </p:nvSpPr>
        <p:spPr>
          <a:xfrm>
            <a:off x="2589213" y="5320145"/>
            <a:ext cx="8915399" cy="7573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cs-CZ" dirty="0" smtClean="0"/>
              <a:t>NÁRODNÍ VZDĚLÁVACÍ FOND								 BŘEZEN 2014</a:t>
            </a:r>
          </a:p>
          <a:p>
            <a:endParaRPr lang="cs-CZ" dirty="0"/>
          </a:p>
        </p:txBody>
      </p:sp>
      <p:sp>
        <p:nvSpPr>
          <p:cNvPr id="5" name="Obdélník 4"/>
          <p:cNvSpPr/>
          <p:nvPr/>
        </p:nvSpPr>
        <p:spPr>
          <a:xfrm>
            <a:off x="5186467" y="6251392"/>
            <a:ext cx="3720890" cy="369332"/>
          </a:xfrm>
          <a:prstGeom prst="rect">
            <a:avLst/>
          </a:prstGeom>
        </p:spPr>
        <p:txBody>
          <a:bodyPr wrap="none">
            <a:spAutoFit/>
          </a:bodyPr>
          <a:lstStyle/>
          <a:p>
            <a:r>
              <a:rPr lang="en-GB" dirty="0"/>
              <a:t>www.nvf.cz/narodni-observator</a:t>
            </a:r>
          </a:p>
        </p:txBody>
      </p:sp>
      <p:pic>
        <p:nvPicPr>
          <p:cNvPr id="6" name="Obrázek 1" descr="NVF_CZ1.jpg"/>
          <p:cNvPicPr/>
          <p:nvPr/>
        </p:nvPicPr>
        <p:blipFill>
          <a:blip r:embed="rId2" cstate="print"/>
          <a:stretch>
            <a:fillRect/>
          </a:stretch>
        </p:blipFill>
        <p:spPr>
          <a:xfrm>
            <a:off x="2784764" y="6040582"/>
            <a:ext cx="1551709" cy="817418"/>
          </a:xfrm>
          <a:prstGeom prst="rect">
            <a:avLst/>
          </a:prstGeom>
        </p:spPr>
      </p:pic>
      <p:pic>
        <p:nvPicPr>
          <p:cNvPr id="7" name="Obrázek 0" descr="nozv_male2.bmp"/>
          <p:cNvPicPr/>
          <p:nvPr/>
        </p:nvPicPr>
        <p:blipFill>
          <a:blip r:embed="rId3" cstate="print"/>
          <a:stretch>
            <a:fillRect/>
          </a:stretch>
        </p:blipFill>
        <p:spPr>
          <a:xfrm>
            <a:off x="11000509" y="6082145"/>
            <a:ext cx="1191491" cy="775855"/>
          </a:xfrm>
          <a:prstGeom prst="rect">
            <a:avLst/>
          </a:prstGeom>
        </p:spPr>
      </p:pic>
    </p:spTree>
    <p:extLst>
      <p:ext uri="{BB962C8B-B14F-4D97-AF65-F5344CB8AC3E}">
        <p14:creationId xmlns="" xmlns:p14="http://schemas.microsoft.com/office/powerpoint/2010/main" val="919644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txBox="1">
            <a:spLocks/>
          </p:cNvSpPr>
          <p:nvPr/>
        </p:nvSpPr>
        <p:spPr>
          <a:xfrm>
            <a:off x="2347550" y="586574"/>
            <a:ext cx="8226526" cy="706090"/>
          </a:xfrm>
          <a:prstGeom prst="rect">
            <a:avLst/>
          </a:prstGeom>
        </p:spPr>
        <p:txBody>
          <a:bodyPr vert="horz" lIns="91440" tIns="45720" rIns="91440" bIns="45720" rtlCol="0" anchor="ctr">
            <a:normAutofit/>
          </a:bodyPr>
          <a:lstStyle/>
          <a:p>
            <a:pPr marL="0" marR="0" lvl="0" indent="0" fontAlgn="auto">
              <a:lnSpc>
                <a:spcPct val="100000"/>
              </a:lnSpc>
              <a:spcBef>
                <a:spcPct val="0"/>
              </a:spcBef>
              <a:spcAft>
                <a:spcPts val="0"/>
              </a:spcAft>
              <a:buClrTx/>
              <a:buSzTx/>
              <a:tabLst/>
              <a:defRPr/>
            </a:pPr>
            <a:r>
              <a:rPr lang="en-GB" sz="3600" b="1" cap="all" dirty="0" smtClean="0">
                <a:solidFill>
                  <a:schemeClr val="tx1">
                    <a:lumMod val="85000"/>
                    <a:lumOff val="15000"/>
                  </a:schemeClr>
                </a:solidFill>
                <a:latin typeface="+mj-lt"/>
                <a:ea typeface="+mj-ea"/>
                <a:cs typeface="+mj-cs"/>
              </a:rPr>
              <a:t>Local Job Creation</a:t>
            </a:r>
            <a:r>
              <a:rPr lang="cs-CZ" sz="3600" b="1" cap="all" dirty="0" smtClean="0">
                <a:solidFill>
                  <a:schemeClr val="tx1">
                    <a:lumMod val="85000"/>
                    <a:lumOff val="15000"/>
                  </a:schemeClr>
                </a:solidFill>
                <a:latin typeface="+mj-lt"/>
                <a:ea typeface="+mj-ea"/>
                <a:cs typeface="+mj-cs"/>
              </a:rPr>
              <a:t> </a:t>
            </a:r>
            <a:r>
              <a:rPr lang="cs-CZ" sz="3600" b="1" cap="all" dirty="0" err="1" smtClean="0">
                <a:solidFill>
                  <a:schemeClr val="tx1">
                    <a:lumMod val="85000"/>
                    <a:lumOff val="15000"/>
                  </a:schemeClr>
                </a:solidFill>
                <a:latin typeface="+mj-lt"/>
                <a:ea typeface="+mj-ea"/>
                <a:cs typeface="+mj-cs"/>
              </a:rPr>
              <a:t>Dashboard</a:t>
            </a:r>
            <a:endParaRPr lang="en-GB" sz="3600" b="1" cap="all" dirty="0">
              <a:solidFill>
                <a:schemeClr val="tx1">
                  <a:lumMod val="85000"/>
                  <a:lumOff val="15000"/>
                </a:schemeClr>
              </a:solidFill>
              <a:latin typeface="+mj-lt"/>
              <a:ea typeface="+mj-ea"/>
              <a:cs typeface="+mj-cs"/>
            </a:endParaRPr>
          </a:p>
        </p:txBody>
      </p:sp>
      <p:pic>
        <p:nvPicPr>
          <p:cNvPr id="56322" name="Picture 8"/>
          <p:cNvPicPr>
            <a:picLocks noChangeAspect="1" noChangeArrowheads="1"/>
          </p:cNvPicPr>
          <p:nvPr/>
        </p:nvPicPr>
        <p:blipFill>
          <a:blip r:embed="rId3" cstate="print"/>
          <a:srcRect/>
          <a:stretch>
            <a:fillRect/>
          </a:stretch>
        </p:blipFill>
        <p:spPr bwMode="auto">
          <a:xfrm>
            <a:off x="3437466" y="1684211"/>
            <a:ext cx="5455180" cy="4349818"/>
          </a:xfrm>
          <a:prstGeom prst="rect">
            <a:avLst/>
          </a:prstGeom>
          <a:noFill/>
          <a:ln w="9525">
            <a:noFill/>
            <a:miter lim="800000"/>
            <a:headEnd/>
            <a:tailEnd/>
          </a:ln>
        </p:spPr>
      </p:pic>
      <p:sp>
        <p:nvSpPr>
          <p:cNvPr id="4" name="Šipka doleva 3"/>
          <p:cNvSpPr/>
          <p:nvPr/>
        </p:nvSpPr>
        <p:spPr>
          <a:xfrm>
            <a:off x="7823199" y="2506133"/>
            <a:ext cx="3462867" cy="1972734"/>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cs-CZ" dirty="0" smtClean="0"/>
              <a:t>Evidence </a:t>
            </a:r>
            <a:r>
              <a:rPr lang="cs-CZ" dirty="0" err="1" smtClean="0"/>
              <a:t>based</a:t>
            </a:r>
            <a:r>
              <a:rPr lang="cs-CZ" dirty="0" smtClean="0"/>
              <a:t> </a:t>
            </a:r>
            <a:r>
              <a:rPr lang="cs-CZ" dirty="0" err="1" smtClean="0"/>
              <a:t>policy</a:t>
            </a:r>
            <a:endParaRPr lang="cs-CZ" dirty="0"/>
          </a:p>
        </p:txBody>
      </p:sp>
    </p:spTree>
    <p:extLst>
      <p:ext uri="{BB962C8B-B14F-4D97-AF65-F5344CB8AC3E}">
        <p14:creationId xmlns="" xmlns:p14="http://schemas.microsoft.com/office/powerpoint/2010/main" val="3136568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cs-CZ" b="1" cap="all" dirty="0" smtClean="0"/>
              <a:t>WP3 </a:t>
            </a:r>
            <a:r>
              <a:rPr lang="cs-CZ" b="1" cap="all" dirty="0" smtClean="0"/>
              <a:t>– popis příkladů dobré praxe</a:t>
            </a:r>
            <a:endParaRPr lang="en-AU" b="1" cap="all" dirty="0"/>
          </a:p>
        </p:txBody>
      </p:sp>
      <p:sp>
        <p:nvSpPr>
          <p:cNvPr id="4" name="Segnaposto numero diapositiva 3"/>
          <p:cNvSpPr>
            <a:spLocks noGrp="1"/>
          </p:cNvSpPr>
          <p:nvPr>
            <p:ph type="sldNum" sz="quarter" idx="12"/>
          </p:nvPr>
        </p:nvSpPr>
        <p:spPr/>
        <p:txBody>
          <a:bodyPr/>
          <a:lstStyle/>
          <a:p>
            <a:fld id="{CE5C3695-9008-470D-BB56-FC1F3FF1D744}" type="slidenum">
              <a:rPr lang="it-IT" smtClean="0"/>
              <a:pPr/>
              <a:t>11</a:t>
            </a:fld>
            <a:endParaRPr lang="it-IT"/>
          </a:p>
        </p:txBody>
      </p:sp>
      <p:sp>
        <p:nvSpPr>
          <p:cNvPr id="5" name="Obdélník 4"/>
          <p:cNvSpPr/>
          <p:nvPr/>
        </p:nvSpPr>
        <p:spPr>
          <a:xfrm>
            <a:off x="2702148" y="1479283"/>
            <a:ext cx="8802464" cy="72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cs-CZ" sz="2200" noProof="1" smtClean="0"/>
              <a:t>Návaznost na analýzu poptávky (po informacích o trhu </a:t>
            </a:r>
            <a:r>
              <a:rPr lang="cs-CZ" sz="2200" noProof="1" smtClean="0"/>
              <a:t>práce</a:t>
            </a:r>
            <a:r>
              <a:rPr lang="cs-CZ" sz="2200" noProof="1" smtClean="0"/>
              <a:t>)</a:t>
            </a:r>
            <a:endParaRPr lang="cs-CZ" sz="2200" noProof="1" smtClean="0"/>
          </a:p>
        </p:txBody>
      </p:sp>
      <p:sp>
        <p:nvSpPr>
          <p:cNvPr id="7" name="Segnaposto contenuto 2"/>
          <p:cNvSpPr>
            <a:spLocks noGrp="1"/>
          </p:cNvSpPr>
          <p:nvPr>
            <p:ph idx="1"/>
          </p:nvPr>
        </p:nvSpPr>
        <p:spPr>
          <a:xfrm>
            <a:off x="2734735" y="2912597"/>
            <a:ext cx="8873066" cy="1935191"/>
          </a:xfrm>
        </p:spPr>
        <p:txBody>
          <a:bodyPr>
            <a:normAutofit/>
          </a:bodyPr>
          <a:lstStyle/>
          <a:p>
            <a:r>
              <a:rPr lang="cs-CZ" sz="2200" noProof="1" smtClean="0"/>
              <a:t>Proč vznikly?</a:t>
            </a:r>
            <a:endParaRPr lang="cs-CZ" sz="2200" noProof="1" smtClean="0"/>
          </a:p>
          <a:p>
            <a:r>
              <a:rPr lang="cs-CZ" sz="2200" noProof="1" smtClean="0"/>
              <a:t>S jakými daty a informacemi pracují?</a:t>
            </a:r>
            <a:endParaRPr lang="cs-CZ" sz="2200" noProof="1" smtClean="0"/>
          </a:p>
          <a:p>
            <a:r>
              <a:rPr lang="cs-CZ" sz="2200" noProof="1" smtClean="0"/>
              <a:t>Co poskytují za výstupy ?</a:t>
            </a:r>
            <a:endParaRPr lang="cs-CZ" sz="2200" noProof="1"/>
          </a:p>
          <a:p>
            <a:r>
              <a:rPr lang="cs-CZ" sz="2200" noProof="1" smtClean="0"/>
              <a:t>Kdo tyto výstupy používá?</a:t>
            </a:r>
            <a:endParaRPr lang="cs-CZ" sz="2200" noProof="1" smtClean="0"/>
          </a:p>
        </p:txBody>
      </p:sp>
      <p:sp>
        <p:nvSpPr>
          <p:cNvPr id="9" name="Obdélník 8"/>
          <p:cNvSpPr/>
          <p:nvPr/>
        </p:nvSpPr>
        <p:spPr>
          <a:xfrm>
            <a:off x="2702147" y="5401734"/>
            <a:ext cx="8761719" cy="926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cs-CZ" sz="2200" noProof="1" smtClean="0"/>
              <a:t>Příklad dobré praxe = kvalitní a / nebo </a:t>
            </a:r>
            <a:r>
              <a:rPr lang="cs-CZ" sz="2200" b="1" noProof="1" smtClean="0"/>
              <a:t>dobře implementovaný </a:t>
            </a:r>
            <a:r>
              <a:rPr lang="cs-CZ" sz="2200" noProof="1" smtClean="0"/>
              <a:t>informační systém o trhu práce a vývoji nabídky a poptávky</a:t>
            </a:r>
            <a:endParaRPr lang="cs-CZ" sz="2200" noProof="1" smtClean="0"/>
          </a:p>
        </p:txBody>
      </p:sp>
    </p:spTree>
    <p:extLst>
      <p:ext uri="{BB962C8B-B14F-4D97-AF65-F5344CB8AC3E}">
        <p14:creationId xmlns="" xmlns:p14="http://schemas.microsoft.com/office/powerpoint/2010/main" val="1613603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descr="europe map ARLI.png"/>
          <p:cNvPicPr/>
          <p:nvPr/>
        </p:nvPicPr>
        <p:blipFill>
          <a:blip r:embed="rId2" cstate="print"/>
          <a:stretch>
            <a:fillRect/>
          </a:stretch>
        </p:blipFill>
        <p:spPr>
          <a:xfrm>
            <a:off x="4079776" y="1"/>
            <a:ext cx="8112224" cy="6858000"/>
          </a:xfrm>
          <a:prstGeom prst="rect">
            <a:avLst/>
          </a:prstGeom>
        </p:spPr>
      </p:pic>
      <p:sp>
        <p:nvSpPr>
          <p:cNvPr id="4" name="Segnaposto numero diapositiva 3"/>
          <p:cNvSpPr>
            <a:spLocks noGrp="1"/>
          </p:cNvSpPr>
          <p:nvPr>
            <p:ph type="sldNum" sz="quarter" idx="12"/>
          </p:nvPr>
        </p:nvSpPr>
        <p:spPr/>
        <p:txBody>
          <a:bodyPr/>
          <a:lstStyle/>
          <a:p>
            <a:fld id="{CE5C3695-9008-470D-BB56-FC1F3FF1D744}" type="slidenum">
              <a:rPr lang="it-IT" smtClean="0"/>
              <a:pPr/>
              <a:t>12</a:t>
            </a:fld>
            <a:endParaRPr lang="it-IT"/>
          </a:p>
        </p:txBody>
      </p:sp>
      <p:sp>
        <p:nvSpPr>
          <p:cNvPr id="2" name="Titolo 1"/>
          <p:cNvSpPr>
            <a:spLocks noGrp="1"/>
          </p:cNvSpPr>
          <p:nvPr>
            <p:ph type="title"/>
          </p:nvPr>
        </p:nvSpPr>
        <p:spPr>
          <a:xfrm>
            <a:off x="1720814" y="600510"/>
            <a:ext cx="6364853" cy="715672"/>
          </a:xfrm>
        </p:spPr>
        <p:txBody>
          <a:bodyPr/>
          <a:lstStyle/>
          <a:p>
            <a:r>
              <a:rPr lang="cs-CZ" b="1" cap="all" dirty="0" smtClean="0"/>
              <a:t>37 příkladů dobré praxe</a:t>
            </a:r>
            <a:endParaRPr lang="en-AU" b="1" cap="all" dirty="0"/>
          </a:p>
        </p:txBody>
      </p:sp>
      <p:sp>
        <p:nvSpPr>
          <p:cNvPr id="5" name="Zaoblený obdélníkový bublinový popisek 4"/>
          <p:cNvSpPr/>
          <p:nvPr/>
        </p:nvSpPr>
        <p:spPr>
          <a:xfrm flipH="1">
            <a:off x="4428115" y="2213743"/>
            <a:ext cx="1440160" cy="648073"/>
          </a:xfrm>
          <a:prstGeom prst="wedgeRoundRectCallou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IE: 1</a:t>
            </a:r>
            <a:endParaRPr lang="en-GB" dirty="0">
              <a:solidFill>
                <a:schemeClr val="tx1"/>
              </a:solidFill>
            </a:endParaRPr>
          </a:p>
        </p:txBody>
      </p:sp>
      <p:sp>
        <p:nvSpPr>
          <p:cNvPr id="8" name="Zaoblený obdélníkový bublinový popisek 7"/>
          <p:cNvSpPr/>
          <p:nvPr/>
        </p:nvSpPr>
        <p:spPr>
          <a:xfrm flipH="1">
            <a:off x="4847861" y="5172266"/>
            <a:ext cx="1440160" cy="648073"/>
          </a:xfrm>
          <a:prstGeom prst="wedgeRoundRectCallou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ES: 1</a:t>
            </a:r>
            <a:endParaRPr lang="en-GB" dirty="0">
              <a:solidFill>
                <a:schemeClr val="tx1"/>
              </a:solidFill>
            </a:endParaRPr>
          </a:p>
        </p:txBody>
      </p:sp>
      <p:sp>
        <p:nvSpPr>
          <p:cNvPr id="9" name="Zaoblený obdélníkový bublinový popisek 8"/>
          <p:cNvSpPr/>
          <p:nvPr/>
        </p:nvSpPr>
        <p:spPr>
          <a:xfrm flipH="1">
            <a:off x="5711957" y="4005065"/>
            <a:ext cx="1440160" cy="648073"/>
          </a:xfrm>
          <a:prstGeom prst="wedgeRoundRectCallou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FR: 1</a:t>
            </a:r>
            <a:endParaRPr lang="en-GB" dirty="0">
              <a:solidFill>
                <a:schemeClr val="tx1"/>
              </a:solidFill>
            </a:endParaRPr>
          </a:p>
        </p:txBody>
      </p:sp>
      <p:sp>
        <p:nvSpPr>
          <p:cNvPr id="11" name="Zaoblený obdélníkový bublinový popisek 10"/>
          <p:cNvSpPr/>
          <p:nvPr/>
        </p:nvSpPr>
        <p:spPr>
          <a:xfrm>
            <a:off x="9735939" y="2725772"/>
            <a:ext cx="1355328" cy="648073"/>
          </a:xfrm>
          <a:prstGeom prst="wedgeRoundRectCallou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PL: 1</a:t>
            </a:r>
            <a:endParaRPr lang="en-GB" dirty="0">
              <a:solidFill>
                <a:schemeClr val="tx1"/>
              </a:solidFill>
            </a:endParaRPr>
          </a:p>
        </p:txBody>
      </p:sp>
      <p:sp>
        <p:nvSpPr>
          <p:cNvPr id="12" name="Zaoblený obdélníkový bublinový popisek 11"/>
          <p:cNvSpPr/>
          <p:nvPr/>
        </p:nvSpPr>
        <p:spPr>
          <a:xfrm>
            <a:off x="8135888" y="1916832"/>
            <a:ext cx="1512507" cy="648073"/>
          </a:xfrm>
          <a:prstGeom prst="wedgeRoundRectCallout">
            <a:avLst/>
          </a:prstGeom>
          <a:solidFill>
            <a:srgbClr val="F170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bg1"/>
                </a:solidFill>
              </a:rPr>
              <a:t>SE/DK: 6</a:t>
            </a:r>
            <a:endParaRPr lang="en-GB" dirty="0">
              <a:solidFill>
                <a:schemeClr val="bg1"/>
              </a:solidFill>
            </a:endParaRPr>
          </a:p>
        </p:txBody>
      </p:sp>
      <p:sp>
        <p:nvSpPr>
          <p:cNvPr id="13" name="Zaoblený obdélníkový bublinový popisek 12"/>
          <p:cNvSpPr/>
          <p:nvPr/>
        </p:nvSpPr>
        <p:spPr>
          <a:xfrm>
            <a:off x="6096000" y="2213744"/>
            <a:ext cx="1248139" cy="648073"/>
          </a:xfrm>
          <a:prstGeom prst="wedgeRoundRectCallout">
            <a:avLst/>
          </a:prstGeom>
          <a:solidFill>
            <a:srgbClr val="F170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bg1"/>
                </a:solidFill>
              </a:rPr>
              <a:t>UK: </a:t>
            </a:r>
            <a:r>
              <a:rPr lang="cs-CZ" dirty="0" smtClean="0">
                <a:solidFill>
                  <a:schemeClr val="bg1"/>
                </a:solidFill>
              </a:rPr>
              <a:t>6</a:t>
            </a:r>
            <a:endParaRPr lang="en-GB" dirty="0">
              <a:solidFill>
                <a:schemeClr val="bg1"/>
              </a:solidFill>
            </a:endParaRPr>
          </a:p>
        </p:txBody>
      </p:sp>
      <p:sp>
        <p:nvSpPr>
          <p:cNvPr id="14" name="Zaoblený obdélníkový bublinový popisek 13"/>
          <p:cNvSpPr/>
          <p:nvPr/>
        </p:nvSpPr>
        <p:spPr>
          <a:xfrm rot="10800000" flipH="1" flipV="1">
            <a:off x="9024325" y="4554362"/>
            <a:ext cx="1440160" cy="543112"/>
          </a:xfrm>
          <a:prstGeom prst="wedgeRoundRectCallout">
            <a:avLst>
              <a:gd name="adj1" fmla="val -28414"/>
              <a:gd name="adj2" fmla="val -73196"/>
              <a:gd name="adj3" fmla="val 16667"/>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AT: 1</a:t>
            </a:r>
            <a:endParaRPr lang="en-GB" dirty="0">
              <a:solidFill>
                <a:schemeClr val="tx1"/>
              </a:solidFill>
            </a:endParaRPr>
          </a:p>
        </p:txBody>
      </p:sp>
      <p:sp>
        <p:nvSpPr>
          <p:cNvPr id="15" name="Zaoblený obdélníkový bublinový popisek 14"/>
          <p:cNvSpPr/>
          <p:nvPr/>
        </p:nvSpPr>
        <p:spPr>
          <a:xfrm>
            <a:off x="7373768" y="2763992"/>
            <a:ext cx="1248139" cy="648073"/>
          </a:xfrm>
          <a:prstGeom prst="wedgeRoundRectCallout">
            <a:avLst/>
          </a:prstGeom>
          <a:solidFill>
            <a:srgbClr val="F170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bg1"/>
                </a:solidFill>
              </a:rPr>
              <a:t>NL: 6</a:t>
            </a:r>
            <a:endParaRPr lang="en-GB" dirty="0">
              <a:solidFill>
                <a:schemeClr val="bg1"/>
              </a:solidFill>
            </a:endParaRPr>
          </a:p>
        </p:txBody>
      </p:sp>
      <p:sp>
        <p:nvSpPr>
          <p:cNvPr id="16" name="Zaoblený obdélníkový bublinový popisek 15"/>
          <p:cNvSpPr/>
          <p:nvPr/>
        </p:nvSpPr>
        <p:spPr>
          <a:xfrm>
            <a:off x="7536160" y="4005065"/>
            <a:ext cx="1248139" cy="648073"/>
          </a:xfrm>
          <a:prstGeom prst="wedgeRoundRectCallout">
            <a:avLst>
              <a:gd name="adj1" fmla="val -23749"/>
              <a:gd name="adj2" fmla="val -70172"/>
              <a:gd name="adj3" fmla="val 16667"/>
            </a:avLst>
          </a:prstGeom>
          <a:solidFill>
            <a:srgbClr val="F170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bg1"/>
                </a:solidFill>
              </a:rPr>
              <a:t>DE: </a:t>
            </a:r>
            <a:r>
              <a:rPr lang="cs-CZ" dirty="0" smtClean="0">
                <a:solidFill>
                  <a:schemeClr val="bg1"/>
                </a:solidFill>
              </a:rPr>
              <a:t>3</a:t>
            </a:r>
            <a:endParaRPr lang="en-GB" dirty="0">
              <a:solidFill>
                <a:schemeClr val="bg1"/>
              </a:solidFill>
            </a:endParaRPr>
          </a:p>
        </p:txBody>
      </p:sp>
      <p:sp>
        <p:nvSpPr>
          <p:cNvPr id="17" name="Zaoblený obdélníkový bublinový popisek 16"/>
          <p:cNvSpPr/>
          <p:nvPr/>
        </p:nvSpPr>
        <p:spPr>
          <a:xfrm>
            <a:off x="8800276" y="3415307"/>
            <a:ext cx="1248139" cy="648073"/>
          </a:xfrm>
          <a:prstGeom prst="wedgeRoundRectCallout">
            <a:avLst/>
          </a:prstGeom>
          <a:solidFill>
            <a:srgbClr val="F170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bg1"/>
                </a:solidFill>
              </a:rPr>
              <a:t>CZ: 5</a:t>
            </a:r>
            <a:endParaRPr lang="en-GB" dirty="0">
              <a:solidFill>
                <a:schemeClr val="bg1"/>
              </a:solidFill>
            </a:endParaRPr>
          </a:p>
        </p:txBody>
      </p:sp>
      <p:sp>
        <p:nvSpPr>
          <p:cNvPr id="18" name="Zaoblený obdélníkový bublinový popisek 17"/>
          <p:cNvSpPr/>
          <p:nvPr/>
        </p:nvSpPr>
        <p:spPr>
          <a:xfrm>
            <a:off x="9173931" y="5199008"/>
            <a:ext cx="1248139" cy="648073"/>
          </a:xfrm>
          <a:prstGeom prst="wedgeRoundRectCallout">
            <a:avLst/>
          </a:prstGeom>
          <a:solidFill>
            <a:srgbClr val="F170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bg1"/>
                </a:solidFill>
              </a:rPr>
              <a:t>IT: 6</a:t>
            </a:r>
            <a:endParaRPr lang="en-GB" dirty="0">
              <a:solidFill>
                <a:schemeClr val="bg1"/>
              </a:solidFill>
            </a:endParaRPr>
          </a:p>
        </p:txBody>
      </p:sp>
      <p:sp>
        <p:nvSpPr>
          <p:cNvPr id="19" name="Obdélník 18"/>
          <p:cNvSpPr/>
          <p:nvPr/>
        </p:nvSpPr>
        <p:spPr>
          <a:xfrm>
            <a:off x="377143" y="2097354"/>
            <a:ext cx="3678390" cy="3634841"/>
          </a:xfrm>
          <a:prstGeom prst="rect">
            <a:avLst/>
          </a:prstGeom>
        </p:spPr>
        <p:txBody>
          <a:bodyPr wrap="square">
            <a:spAutoFit/>
          </a:bodyPr>
          <a:lstStyle/>
          <a:p>
            <a:pPr marL="342900" lvl="0" indent="-342900">
              <a:lnSpc>
                <a:spcPct val="115000"/>
              </a:lnSpc>
              <a:spcAft>
                <a:spcPts val="300"/>
              </a:spcAft>
              <a:buFont typeface="Symbol" panose="05050102010706020507" pitchFamily="18" charset="2"/>
              <a:buChar char=""/>
            </a:pPr>
            <a:r>
              <a:rPr lang="cs-CZ" dirty="0" smtClean="0">
                <a:latin typeface="+mj-lt"/>
                <a:ea typeface="Calibri" panose="020F0502020204030204" pitchFamily="34" charset="0"/>
                <a:cs typeface="Times New Roman" panose="02020603050405020304" pitchFamily="18" charset="0"/>
              </a:rPr>
              <a:t>Důraz na země partnerů projektu, doplněné zajímavými příklady dalších zemí</a:t>
            </a:r>
            <a:endParaRPr lang="cs-CZ" dirty="0" smtClean="0">
              <a:latin typeface="+mj-lt"/>
              <a:ea typeface="Calibri" panose="020F0502020204030204" pitchFamily="34" charset="0"/>
              <a:cs typeface="Times New Roman" panose="02020603050405020304" pitchFamily="18" charset="0"/>
            </a:endParaRPr>
          </a:p>
          <a:p>
            <a:pPr marL="342900" lvl="0" indent="-342900">
              <a:lnSpc>
                <a:spcPct val="115000"/>
              </a:lnSpc>
              <a:spcAft>
                <a:spcPts val="300"/>
              </a:spcAft>
              <a:buFont typeface="Symbol" panose="05050102010706020507" pitchFamily="18" charset="2"/>
              <a:buChar char=""/>
            </a:pPr>
            <a:r>
              <a:rPr lang="cs-CZ" dirty="0" smtClean="0">
                <a:latin typeface="+mj-lt"/>
                <a:ea typeface="Calibri" panose="020F0502020204030204" pitchFamily="34" charset="0"/>
                <a:cs typeface="Times New Roman" panose="02020603050405020304" pitchFamily="18" charset="0"/>
              </a:rPr>
              <a:t>Cílem nebyl vyčerpávající přehled všech existujících nástrojů, ale ukázat bohatost a rozdílné přístupy k předvídání a analyzování potřeb trhu práce v různých zemích</a:t>
            </a:r>
            <a:endParaRPr lang="cs-CZ" dirty="0" smtClean="0">
              <a:latin typeface="+mj-lt"/>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142347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E5C3695-9008-470D-BB56-FC1F3FF1D744}" type="slidenum">
              <a:rPr lang="it-IT" smtClean="0"/>
              <a:pPr/>
              <a:t>13</a:t>
            </a:fld>
            <a:endParaRPr lang="it-IT"/>
          </a:p>
        </p:txBody>
      </p:sp>
      <p:sp>
        <p:nvSpPr>
          <p:cNvPr id="9" name="Titolo 1"/>
          <p:cNvSpPr>
            <a:spLocks noGrp="1"/>
          </p:cNvSpPr>
          <p:nvPr>
            <p:ph type="title"/>
          </p:nvPr>
        </p:nvSpPr>
        <p:spPr>
          <a:xfrm>
            <a:off x="2592925" y="624110"/>
            <a:ext cx="8911687" cy="815223"/>
          </a:xfrm>
        </p:spPr>
        <p:txBody>
          <a:bodyPr>
            <a:normAutofit/>
          </a:bodyPr>
          <a:lstStyle/>
          <a:p>
            <a:r>
              <a:rPr lang="cs-CZ" b="1" cap="all" dirty="0" smtClean="0"/>
              <a:t>WP3 </a:t>
            </a:r>
            <a:r>
              <a:rPr lang="cs-CZ" b="1" cap="all" dirty="0" smtClean="0"/>
              <a:t>– popis příkladů dobré praxe</a:t>
            </a:r>
            <a:endParaRPr lang="en-AU" b="1" cap="all" dirty="0"/>
          </a:p>
        </p:txBody>
      </p:sp>
      <p:graphicFrame>
        <p:nvGraphicFramePr>
          <p:cNvPr id="7" name="Tabulka 6"/>
          <p:cNvGraphicFramePr>
            <a:graphicFrameLocks noGrp="1"/>
          </p:cNvGraphicFramePr>
          <p:nvPr/>
        </p:nvGraphicFramePr>
        <p:xfrm>
          <a:off x="186264" y="1435768"/>
          <a:ext cx="12005738" cy="5390506"/>
        </p:xfrm>
        <a:graphic>
          <a:graphicData uri="http://schemas.openxmlformats.org/drawingml/2006/table">
            <a:tbl>
              <a:tblPr/>
              <a:tblGrid>
                <a:gridCol w="798018"/>
                <a:gridCol w="2142235"/>
                <a:gridCol w="2567847"/>
                <a:gridCol w="2638782"/>
                <a:gridCol w="482357"/>
                <a:gridCol w="482357"/>
                <a:gridCol w="482357"/>
                <a:gridCol w="482357"/>
                <a:gridCol w="482357"/>
                <a:gridCol w="482357"/>
                <a:gridCol w="482357"/>
                <a:gridCol w="482357"/>
              </a:tblGrid>
              <a:tr h="278855">
                <a:tc gridSpan="4">
                  <a:txBody>
                    <a:bodyPr/>
                    <a:lstStyle/>
                    <a:p>
                      <a:pPr algn="ctr" fontAlgn="b"/>
                      <a:r>
                        <a:rPr lang="cs-CZ" sz="1700" b="1" i="0" u="none" strike="noStrike" dirty="0">
                          <a:solidFill>
                            <a:srgbClr val="000000"/>
                          </a:solidFill>
                          <a:latin typeface="Calibri"/>
                        </a:rPr>
                        <a:t>ARLI PROJECT</a:t>
                      </a:r>
                    </a:p>
                  </a:txBody>
                  <a:tcPr marL="6338" marR="6338" marT="633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tc gridSpan="8">
                  <a:txBody>
                    <a:bodyPr/>
                    <a:lstStyle/>
                    <a:p>
                      <a:pPr algn="ctr" fontAlgn="ctr"/>
                      <a:r>
                        <a:rPr lang="cs-CZ" sz="700" b="1" i="0" u="none" strike="noStrike">
                          <a:solidFill>
                            <a:srgbClr val="000000"/>
                          </a:solidFill>
                          <a:latin typeface="Calibri"/>
                        </a:rPr>
                        <a:t>Descriptors</a:t>
                      </a:r>
                    </a:p>
                  </a:txBody>
                  <a:tcPr marL="6338" marR="6338" marT="633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1470328">
                <a:tc gridSpan="4">
                  <a:txBody>
                    <a:bodyPr/>
                    <a:lstStyle/>
                    <a:p>
                      <a:pPr algn="ctr" fontAlgn="ctr"/>
                      <a:r>
                        <a:rPr lang="cs-CZ" sz="1500" b="1" i="0" u="none" strike="noStrike" dirty="0">
                          <a:solidFill>
                            <a:srgbClr val="000000"/>
                          </a:solidFill>
                          <a:latin typeface="Calibri"/>
                        </a:rPr>
                        <a:t>GOOD PRACTICE EXAMPLES OVERVIEW</a:t>
                      </a:r>
                    </a:p>
                  </a:txBody>
                  <a:tcPr marL="6338" marR="6338" marT="633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ctr" fontAlgn="ctr"/>
                      <a:r>
                        <a:rPr lang="cs-CZ" sz="1200" b="0" i="0" u="none" strike="noStrike" dirty="0" err="1">
                          <a:solidFill>
                            <a:srgbClr val="000000"/>
                          </a:solidFill>
                          <a:latin typeface="Calibri"/>
                        </a:rPr>
                        <a:t>Occupation</a:t>
                      </a:r>
                      <a:r>
                        <a:rPr lang="cs-CZ" sz="1200" b="0" i="0" u="none" strike="noStrike" dirty="0">
                          <a:solidFill>
                            <a:srgbClr val="000000"/>
                          </a:solidFill>
                          <a:latin typeface="Calibri"/>
                        </a:rPr>
                        <a:t> </a:t>
                      </a:r>
                      <a:r>
                        <a:rPr lang="cs-CZ" sz="1200" b="0" i="0" u="none" strike="noStrike" dirty="0" err="1">
                          <a:solidFill>
                            <a:srgbClr val="000000"/>
                          </a:solidFill>
                          <a:latin typeface="Calibri"/>
                        </a:rPr>
                        <a:t>based</a:t>
                      </a:r>
                      <a:r>
                        <a:rPr lang="cs-CZ" sz="1200" b="0" i="0" u="none" strike="noStrike" dirty="0">
                          <a:solidFill>
                            <a:srgbClr val="000000"/>
                          </a:solidFill>
                          <a:latin typeface="Calibri"/>
                        </a:rPr>
                        <a:t> </a:t>
                      </a:r>
                      <a:r>
                        <a:rPr lang="cs-CZ" sz="1200" b="0" i="0" u="none" strike="noStrike" dirty="0" err="1">
                          <a:solidFill>
                            <a:srgbClr val="000000"/>
                          </a:solidFill>
                          <a:latin typeface="Calibri"/>
                        </a:rPr>
                        <a:t>information</a:t>
                      </a:r>
                      <a:endParaRPr lang="cs-CZ" sz="1200" b="0" i="0" u="none" strike="noStrike" dirty="0">
                        <a:solidFill>
                          <a:srgbClr val="000000"/>
                        </a:solidFill>
                        <a:latin typeface="Calibri"/>
                      </a:endParaRPr>
                    </a:p>
                  </a:txBody>
                  <a:tcPr marL="6338" marR="6338" marT="6338"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200" b="0" i="0" u="none" strike="noStrike">
                          <a:solidFill>
                            <a:srgbClr val="000000"/>
                          </a:solidFill>
                          <a:latin typeface="Calibri"/>
                        </a:rPr>
                        <a:t>Sector based information</a:t>
                      </a:r>
                    </a:p>
                  </a:txBody>
                  <a:tcPr marL="6338" marR="6338" marT="633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200" b="0" i="0" u="none" strike="noStrike" dirty="0">
                          <a:solidFill>
                            <a:srgbClr val="000000"/>
                          </a:solidFill>
                          <a:latin typeface="Calibri"/>
                        </a:rPr>
                        <a:t>Data &amp; monitoring </a:t>
                      </a:r>
                      <a:r>
                        <a:rPr lang="cs-CZ" sz="1200" b="0" i="0" u="none" strike="noStrike" dirty="0" err="1">
                          <a:solidFill>
                            <a:srgbClr val="000000"/>
                          </a:solidFill>
                          <a:latin typeface="Calibri"/>
                        </a:rPr>
                        <a:t>tools</a:t>
                      </a:r>
                      <a:endParaRPr lang="cs-CZ" sz="1200" b="0" i="0" u="none" strike="noStrike" dirty="0">
                        <a:solidFill>
                          <a:srgbClr val="000000"/>
                        </a:solidFill>
                        <a:latin typeface="Calibri"/>
                      </a:endParaRPr>
                    </a:p>
                  </a:txBody>
                  <a:tcPr marL="6338" marR="6338" marT="633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200" b="0" i="0" u="none" strike="noStrike">
                          <a:solidFill>
                            <a:srgbClr val="000000"/>
                          </a:solidFill>
                          <a:latin typeface="Calibri"/>
                        </a:rPr>
                        <a:t>Skills profiles &amp; matching tools</a:t>
                      </a:r>
                    </a:p>
                  </a:txBody>
                  <a:tcPr marL="6338" marR="6338" marT="633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200" b="0" i="0" u="none" strike="noStrike" dirty="0" err="1">
                          <a:solidFill>
                            <a:srgbClr val="000000"/>
                          </a:solidFill>
                          <a:latin typeface="Calibri"/>
                        </a:rPr>
                        <a:t>Cooperation</a:t>
                      </a:r>
                      <a:r>
                        <a:rPr lang="cs-CZ" sz="1200" b="0" i="0" u="none" strike="noStrike" dirty="0">
                          <a:solidFill>
                            <a:srgbClr val="000000"/>
                          </a:solidFill>
                          <a:latin typeface="Calibri"/>
                        </a:rPr>
                        <a:t>/</a:t>
                      </a:r>
                      <a:r>
                        <a:rPr lang="cs-CZ" sz="1200" b="0" i="0" u="none" strike="noStrike" dirty="0" err="1">
                          <a:solidFill>
                            <a:srgbClr val="000000"/>
                          </a:solidFill>
                          <a:latin typeface="Calibri"/>
                        </a:rPr>
                        <a:t>actions</a:t>
                      </a:r>
                      <a:endParaRPr lang="cs-CZ" sz="1200" b="0" i="0" u="none" strike="noStrike" dirty="0">
                        <a:solidFill>
                          <a:srgbClr val="000000"/>
                        </a:solidFill>
                        <a:latin typeface="Calibri"/>
                      </a:endParaRPr>
                    </a:p>
                  </a:txBody>
                  <a:tcPr marL="6338" marR="6338" marT="633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200" b="0" i="0" u="none" strike="noStrike" dirty="0" err="1">
                          <a:solidFill>
                            <a:srgbClr val="000000"/>
                          </a:solidFill>
                          <a:latin typeface="Calibri"/>
                        </a:rPr>
                        <a:t>National</a:t>
                      </a:r>
                      <a:r>
                        <a:rPr lang="cs-CZ" sz="1200" b="0" i="0" u="none" strike="noStrike" dirty="0">
                          <a:solidFill>
                            <a:srgbClr val="000000"/>
                          </a:solidFill>
                          <a:latin typeface="Calibri"/>
                        </a:rPr>
                        <a:t> </a:t>
                      </a:r>
                      <a:r>
                        <a:rPr lang="cs-CZ" sz="1200" b="0" i="0" u="none" strike="noStrike" dirty="0" err="1">
                          <a:solidFill>
                            <a:srgbClr val="000000"/>
                          </a:solidFill>
                          <a:latin typeface="Calibri"/>
                        </a:rPr>
                        <a:t>level</a:t>
                      </a:r>
                      <a:r>
                        <a:rPr lang="cs-CZ" sz="1200" b="0" i="0" u="none" strike="noStrike" dirty="0">
                          <a:solidFill>
                            <a:srgbClr val="000000"/>
                          </a:solidFill>
                          <a:latin typeface="Calibri"/>
                        </a:rPr>
                        <a:t> </a:t>
                      </a:r>
                      <a:r>
                        <a:rPr lang="cs-CZ" sz="1200" b="0" i="0" u="none" strike="noStrike" dirty="0" err="1">
                          <a:solidFill>
                            <a:srgbClr val="000000"/>
                          </a:solidFill>
                          <a:latin typeface="Calibri"/>
                        </a:rPr>
                        <a:t>of</a:t>
                      </a:r>
                      <a:r>
                        <a:rPr lang="cs-CZ" sz="1200" b="0" i="0" u="none" strike="noStrike" dirty="0">
                          <a:solidFill>
                            <a:srgbClr val="000000"/>
                          </a:solidFill>
                          <a:latin typeface="Calibri"/>
                        </a:rPr>
                        <a:t> </a:t>
                      </a:r>
                      <a:r>
                        <a:rPr lang="cs-CZ" sz="1200" b="0" i="0" u="none" strike="noStrike" dirty="0" err="1">
                          <a:solidFill>
                            <a:srgbClr val="000000"/>
                          </a:solidFill>
                          <a:latin typeface="Calibri"/>
                        </a:rPr>
                        <a:t>information</a:t>
                      </a:r>
                      <a:endParaRPr lang="cs-CZ" sz="1200" b="0" i="0" u="none" strike="noStrike" dirty="0">
                        <a:solidFill>
                          <a:srgbClr val="000000"/>
                        </a:solidFill>
                        <a:latin typeface="Calibri"/>
                      </a:endParaRPr>
                    </a:p>
                  </a:txBody>
                  <a:tcPr marL="6338" marR="6338" marT="633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200" b="0" i="0" u="none" strike="noStrike" dirty="0" err="1">
                          <a:solidFill>
                            <a:srgbClr val="000000"/>
                          </a:solidFill>
                          <a:latin typeface="Calibri"/>
                        </a:rPr>
                        <a:t>Regional</a:t>
                      </a:r>
                      <a:r>
                        <a:rPr lang="cs-CZ" sz="1200" b="0" i="0" u="none" strike="noStrike" dirty="0">
                          <a:solidFill>
                            <a:srgbClr val="000000"/>
                          </a:solidFill>
                          <a:latin typeface="Calibri"/>
                        </a:rPr>
                        <a:t> </a:t>
                      </a:r>
                      <a:r>
                        <a:rPr lang="cs-CZ" sz="1200" b="0" i="0" u="none" strike="noStrike" dirty="0" err="1">
                          <a:solidFill>
                            <a:srgbClr val="000000"/>
                          </a:solidFill>
                          <a:latin typeface="Calibri"/>
                        </a:rPr>
                        <a:t>level</a:t>
                      </a:r>
                      <a:r>
                        <a:rPr lang="cs-CZ" sz="1200" b="0" i="0" u="none" strike="noStrike" dirty="0">
                          <a:solidFill>
                            <a:srgbClr val="000000"/>
                          </a:solidFill>
                          <a:latin typeface="Calibri"/>
                        </a:rPr>
                        <a:t> </a:t>
                      </a:r>
                      <a:r>
                        <a:rPr lang="cs-CZ" sz="1200" b="0" i="0" u="none" strike="noStrike" dirty="0" err="1">
                          <a:solidFill>
                            <a:srgbClr val="000000"/>
                          </a:solidFill>
                          <a:latin typeface="Calibri"/>
                        </a:rPr>
                        <a:t>of</a:t>
                      </a:r>
                      <a:r>
                        <a:rPr lang="cs-CZ" sz="1200" b="0" i="0" u="none" strike="noStrike" dirty="0">
                          <a:solidFill>
                            <a:srgbClr val="000000"/>
                          </a:solidFill>
                          <a:latin typeface="Calibri"/>
                        </a:rPr>
                        <a:t> </a:t>
                      </a:r>
                      <a:r>
                        <a:rPr lang="cs-CZ" sz="1200" b="0" i="0" u="none" strike="noStrike" dirty="0" err="1">
                          <a:solidFill>
                            <a:srgbClr val="000000"/>
                          </a:solidFill>
                          <a:latin typeface="Calibri"/>
                        </a:rPr>
                        <a:t>information</a:t>
                      </a:r>
                      <a:endParaRPr lang="cs-CZ" sz="1200" b="0" i="0" u="none" strike="noStrike" dirty="0">
                        <a:solidFill>
                          <a:srgbClr val="000000"/>
                        </a:solidFill>
                        <a:latin typeface="Calibri"/>
                      </a:endParaRPr>
                    </a:p>
                  </a:txBody>
                  <a:tcPr marL="6338" marR="6338" marT="633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200" b="0" i="0" u="none" strike="noStrike" dirty="0" err="1">
                          <a:solidFill>
                            <a:srgbClr val="000000"/>
                          </a:solidFill>
                          <a:latin typeface="Calibri"/>
                        </a:rPr>
                        <a:t>Availability</a:t>
                      </a:r>
                      <a:r>
                        <a:rPr lang="cs-CZ" sz="1200" b="0" i="0" u="none" strike="noStrike" dirty="0">
                          <a:solidFill>
                            <a:srgbClr val="000000"/>
                          </a:solidFill>
                          <a:latin typeface="Calibri"/>
                        </a:rPr>
                        <a:t> </a:t>
                      </a:r>
                      <a:r>
                        <a:rPr lang="cs-CZ" sz="1200" b="0" i="0" u="none" strike="noStrike" dirty="0" err="1">
                          <a:solidFill>
                            <a:srgbClr val="000000"/>
                          </a:solidFill>
                          <a:latin typeface="Calibri"/>
                        </a:rPr>
                        <a:t>of</a:t>
                      </a:r>
                      <a:r>
                        <a:rPr lang="cs-CZ" sz="1200" b="0" i="0" u="none" strike="noStrike" dirty="0">
                          <a:solidFill>
                            <a:srgbClr val="000000"/>
                          </a:solidFill>
                          <a:latin typeface="Calibri"/>
                        </a:rPr>
                        <a:t> </a:t>
                      </a:r>
                      <a:r>
                        <a:rPr lang="cs-CZ" sz="1200" b="0" i="0" u="none" strike="noStrike" dirty="0" err="1">
                          <a:solidFill>
                            <a:srgbClr val="000000"/>
                          </a:solidFill>
                          <a:latin typeface="Calibri"/>
                        </a:rPr>
                        <a:t>forecasting</a:t>
                      </a:r>
                      <a:r>
                        <a:rPr lang="cs-CZ" sz="1200" b="0" i="0" u="none" strike="noStrike" dirty="0">
                          <a:solidFill>
                            <a:srgbClr val="000000"/>
                          </a:solidFill>
                          <a:latin typeface="Calibri"/>
                        </a:rPr>
                        <a:t> </a:t>
                      </a:r>
                      <a:r>
                        <a:rPr lang="cs-CZ" sz="1200" b="0" i="0" u="none" strike="noStrike" dirty="0" err="1">
                          <a:solidFill>
                            <a:srgbClr val="000000"/>
                          </a:solidFill>
                          <a:latin typeface="Calibri"/>
                        </a:rPr>
                        <a:t>outputs</a:t>
                      </a:r>
                      <a:endParaRPr lang="cs-CZ" sz="1200" b="0" i="0" u="none" strike="noStrike" dirty="0">
                        <a:solidFill>
                          <a:srgbClr val="000000"/>
                        </a:solidFill>
                        <a:latin typeface="Calibri"/>
                      </a:endParaRPr>
                    </a:p>
                  </a:txBody>
                  <a:tcPr marL="6338" marR="6338" marT="633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15479">
                <a:tc>
                  <a:txBody>
                    <a:bodyPr/>
                    <a:lstStyle/>
                    <a:p>
                      <a:pPr algn="ctr" fontAlgn="ctr"/>
                      <a:r>
                        <a:rPr lang="cs-CZ" sz="1200" b="1" i="0" u="none" strike="noStrike" dirty="0">
                          <a:solidFill>
                            <a:srgbClr val="000000"/>
                          </a:solidFill>
                          <a:latin typeface="Calibri"/>
                        </a:rPr>
                        <a:t>COUNTRY</a:t>
                      </a:r>
                    </a:p>
                  </a:txBody>
                  <a:tcPr marL="6338" marR="6338" marT="6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cs-CZ" sz="1200" b="1" i="0" u="none" strike="noStrike">
                          <a:solidFill>
                            <a:srgbClr val="000000"/>
                          </a:solidFill>
                          <a:latin typeface="Calibri"/>
                        </a:rPr>
                        <a:t>GOOD PRACTICE (LMI)</a:t>
                      </a:r>
                    </a:p>
                  </a:txBody>
                  <a:tcPr marL="6338" marR="6338" marT="6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cs-CZ" sz="1200" b="1" i="0" u="none" strike="noStrike">
                          <a:solidFill>
                            <a:srgbClr val="000000"/>
                          </a:solidFill>
                          <a:latin typeface="Calibri"/>
                        </a:rPr>
                        <a:t>WEBSITE</a:t>
                      </a:r>
                    </a:p>
                  </a:txBody>
                  <a:tcPr marL="6338" marR="6338" marT="6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cs-CZ" sz="1200" b="1" i="0" u="none" strike="noStrike" dirty="0">
                          <a:solidFill>
                            <a:srgbClr val="000000"/>
                          </a:solidFill>
                          <a:latin typeface="Calibri"/>
                        </a:rPr>
                        <a:t>DEVELOPER</a:t>
                      </a:r>
                    </a:p>
                  </a:txBody>
                  <a:tcPr marL="6338" marR="6338" marT="6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8">
                  <a:txBody>
                    <a:bodyPr/>
                    <a:lstStyle/>
                    <a:p>
                      <a:pPr algn="ctr" fontAlgn="ctr"/>
                      <a:r>
                        <a:rPr lang="cs-CZ" sz="700" b="1" i="0" u="none" strike="noStrike">
                          <a:solidFill>
                            <a:srgbClr val="000000"/>
                          </a:solidFill>
                          <a:latin typeface="Calibri"/>
                        </a:rPr>
                        <a:t>THE MATRIX</a:t>
                      </a:r>
                    </a:p>
                  </a:txBody>
                  <a:tcPr marL="6338" marR="6338" marT="6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66180">
                <a:tc>
                  <a:txBody>
                    <a:bodyPr/>
                    <a:lstStyle/>
                    <a:p>
                      <a:pPr algn="ctr" fontAlgn="ctr"/>
                      <a:r>
                        <a:rPr lang="cs-CZ" sz="1200" b="0" i="0" u="none" strike="noStrike">
                          <a:solidFill>
                            <a:srgbClr val="000000"/>
                          </a:solidFill>
                          <a:latin typeface="Calibri"/>
                        </a:rPr>
                        <a:t>AT</a:t>
                      </a:r>
                    </a:p>
                  </a:txBody>
                  <a:tcPr marL="6338" marR="6338" marT="63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cs-CZ" sz="1200" b="0" i="0" u="none" strike="noStrike">
                          <a:solidFill>
                            <a:srgbClr val="000000"/>
                          </a:solidFill>
                          <a:latin typeface="Calibri"/>
                        </a:rPr>
                        <a:t>The AMS-Qualifikations-Barometer</a:t>
                      </a: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cs-CZ" sz="1200" b="0" i="0" u="sng" strike="noStrike">
                          <a:solidFill>
                            <a:srgbClr val="0000FF"/>
                          </a:solidFill>
                          <a:latin typeface="Calibri"/>
                          <a:hlinkClick r:id="rId2"/>
                        </a:rPr>
                        <a:t>http://bis.ams.or.at/ </a:t>
                      </a:r>
                      <a:endParaRPr lang="cs-CZ" sz="1200" b="0" i="0" u="sng" strike="noStrike">
                        <a:solidFill>
                          <a:srgbClr val="0000FF"/>
                        </a:solidFill>
                        <a:latin typeface="Calibri"/>
                      </a:endParaRP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cs-CZ" sz="1200" b="0" i="0" u="none" strike="noStrike">
                          <a:solidFill>
                            <a:srgbClr val="000000"/>
                          </a:solidFill>
                          <a:latin typeface="Calibri"/>
                        </a:rPr>
                        <a:t>AMS (Austrian Labour Market Services)</a:t>
                      </a: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cs-CZ" sz="700" b="1"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cs-CZ" sz="700" b="1"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cs-CZ" sz="700" b="1"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700" b="1"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cs-CZ" sz="700" b="1"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cs-CZ" sz="700" b="1"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cs-CZ" sz="700" b="1"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cs-CZ" sz="700" b="1"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66180">
                <a:tc>
                  <a:txBody>
                    <a:bodyPr/>
                    <a:lstStyle/>
                    <a:p>
                      <a:pPr algn="ctr" fontAlgn="ctr"/>
                      <a:r>
                        <a:rPr lang="cs-CZ" sz="1200" b="0" i="0" u="none" strike="noStrike">
                          <a:solidFill>
                            <a:srgbClr val="000000"/>
                          </a:solidFill>
                          <a:latin typeface="Calibri"/>
                        </a:rPr>
                        <a:t>CZ</a:t>
                      </a:r>
                    </a:p>
                  </a:txBody>
                  <a:tcPr marL="6338" marR="6338" marT="63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0" i="0" u="none" strike="noStrike" dirty="0" err="1">
                          <a:solidFill>
                            <a:srgbClr val="000000"/>
                          </a:solidFill>
                          <a:latin typeface="Calibri"/>
                        </a:rPr>
                        <a:t>Occupational</a:t>
                      </a:r>
                      <a:r>
                        <a:rPr lang="cs-CZ" sz="1200" b="0" i="0" u="none" strike="noStrike" dirty="0">
                          <a:solidFill>
                            <a:srgbClr val="000000"/>
                          </a:solidFill>
                          <a:latin typeface="Calibri"/>
                        </a:rPr>
                        <a:t> </a:t>
                      </a:r>
                      <a:r>
                        <a:rPr lang="cs-CZ" sz="1200" b="0" i="0" u="none" strike="noStrike" dirty="0" err="1">
                          <a:solidFill>
                            <a:srgbClr val="000000"/>
                          </a:solidFill>
                          <a:latin typeface="Calibri"/>
                        </a:rPr>
                        <a:t>profiles</a:t>
                      </a:r>
                      <a:r>
                        <a:rPr lang="cs-CZ" sz="1200" b="0" i="0" u="none" strike="noStrike" dirty="0">
                          <a:solidFill>
                            <a:srgbClr val="000000"/>
                          </a:solidFill>
                          <a:latin typeface="Calibri"/>
                        </a:rPr>
                        <a:t> - </a:t>
                      </a:r>
                      <a:r>
                        <a:rPr lang="cs-CZ" sz="1200" b="0" i="0" u="none" strike="noStrike" dirty="0" err="1">
                          <a:solidFill>
                            <a:srgbClr val="000000"/>
                          </a:solidFill>
                          <a:latin typeface="Calibri"/>
                        </a:rPr>
                        <a:t>national</a:t>
                      </a:r>
                      <a:endParaRPr lang="cs-CZ" sz="1200" b="0" i="0" u="none" strike="noStrike" dirty="0">
                        <a:solidFill>
                          <a:srgbClr val="000000"/>
                        </a:solidFill>
                        <a:latin typeface="Calibri"/>
                      </a:endParaRP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0" i="0" u="sng" strike="noStrike">
                          <a:solidFill>
                            <a:srgbClr val="0000FF"/>
                          </a:solidFill>
                          <a:latin typeface="Calibri"/>
                          <a:hlinkClick r:id="rId3"/>
                        </a:rPr>
                        <a:t>http://www.nuov.cz/folder/51/</a:t>
                      </a:r>
                      <a:endParaRPr lang="cs-CZ" sz="1200" b="0" i="0" u="sng" strike="noStrike">
                        <a:solidFill>
                          <a:srgbClr val="0000FF"/>
                        </a:solidFill>
                        <a:latin typeface="Calibri"/>
                      </a:endParaRP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National Training Fund, National Observatory of Employment and Training</a:t>
                      </a: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66180">
                <a:tc>
                  <a:txBody>
                    <a:bodyPr/>
                    <a:lstStyle/>
                    <a:p>
                      <a:pPr algn="ctr" fontAlgn="ctr"/>
                      <a:r>
                        <a:rPr lang="cs-CZ" sz="1200" b="0" i="0" u="none" strike="noStrike">
                          <a:solidFill>
                            <a:srgbClr val="000000"/>
                          </a:solidFill>
                          <a:latin typeface="Calibri"/>
                        </a:rPr>
                        <a:t>CZ</a:t>
                      </a:r>
                    </a:p>
                  </a:txBody>
                  <a:tcPr marL="6338" marR="6338" marT="63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0" i="0" u="none" strike="noStrike" dirty="0" err="1">
                          <a:solidFill>
                            <a:srgbClr val="000000"/>
                          </a:solidFill>
                          <a:latin typeface="Calibri"/>
                        </a:rPr>
                        <a:t>Occupational</a:t>
                      </a:r>
                      <a:r>
                        <a:rPr lang="cs-CZ" sz="1200" b="0" i="0" u="none" strike="noStrike" dirty="0">
                          <a:solidFill>
                            <a:srgbClr val="000000"/>
                          </a:solidFill>
                          <a:latin typeface="Calibri"/>
                        </a:rPr>
                        <a:t> </a:t>
                      </a:r>
                      <a:r>
                        <a:rPr lang="cs-CZ" sz="1200" b="0" i="0" u="none" strike="noStrike" dirty="0" err="1">
                          <a:solidFill>
                            <a:srgbClr val="000000"/>
                          </a:solidFill>
                          <a:latin typeface="Calibri"/>
                        </a:rPr>
                        <a:t>profiles</a:t>
                      </a:r>
                      <a:r>
                        <a:rPr lang="cs-CZ" sz="1200" b="0" i="0" u="none" strike="noStrike" dirty="0">
                          <a:solidFill>
                            <a:srgbClr val="000000"/>
                          </a:solidFill>
                          <a:latin typeface="Calibri"/>
                        </a:rPr>
                        <a:t> - </a:t>
                      </a:r>
                      <a:r>
                        <a:rPr lang="cs-CZ" sz="1200" b="0" i="0" u="none" strike="noStrike" dirty="0" err="1">
                          <a:solidFill>
                            <a:srgbClr val="000000"/>
                          </a:solidFill>
                          <a:latin typeface="Calibri"/>
                        </a:rPr>
                        <a:t>regional</a:t>
                      </a:r>
                      <a:endParaRPr lang="cs-CZ" sz="1200" b="0" i="0" u="none" strike="noStrike" dirty="0">
                        <a:solidFill>
                          <a:srgbClr val="000000"/>
                        </a:solidFill>
                        <a:latin typeface="Calibri"/>
                      </a:endParaRP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0" i="0" u="sng" strike="noStrike">
                          <a:solidFill>
                            <a:srgbClr val="0000FF"/>
                          </a:solidFill>
                          <a:latin typeface="Calibri"/>
                          <a:hlinkClick r:id="rId4"/>
                        </a:rPr>
                        <a:t>http://msobservator.cz/profesni-skupiny/</a:t>
                      </a:r>
                      <a:endParaRPr lang="cs-CZ" sz="1200" b="0" i="0" u="sng" strike="noStrike">
                        <a:solidFill>
                          <a:srgbClr val="0000FF"/>
                        </a:solidFill>
                        <a:latin typeface="Calibri"/>
                      </a:endParaRP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National Training Fund, National Observatory of Employment and Training</a:t>
                      </a: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66180">
                <a:tc>
                  <a:txBody>
                    <a:bodyPr/>
                    <a:lstStyle/>
                    <a:p>
                      <a:pPr algn="ctr" fontAlgn="ctr"/>
                      <a:r>
                        <a:rPr lang="cs-CZ" sz="1200" b="0" i="0" u="none" strike="noStrike">
                          <a:solidFill>
                            <a:srgbClr val="000000"/>
                          </a:solidFill>
                          <a:latin typeface="Calibri"/>
                        </a:rPr>
                        <a:t>CZ</a:t>
                      </a:r>
                    </a:p>
                  </a:txBody>
                  <a:tcPr marL="6338" marR="6338" marT="63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0" i="0" u="none" strike="noStrike" dirty="0" err="1">
                          <a:solidFill>
                            <a:srgbClr val="000000"/>
                          </a:solidFill>
                          <a:latin typeface="Calibri"/>
                        </a:rPr>
                        <a:t>Advanced</a:t>
                      </a:r>
                      <a:r>
                        <a:rPr lang="cs-CZ" sz="1200" b="0" i="0" u="none" strike="noStrike" dirty="0">
                          <a:solidFill>
                            <a:srgbClr val="000000"/>
                          </a:solidFill>
                          <a:latin typeface="Calibri"/>
                        </a:rPr>
                        <a:t> </a:t>
                      </a:r>
                      <a:r>
                        <a:rPr lang="cs-CZ" sz="1200" b="0" i="0" u="none" strike="noStrike" dirty="0" err="1">
                          <a:solidFill>
                            <a:srgbClr val="000000"/>
                          </a:solidFill>
                          <a:latin typeface="Calibri"/>
                        </a:rPr>
                        <a:t>job</a:t>
                      </a:r>
                      <a:r>
                        <a:rPr lang="cs-CZ" sz="1200" b="0" i="0" u="none" strike="noStrike" dirty="0">
                          <a:solidFill>
                            <a:srgbClr val="000000"/>
                          </a:solidFill>
                          <a:latin typeface="Calibri"/>
                        </a:rPr>
                        <a:t> </a:t>
                      </a:r>
                      <a:r>
                        <a:rPr lang="cs-CZ" sz="1200" b="0" i="0" u="none" strike="noStrike" dirty="0" err="1">
                          <a:solidFill>
                            <a:srgbClr val="000000"/>
                          </a:solidFill>
                          <a:latin typeface="Calibri"/>
                        </a:rPr>
                        <a:t>vacancies</a:t>
                      </a:r>
                      <a:r>
                        <a:rPr lang="cs-CZ" sz="1200" b="0" i="0" u="none" strike="noStrike" dirty="0">
                          <a:solidFill>
                            <a:srgbClr val="000000"/>
                          </a:solidFill>
                          <a:latin typeface="Calibri"/>
                        </a:rPr>
                        <a:t> monitoring</a:t>
                      </a: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0" i="0" u="none" strike="noStrike">
                          <a:solidFill>
                            <a:srgbClr val="000000"/>
                          </a:solidFill>
                          <a:latin typeface="Calibri"/>
                        </a:rPr>
                        <a:t>NA</a:t>
                      </a: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National Training Fund – National Observatory of Employment and Training</a:t>
                      </a: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385">
                <a:tc>
                  <a:txBody>
                    <a:bodyPr/>
                    <a:lstStyle/>
                    <a:p>
                      <a:pPr algn="ctr" fontAlgn="ctr"/>
                      <a:r>
                        <a:rPr lang="cs-CZ" sz="1200" b="0" i="0" u="none" strike="noStrike">
                          <a:solidFill>
                            <a:srgbClr val="000000"/>
                          </a:solidFill>
                          <a:latin typeface="Calibri"/>
                        </a:rPr>
                        <a:t>CZ</a:t>
                      </a:r>
                    </a:p>
                  </a:txBody>
                  <a:tcPr marL="6338" marR="6338" marT="63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DV Monitor – Monitoring of continuing education and training</a:t>
                      </a: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0" i="0" u="sng" strike="noStrike">
                          <a:solidFill>
                            <a:srgbClr val="0000FF"/>
                          </a:solidFill>
                          <a:latin typeface="Calibri"/>
                          <a:hlinkClick r:id="rId5"/>
                        </a:rPr>
                        <a:t>www.dvmonitor.cz </a:t>
                      </a:r>
                      <a:endParaRPr lang="cs-CZ" sz="1200" b="0" i="0" u="sng" strike="noStrike">
                        <a:solidFill>
                          <a:srgbClr val="0000FF"/>
                        </a:solidFill>
                        <a:latin typeface="Calibri"/>
                      </a:endParaRP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National Training Fund – National Observatory of Employment and Training</a:t>
                      </a: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180">
                <a:tc>
                  <a:txBody>
                    <a:bodyPr/>
                    <a:lstStyle/>
                    <a:p>
                      <a:pPr algn="ctr" fontAlgn="ctr"/>
                      <a:r>
                        <a:rPr lang="cs-CZ" sz="1200" b="0" i="0" u="none" strike="noStrike">
                          <a:solidFill>
                            <a:srgbClr val="000000"/>
                          </a:solidFill>
                          <a:latin typeface="Calibri"/>
                        </a:rPr>
                        <a:t>CZ</a:t>
                      </a:r>
                    </a:p>
                  </a:txBody>
                  <a:tcPr marL="6338" marR="6338" marT="63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0" i="0" u="none" strike="noStrike">
                          <a:solidFill>
                            <a:srgbClr val="000000"/>
                          </a:solidFill>
                          <a:latin typeface="Calibri"/>
                        </a:rPr>
                        <a:t>Czech Future Skills</a:t>
                      </a: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0" i="0" u="sng" strike="noStrike">
                          <a:solidFill>
                            <a:srgbClr val="0000FF"/>
                          </a:solidFill>
                          <a:latin typeface="Calibri"/>
                          <a:hlinkClick r:id="rId6"/>
                        </a:rPr>
                        <a:t>www.czechfutureskills.eu </a:t>
                      </a:r>
                      <a:endParaRPr lang="cs-CZ" sz="1200" b="0" i="0" u="sng" strike="noStrike">
                        <a:solidFill>
                          <a:srgbClr val="0000FF"/>
                        </a:solidFill>
                        <a:latin typeface="Calibri"/>
                      </a:endParaRP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dirty="0">
                          <a:solidFill>
                            <a:srgbClr val="000000"/>
                          </a:solidFill>
                          <a:latin typeface="Calibri"/>
                        </a:rPr>
                        <a:t>National Training Fund, National Observatory of Employment and Training</a:t>
                      </a: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1385">
                <a:tc>
                  <a:txBody>
                    <a:bodyPr/>
                    <a:lstStyle/>
                    <a:p>
                      <a:pPr algn="ctr" fontAlgn="ctr"/>
                      <a:r>
                        <a:rPr lang="cs-CZ" sz="1200" b="0" i="0" u="none" strike="noStrike">
                          <a:solidFill>
                            <a:srgbClr val="000000"/>
                          </a:solidFill>
                          <a:latin typeface="Calibri"/>
                        </a:rPr>
                        <a:t>DE</a:t>
                      </a:r>
                    </a:p>
                  </a:txBody>
                  <a:tcPr marL="6338" marR="6338" marT="63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n-US" sz="1200" b="0" i="0" u="none" strike="noStrike">
                          <a:solidFill>
                            <a:srgbClr val="000000"/>
                          </a:solidFill>
                          <a:latin typeface="Calibri"/>
                        </a:rPr>
                        <a:t>EQUIB – Regional Monitoring of Qualification Development (RMQD) </a:t>
                      </a: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cs-CZ" sz="1200" b="0" i="0" u="sng" strike="noStrike" dirty="0">
                          <a:solidFill>
                            <a:srgbClr val="0000FF"/>
                          </a:solidFill>
                          <a:latin typeface="Calibri"/>
                          <a:hlinkClick r:id="rId7"/>
                        </a:rPr>
                        <a:t>www.</a:t>
                      </a:r>
                      <a:r>
                        <a:rPr lang="cs-CZ" sz="1200" b="0" i="0" u="sng" strike="noStrike" dirty="0" err="1">
                          <a:solidFill>
                            <a:srgbClr val="0000FF"/>
                          </a:solidFill>
                          <a:latin typeface="Calibri"/>
                          <a:hlinkClick r:id="rId7"/>
                        </a:rPr>
                        <a:t>equib.de</a:t>
                      </a:r>
                      <a:endParaRPr lang="cs-CZ" sz="1200" b="0" i="0" u="sng" strike="noStrike" dirty="0">
                        <a:solidFill>
                          <a:srgbClr val="0000FF"/>
                        </a:solidFill>
                        <a:latin typeface="Calibri"/>
                      </a:endParaRP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de-DE" sz="1200" b="0" i="0" u="none" strike="noStrike">
                          <a:solidFill>
                            <a:srgbClr val="000000"/>
                          </a:solidFill>
                          <a:latin typeface="Calibri"/>
                        </a:rPr>
                        <a:t>IAW - Institut Arbeit und Wirtschaft</a:t>
                      </a: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180">
                <a:tc>
                  <a:txBody>
                    <a:bodyPr/>
                    <a:lstStyle/>
                    <a:p>
                      <a:pPr algn="ctr" fontAlgn="ctr"/>
                      <a:r>
                        <a:rPr lang="cs-CZ" sz="1200" b="0" i="0" u="none" strike="noStrike">
                          <a:solidFill>
                            <a:srgbClr val="000000"/>
                          </a:solidFill>
                          <a:latin typeface="Calibri"/>
                        </a:rPr>
                        <a:t>DE</a:t>
                      </a:r>
                    </a:p>
                  </a:txBody>
                  <a:tcPr marL="6338" marR="6338" marT="63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cs-CZ" sz="1200" b="0" i="0" u="none" strike="noStrike">
                          <a:solidFill>
                            <a:srgbClr val="000000"/>
                          </a:solidFill>
                          <a:latin typeface="Calibri"/>
                        </a:rPr>
                        <a:t>Regio Pro</a:t>
                      </a: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cs-CZ" sz="1200" b="0" i="0" u="sng" strike="noStrike" dirty="0">
                          <a:solidFill>
                            <a:srgbClr val="0000FF"/>
                          </a:solidFill>
                          <a:latin typeface="Calibri"/>
                          <a:hlinkClick r:id="rId8"/>
                        </a:rPr>
                        <a:t>www.</a:t>
                      </a:r>
                      <a:r>
                        <a:rPr lang="cs-CZ" sz="1200" b="0" i="0" u="sng" strike="noStrike" dirty="0" err="1">
                          <a:solidFill>
                            <a:srgbClr val="0000FF"/>
                          </a:solidFill>
                          <a:latin typeface="Calibri"/>
                          <a:hlinkClick r:id="rId8"/>
                        </a:rPr>
                        <a:t>regio</a:t>
                      </a:r>
                      <a:r>
                        <a:rPr lang="cs-CZ" sz="1200" b="0" i="0" u="sng" strike="noStrike" dirty="0">
                          <a:solidFill>
                            <a:srgbClr val="0000FF"/>
                          </a:solidFill>
                          <a:latin typeface="Calibri"/>
                          <a:hlinkClick r:id="rId8"/>
                        </a:rPr>
                        <a:t>-pro.</a:t>
                      </a:r>
                      <a:r>
                        <a:rPr lang="cs-CZ" sz="1200" b="0" i="0" u="sng" strike="noStrike" dirty="0" err="1">
                          <a:solidFill>
                            <a:srgbClr val="0000FF"/>
                          </a:solidFill>
                          <a:latin typeface="Calibri"/>
                          <a:hlinkClick r:id="rId8"/>
                        </a:rPr>
                        <a:t>eu</a:t>
                      </a:r>
                      <a:endParaRPr lang="cs-CZ" sz="1200" b="0" i="0" u="sng" strike="noStrike" dirty="0">
                        <a:solidFill>
                          <a:srgbClr val="0000FF"/>
                        </a:solidFill>
                        <a:latin typeface="Calibri"/>
                      </a:endParaRP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cs-CZ" sz="1200" b="0" i="0" u="none" strike="noStrike">
                          <a:solidFill>
                            <a:srgbClr val="000000"/>
                          </a:solidFill>
                          <a:latin typeface="Calibri"/>
                        </a:rPr>
                        <a:t>IWAK</a:t>
                      </a: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cs-CZ" sz="700" b="1"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cs-CZ" sz="700" b="1"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700" b="1"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700" b="1"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700" b="1"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700" b="1"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700" b="1"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cs-CZ" sz="700" b="1"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371385">
                <a:tc>
                  <a:txBody>
                    <a:bodyPr/>
                    <a:lstStyle/>
                    <a:p>
                      <a:pPr algn="ctr" fontAlgn="ctr"/>
                      <a:r>
                        <a:rPr lang="cs-CZ" sz="1200" b="0" i="0" u="none" strike="noStrike">
                          <a:solidFill>
                            <a:srgbClr val="000000"/>
                          </a:solidFill>
                          <a:latin typeface="Calibri"/>
                        </a:rPr>
                        <a:t>DE</a:t>
                      </a:r>
                    </a:p>
                  </a:txBody>
                  <a:tcPr marL="6338" marR="6338" marT="63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n-US" sz="1200" b="0" i="0" u="none" strike="noStrike">
                          <a:solidFill>
                            <a:srgbClr val="000000"/>
                          </a:solidFill>
                          <a:latin typeface="Calibri"/>
                        </a:rPr>
                        <a:t>The Hessian Care Monitor (HPM) (Hessischer Pflegemonitor)</a:t>
                      </a: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fontAlgn="ctr"/>
                      <a:r>
                        <a:rPr lang="cs-CZ" sz="1200" b="0" i="0" u="sng" strike="noStrike" dirty="0">
                          <a:solidFill>
                            <a:srgbClr val="0000FF"/>
                          </a:solidFill>
                          <a:latin typeface="Calibri"/>
                          <a:hlinkClick r:id="rId9"/>
                        </a:rPr>
                        <a:t>www.</a:t>
                      </a:r>
                      <a:r>
                        <a:rPr lang="cs-CZ" sz="1200" b="0" i="0" u="sng" strike="noStrike" dirty="0" err="1">
                          <a:solidFill>
                            <a:srgbClr val="0000FF"/>
                          </a:solidFill>
                          <a:latin typeface="Calibri"/>
                          <a:hlinkClick r:id="rId9"/>
                        </a:rPr>
                        <a:t>hessischer</a:t>
                      </a:r>
                      <a:r>
                        <a:rPr lang="cs-CZ" sz="1200" b="0" i="0" u="sng" strike="noStrike" dirty="0">
                          <a:solidFill>
                            <a:srgbClr val="0000FF"/>
                          </a:solidFill>
                          <a:latin typeface="Calibri"/>
                          <a:hlinkClick r:id="rId9"/>
                        </a:rPr>
                        <a:t>-</a:t>
                      </a:r>
                      <a:r>
                        <a:rPr lang="cs-CZ" sz="1200" b="0" i="0" u="sng" strike="noStrike" dirty="0" err="1">
                          <a:solidFill>
                            <a:srgbClr val="0000FF"/>
                          </a:solidFill>
                          <a:latin typeface="Calibri"/>
                          <a:hlinkClick r:id="rId9"/>
                        </a:rPr>
                        <a:t>pflegemonitor.de</a:t>
                      </a:r>
                      <a:endParaRPr lang="cs-CZ" sz="1200" b="0" i="0" u="sng" strike="noStrike" dirty="0">
                        <a:solidFill>
                          <a:srgbClr val="0000FF"/>
                        </a:solidFill>
                        <a:latin typeface="Calibri"/>
                      </a:endParaRP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fontAlgn="ctr"/>
                      <a:r>
                        <a:rPr lang="cs-CZ" sz="1200" b="0" i="0" u="none" strike="noStrike" dirty="0">
                          <a:solidFill>
                            <a:srgbClr val="000000"/>
                          </a:solidFill>
                          <a:latin typeface="Calibri"/>
                        </a:rPr>
                        <a:t>IWAK</a:t>
                      </a:r>
                    </a:p>
                  </a:txBody>
                  <a:tcPr marL="6338" marR="6338" marT="6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800" b="0" i="0" u="none" strike="noStrike">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l" fontAlgn="b"/>
                      <a:r>
                        <a:rPr lang="cs-CZ" sz="800" b="0" i="0" u="none" strike="noStrike" dirty="0">
                          <a:solidFill>
                            <a:srgbClr val="000000"/>
                          </a:solidFill>
                          <a:latin typeface="Calibri"/>
                        </a:rPr>
                        <a:t> </a:t>
                      </a:r>
                    </a:p>
                  </a:txBody>
                  <a:tcPr marL="6338" marR="6338" marT="633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r>
            </a:tbl>
          </a:graphicData>
        </a:graphic>
      </p:graphicFrame>
    </p:spTree>
    <p:extLst>
      <p:ext uri="{BB962C8B-B14F-4D97-AF65-F5344CB8AC3E}">
        <p14:creationId xmlns="" xmlns:p14="http://schemas.microsoft.com/office/powerpoint/2010/main" val="2246408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E5C3695-9008-470D-BB56-FC1F3FF1D744}" type="slidenum">
              <a:rPr lang="it-IT" smtClean="0"/>
              <a:pPr/>
              <a:t>14</a:t>
            </a:fld>
            <a:endParaRPr lang="it-IT"/>
          </a:p>
        </p:txBody>
      </p:sp>
      <p:sp>
        <p:nvSpPr>
          <p:cNvPr id="3" name="Obdélník 2"/>
          <p:cNvSpPr/>
          <p:nvPr/>
        </p:nvSpPr>
        <p:spPr>
          <a:xfrm>
            <a:off x="3039533" y="2121062"/>
            <a:ext cx="8847667" cy="4736938"/>
          </a:xfrm>
          <a:prstGeom prst="rect">
            <a:avLst/>
          </a:prstGeom>
        </p:spPr>
        <p:txBody>
          <a:bodyPr wrap="square">
            <a:spAutoFit/>
          </a:bodyPr>
          <a:lstStyle/>
          <a:p>
            <a:pPr marL="342900" lvl="0" indent="-342900" algn="just">
              <a:lnSpc>
                <a:spcPct val="115000"/>
              </a:lnSpc>
              <a:spcAft>
                <a:spcPts val="300"/>
              </a:spcAft>
              <a:buFont typeface="Symbol" panose="05050102010706020507" pitchFamily="18" charset="2"/>
              <a:buChar char=""/>
            </a:pPr>
            <a:r>
              <a:rPr lang="cs-CZ" sz="2200" dirty="0" smtClean="0">
                <a:latin typeface="Calibri" panose="020F0502020204030204" pitchFamily="34" charset="0"/>
                <a:ea typeface="Calibri" panose="020F0502020204030204" pitchFamily="34" charset="0"/>
                <a:cs typeface="Times New Roman" panose="02020603050405020304" pitchFamily="18" charset="0"/>
              </a:rPr>
              <a:t>Comprehensive </a:t>
            </a:r>
            <a:r>
              <a:rPr lang="cs-CZ" sz="2200" dirty="0" err="1" smtClean="0">
                <a:latin typeface="Calibri" panose="020F0502020204030204" pitchFamily="34" charset="0"/>
                <a:ea typeface="Calibri" panose="020F0502020204030204" pitchFamily="34" charset="0"/>
                <a:cs typeface="Times New Roman" panose="02020603050405020304" pitchFamily="18" charset="0"/>
              </a:rPr>
              <a:t>tools</a:t>
            </a:r>
            <a:endParaRPr lang="cs-CZ" sz="2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300"/>
              </a:spcAft>
              <a:buFont typeface="Symbol" panose="05050102010706020507" pitchFamily="18" charset="2"/>
              <a:buChar char=""/>
            </a:pPr>
            <a:r>
              <a:rPr lang="en-GB" sz="2200" dirty="0" smtClean="0">
                <a:latin typeface="Calibri" panose="020F0502020204030204" pitchFamily="34" charset="0"/>
                <a:ea typeface="Calibri" panose="020F0502020204030204" pitchFamily="34" charset="0"/>
                <a:cs typeface="Times New Roman" panose="02020603050405020304" pitchFamily="18" charset="0"/>
              </a:rPr>
              <a:t>Occupation </a:t>
            </a:r>
            <a:r>
              <a:rPr lang="en-GB" sz="2200" dirty="0">
                <a:latin typeface="Calibri" panose="020F0502020204030204" pitchFamily="34" charset="0"/>
                <a:ea typeface="Calibri" panose="020F0502020204030204" pitchFamily="34" charset="0"/>
                <a:cs typeface="Times New Roman" panose="02020603050405020304" pitchFamily="18" charset="0"/>
              </a:rPr>
              <a:t>based tools</a:t>
            </a: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300"/>
              </a:spcAft>
              <a:buFont typeface="Symbol" panose="05050102010706020507" pitchFamily="18" charset="2"/>
              <a:buChar char=""/>
            </a:pPr>
            <a:r>
              <a:rPr lang="en-GB" sz="2200" dirty="0">
                <a:latin typeface="Calibri" panose="020F0502020204030204" pitchFamily="34" charset="0"/>
                <a:ea typeface="Calibri" panose="020F0502020204030204" pitchFamily="34" charset="0"/>
                <a:cs typeface="Times New Roman" panose="02020603050405020304" pitchFamily="18" charset="0"/>
              </a:rPr>
              <a:t>Sector based tools</a:t>
            </a: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300"/>
              </a:spcAft>
              <a:buFont typeface="Symbol" panose="05050102010706020507" pitchFamily="18" charset="2"/>
              <a:buChar char=""/>
            </a:pPr>
            <a:r>
              <a:rPr lang="en-GB" sz="2200" dirty="0">
                <a:latin typeface="Calibri" panose="020F0502020204030204" pitchFamily="34" charset="0"/>
                <a:ea typeface="Calibri" panose="020F0502020204030204" pitchFamily="34" charset="0"/>
                <a:cs typeface="Times New Roman" panose="02020603050405020304" pitchFamily="18" charset="0"/>
              </a:rPr>
              <a:t>Data mining &amp; monitoring tools</a:t>
            </a: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300"/>
              </a:spcAft>
              <a:buFont typeface="Symbol" panose="05050102010706020507" pitchFamily="18" charset="2"/>
              <a:buChar char=""/>
            </a:pPr>
            <a:r>
              <a:rPr lang="en-GB" sz="2200" dirty="0">
                <a:latin typeface="Calibri" panose="020F0502020204030204" pitchFamily="34" charset="0"/>
                <a:ea typeface="Calibri" panose="020F0502020204030204" pitchFamily="34" charset="0"/>
                <a:cs typeface="Times New Roman" panose="02020603050405020304" pitchFamily="18" charset="0"/>
              </a:rPr>
              <a:t>Skills profiles &amp; matching</a:t>
            </a: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300"/>
              </a:spcAft>
              <a:buFont typeface="Symbol" panose="05050102010706020507" pitchFamily="18" charset="2"/>
              <a:buChar char=""/>
            </a:pPr>
            <a:r>
              <a:rPr lang="en-GB" sz="2200" dirty="0">
                <a:latin typeface="Calibri" panose="020F0502020204030204" pitchFamily="34" charset="0"/>
                <a:ea typeface="Calibri" panose="020F0502020204030204" pitchFamily="34" charset="0"/>
                <a:cs typeface="Times New Roman" panose="02020603050405020304" pitchFamily="18" charset="0"/>
              </a:rPr>
              <a:t>Cooperation / Labour market </a:t>
            </a:r>
            <a:r>
              <a:rPr lang="en-GB" sz="2200" dirty="0" smtClean="0">
                <a:latin typeface="Calibri" panose="020F0502020204030204" pitchFamily="34" charset="0"/>
                <a:ea typeface="Calibri" panose="020F0502020204030204" pitchFamily="34" charset="0"/>
                <a:cs typeface="Times New Roman" panose="02020603050405020304" pitchFamily="18" charset="0"/>
              </a:rPr>
              <a:t>actions</a:t>
            </a:r>
            <a:endParaRPr lang="cs-CZ" sz="2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300"/>
              </a:spcAft>
              <a:buFont typeface="Symbol" panose="05050102010706020507" pitchFamily="18" charset="2"/>
              <a:buChar char=""/>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300"/>
              </a:spcAft>
              <a:buFont typeface="Symbol" panose="05050102010706020507" pitchFamily="18" charset="2"/>
              <a:buChar char=""/>
            </a:pPr>
            <a:r>
              <a:rPr lang="en-GB" sz="2200" dirty="0" smtClean="0">
                <a:latin typeface="Calibri" panose="020F0502020204030204" pitchFamily="34" charset="0"/>
                <a:ea typeface="Calibri" panose="020F0502020204030204" pitchFamily="34" charset="0"/>
                <a:cs typeface="Times New Roman" panose="02020603050405020304" pitchFamily="18" charset="0"/>
              </a:rPr>
              <a:t>Territorial </a:t>
            </a:r>
            <a:r>
              <a:rPr lang="en-GB" sz="2200" dirty="0">
                <a:latin typeface="Calibri" panose="020F0502020204030204" pitchFamily="34" charset="0"/>
                <a:ea typeface="Calibri" panose="020F0502020204030204" pitchFamily="34" charset="0"/>
                <a:cs typeface="Times New Roman" panose="02020603050405020304" pitchFamily="18" charset="0"/>
              </a:rPr>
              <a:t>dimension (National / Regional / Local )</a:t>
            </a: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300"/>
              </a:spcAft>
              <a:buFont typeface="Symbol" panose="05050102010706020507" pitchFamily="18" charset="2"/>
              <a:buChar char=""/>
            </a:pPr>
            <a:r>
              <a:rPr lang="en-GB" sz="2200" dirty="0">
                <a:latin typeface="Calibri" panose="020F0502020204030204" pitchFamily="34" charset="0"/>
                <a:ea typeface="Calibri" panose="020F0502020204030204" pitchFamily="34" charset="0"/>
                <a:cs typeface="Times New Roman" panose="02020603050405020304" pitchFamily="18" charset="0"/>
              </a:rPr>
              <a:t>Availability of forecasting</a:t>
            </a: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300"/>
              </a:spcAft>
              <a:buFont typeface="Symbol" panose="05050102010706020507" pitchFamily="18" charset="2"/>
              <a:buChar char=""/>
            </a:pPr>
            <a:r>
              <a:rPr lang="en-GB" sz="2200" dirty="0">
                <a:latin typeface="Calibri" panose="020F0502020204030204" pitchFamily="34" charset="0"/>
                <a:ea typeface="Calibri" panose="020F0502020204030204" pitchFamily="34" charset="0"/>
                <a:cs typeface="Times New Roman" panose="02020603050405020304" pitchFamily="18" charset="0"/>
              </a:rPr>
              <a:t>Demand / Supply side focus</a:t>
            </a: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300"/>
              </a:spcAft>
              <a:buFont typeface="Symbol" panose="05050102010706020507" pitchFamily="18" charset="2"/>
              <a:buChar char=""/>
            </a:pPr>
            <a:r>
              <a:rPr lang="en-GB" sz="2200" dirty="0">
                <a:latin typeface="Calibri" panose="020F0502020204030204" pitchFamily="34" charset="0"/>
                <a:ea typeface="Calibri" panose="020F0502020204030204" pitchFamily="34" charset="0"/>
                <a:cs typeface="Times New Roman" panose="02020603050405020304" pitchFamily="18" charset="0"/>
              </a:rPr>
              <a:t>Career guidance </a:t>
            </a:r>
            <a:r>
              <a:rPr lang="cs-CZ" sz="2200" dirty="0" err="1" smtClean="0">
                <a:latin typeface="Calibri" panose="020F0502020204030204" pitchFamily="34" charset="0"/>
                <a:ea typeface="Calibri" panose="020F0502020204030204" pitchFamily="34" charset="0"/>
                <a:cs typeface="Times New Roman" panose="02020603050405020304" pitchFamily="18" charset="0"/>
              </a:rPr>
              <a:t>suitability</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Přímá spojnice 5"/>
          <p:cNvCxnSpPr/>
          <p:nvPr/>
        </p:nvCxnSpPr>
        <p:spPr>
          <a:xfrm flipV="1">
            <a:off x="3064934" y="4898504"/>
            <a:ext cx="7238602" cy="3696"/>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9" name="Titolo 1"/>
          <p:cNvSpPr>
            <a:spLocks noGrp="1"/>
          </p:cNvSpPr>
          <p:nvPr>
            <p:ph type="title"/>
          </p:nvPr>
        </p:nvSpPr>
        <p:spPr>
          <a:xfrm>
            <a:off x="2592925" y="624110"/>
            <a:ext cx="8911687" cy="815223"/>
          </a:xfrm>
        </p:spPr>
        <p:txBody>
          <a:bodyPr>
            <a:normAutofit/>
          </a:bodyPr>
          <a:lstStyle/>
          <a:p>
            <a:r>
              <a:rPr lang="cs-CZ" b="1" cap="all" dirty="0" smtClean="0"/>
              <a:t>WP3 </a:t>
            </a:r>
            <a:r>
              <a:rPr lang="cs-CZ" b="1" cap="all" dirty="0" smtClean="0"/>
              <a:t>– popis příkladů dobré praxe</a:t>
            </a:r>
            <a:endParaRPr lang="en-AU" b="1" cap="all" dirty="0"/>
          </a:p>
        </p:txBody>
      </p:sp>
      <p:sp>
        <p:nvSpPr>
          <p:cNvPr id="10" name="Obdélník 9"/>
          <p:cNvSpPr/>
          <p:nvPr/>
        </p:nvSpPr>
        <p:spPr>
          <a:xfrm>
            <a:off x="2710615" y="1352283"/>
            <a:ext cx="8802464" cy="72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cs-CZ" sz="2200" noProof="1" smtClean="0"/>
              <a:t>Tematické rozdělení příkladů dobré praxe</a:t>
            </a:r>
            <a:endParaRPr lang="cs-CZ" sz="2200" noProof="1" smtClean="0"/>
          </a:p>
        </p:txBody>
      </p:sp>
    </p:spTree>
    <p:extLst>
      <p:ext uri="{BB962C8B-B14F-4D97-AF65-F5344CB8AC3E}">
        <p14:creationId xmlns="" xmlns:p14="http://schemas.microsoft.com/office/powerpoint/2010/main" val="2246408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E5C3695-9008-470D-BB56-FC1F3FF1D744}" type="slidenum">
              <a:rPr lang="it-IT" smtClean="0"/>
              <a:pPr/>
              <a:t>15</a:t>
            </a:fld>
            <a:endParaRPr lang="it-IT"/>
          </a:p>
        </p:txBody>
      </p:sp>
      <p:sp>
        <p:nvSpPr>
          <p:cNvPr id="9" name="Titolo 1"/>
          <p:cNvSpPr>
            <a:spLocks noGrp="1"/>
          </p:cNvSpPr>
          <p:nvPr>
            <p:ph type="title"/>
          </p:nvPr>
        </p:nvSpPr>
        <p:spPr>
          <a:xfrm>
            <a:off x="2592925" y="624110"/>
            <a:ext cx="8911687" cy="815223"/>
          </a:xfrm>
        </p:spPr>
        <p:txBody>
          <a:bodyPr>
            <a:normAutofit fontScale="90000"/>
          </a:bodyPr>
          <a:lstStyle/>
          <a:p>
            <a:r>
              <a:rPr lang="cs-CZ" b="1" cap="all" dirty="0" smtClean="0"/>
              <a:t>ŠVÉDSKO/DÁNSKO </a:t>
            </a:r>
            <a:r>
              <a:rPr lang="cs-CZ" b="1" cap="all" dirty="0" smtClean="0"/>
              <a:t>- </a:t>
            </a:r>
            <a:r>
              <a:rPr lang="cs-CZ" b="1" cap="all" dirty="0" err="1" smtClean="0"/>
              <a:t>Øresundsbalance</a:t>
            </a:r>
            <a:endParaRPr lang="en-AU" b="1" cap="all" dirty="0"/>
          </a:p>
        </p:txBody>
      </p:sp>
      <p:sp>
        <p:nvSpPr>
          <p:cNvPr id="10" name="Obdélník 9"/>
          <p:cNvSpPr/>
          <p:nvPr/>
        </p:nvSpPr>
        <p:spPr>
          <a:xfrm>
            <a:off x="2710615" y="1352283"/>
            <a:ext cx="8802464" cy="72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cs-CZ" sz="2000" noProof="1" smtClean="0"/>
              <a:t>Analýzy a předvídání vývoje trhu práce jako nástroj podporující mobilitu pracovní síly</a:t>
            </a:r>
            <a:endParaRPr lang="cs-CZ" sz="2000" noProof="1" smtClean="0"/>
          </a:p>
        </p:txBody>
      </p:sp>
      <p:pic>
        <p:nvPicPr>
          <p:cNvPr id="5" name="Picture 4"/>
          <p:cNvPicPr>
            <a:picLocks noChangeAspect="1" noChangeArrowheads="1"/>
          </p:cNvPicPr>
          <p:nvPr/>
        </p:nvPicPr>
        <p:blipFill>
          <a:blip r:embed="rId2"/>
          <a:srcRect/>
          <a:stretch>
            <a:fillRect/>
          </a:stretch>
        </p:blipFill>
        <p:spPr bwMode="auto">
          <a:xfrm>
            <a:off x="4495272" y="2197100"/>
            <a:ext cx="7008812" cy="4454525"/>
          </a:xfrm>
          <a:prstGeom prst="rect">
            <a:avLst/>
          </a:prstGeom>
          <a:noFill/>
          <a:ln w="9525">
            <a:noFill/>
            <a:miter lim="800000"/>
            <a:headEnd/>
            <a:tailEnd/>
          </a:ln>
        </p:spPr>
      </p:pic>
    </p:spTree>
    <p:extLst>
      <p:ext uri="{BB962C8B-B14F-4D97-AF65-F5344CB8AC3E}">
        <p14:creationId xmlns="" xmlns:p14="http://schemas.microsoft.com/office/powerpoint/2010/main" val="2246408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E5C3695-9008-470D-BB56-FC1F3FF1D744}" type="slidenum">
              <a:rPr lang="it-IT" smtClean="0"/>
              <a:pPr/>
              <a:t>16</a:t>
            </a:fld>
            <a:endParaRPr lang="it-IT"/>
          </a:p>
        </p:txBody>
      </p:sp>
      <p:sp>
        <p:nvSpPr>
          <p:cNvPr id="9" name="Titolo 1"/>
          <p:cNvSpPr>
            <a:spLocks noGrp="1"/>
          </p:cNvSpPr>
          <p:nvPr>
            <p:ph type="title"/>
          </p:nvPr>
        </p:nvSpPr>
        <p:spPr>
          <a:xfrm>
            <a:off x="2592925" y="624110"/>
            <a:ext cx="8911687" cy="815223"/>
          </a:xfrm>
        </p:spPr>
        <p:txBody>
          <a:bodyPr>
            <a:normAutofit fontScale="90000"/>
          </a:bodyPr>
          <a:lstStyle/>
          <a:p>
            <a:r>
              <a:rPr lang="cs-CZ" b="1" cap="all" dirty="0" smtClean="0"/>
              <a:t>ŠVÉDSKO/DÁNSKO </a:t>
            </a:r>
            <a:r>
              <a:rPr lang="cs-CZ" b="1" cap="all" dirty="0" smtClean="0"/>
              <a:t>- </a:t>
            </a:r>
            <a:r>
              <a:rPr lang="cs-CZ" b="1" cap="all" dirty="0" err="1" smtClean="0"/>
              <a:t>Øresundsbalance</a:t>
            </a:r>
            <a:endParaRPr lang="en-AU" b="1" cap="all" dirty="0"/>
          </a:p>
        </p:txBody>
      </p:sp>
      <p:sp>
        <p:nvSpPr>
          <p:cNvPr id="10" name="Obdélník 9"/>
          <p:cNvSpPr/>
          <p:nvPr/>
        </p:nvSpPr>
        <p:spPr>
          <a:xfrm>
            <a:off x="2710615" y="1352283"/>
            <a:ext cx="8802464" cy="476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cs-CZ" sz="2000" noProof="1" smtClean="0"/>
              <a:t>CÍLE</a:t>
            </a:r>
            <a:endParaRPr lang="cs-CZ" sz="2000" noProof="1" smtClean="0"/>
          </a:p>
        </p:txBody>
      </p:sp>
      <p:sp>
        <p:nvSpPr>
          <p:cNvPr id="6" name="Segnaposto contenuto 2"/>
          <p:cNvSpPr>
            <a:spLocks noGrp="1"/>
          </p:cNvSpPr>
          <p:nvPr>
            <p:ph idx="1"/>
          </p:nvPr>
        </p:nvSpPr>
        <p:spPr>
          <a:xfrm>
            <a:off x="2734735" y="2379197"/>
            <a:ext cx="8873066" cy="1935191"/>
          </a:xfrm>
        </p:spPr>
        <p:txBody>
          <a:bodyPr>
            <a:normAutofit/>
          </a:bodyPr>
          <a:lstStyle/>
          <a:p>
            <a:pPr>
              <a:buFont typeface="Arial" pitchFamily="34" charset="0"/>
              <a:buChar char="•"/>
              <a:defRPr/>
            </a:pPr>
            <a:r>
              <a:rPr lang="cs-CZ" dirty="0" smtClean="0"/>
              <a:t>Podpořit provázanost ekonomik zapojených regionů</a:t>
            </a:r>
            <a:endParaRPr lang="en-GB" b="1" cap="all" dirty="0" smtClean="0"/>
          </a:p>
          <a:p>
            <a:pPr>
              <a:buFont typeface="Arial" pitchFamily="34" charset="0"/>
              <a:buChar char="•"/>
              <a:defRPr/>
            </a:pPr>
            <a:r>
              <a:rPr lang="cs-CZ" dirty="0" smtClean="0"/>
              <a:t>Identifikovat nerovnováhy na trzích práce v zapojených regionech</a:t>
            </a:r>
            <a:endParaRPr lang="en-GB" dirty="0" smtClean="0"/>
          </a:p>
          <a:p>
            <a:pPr>
              <a:buFont typeface="Arial" pitchFamily="34" charset="0"/>
              <a:buChar char="•"/>
              <a:defRPr/>
            </a:pPr>
            <a:r>
              <a:rPr lang="cs-CZ" dirty="0" smtClean="0"/>
              <a:t>Zvýšit počet Dánů dojíždějících za prací do Švédska </a:t>
            </a:r>
          </a:p>
          <a:p>
            <a:pPr>
              <a:buFont typeface="Arial" pitchFamily="34" charset="0"/>
              <a:buChar char="•"/>
              <a:defRPr/>
            </a:pPr>
            <a:r>
              <a:rPr lang="cs-CZ" dirty="0" smtClean="0"/>
              <a:t>Poskytnout poradenským službám kvalitnější podklady pro pomoc nezaměstnaným a zájemcům o rekvalifikace</a:t>
            </a:r>
          </a:p>
        </p:txBody>
      </p:sp>
      <p:sp>
        <p:nvSpPr>
          <p:cNvPr id="7" name="Obdélník 6"/>
          <p:cNvSpPr/>
          <p:nvPr/>
        </p:nvSpPr>
        <p:spPr>
          <a:xfrm>
            <a:off x="2736015" y="4654283"/>
            <a:ext cx="8802464" cy="688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cs-CZ" sz="2000" noProof="1" smtClean="0"/>
              <a:t>Důležitým faktorem je dopravní dostupnost – hlavní města regionů od sebe dělí jen 35 minut jízdy vlakem.</a:t>
            </a:r>
            <a:endParaRPr lang="cs-CZ" sz="2000" noProof="1" smtClean="0"/>
          </a:p>
        </p:txBody>
      </p:sp>
    </p:spTree>
    <p:extLst>
      <p:ext uri="{BB962C8B-B14F-4D97-AF65-F5344CB8AC3E}">
        <p14:creationId xmlns="" xmlns:p14="http://schemas.microsoft.com/office/powerpoint/2010/main" val="2246408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E5C3695-9008-470D-BB56-FC1F3FF1D744}" type="slidenum">
              <a:rPr lang="it-IT" smtClean="0"/>
              <a:pPr/>
              <a:t>17</a:t>
            </a:fld>
            <a:endParaRPr lang="it-IT"/>
          </a:p>
        </p:txBody>
      </p:sp>
      <p:sp>
        <p:nvSpPr>
          <p:cNvPr id="9" name="Titolo 1"/>
          <p:cNvSpPr>
            <a:spLocks noGrp="1"/>
          </p:cNvSpPr>
          <p:nvPr>
            <p:ph type="title"/>
          </p:nvPr>
        </p:nvSpPr>
        <p:spPr>
          <a:xfrm>
            <a:off x="2592925" y="624110"/>
            <a:ext cx="8911687" cy="815223"/>
          </a:xfrm>
        </p:spPr>
        <p:txBody>
          <a:bodyPr>
            <a:normAutofit fontScale="90000"/>
          </a:bodyPr>
          <a:lstStyle/>
          <a:p>
            <a:r>
              <a:rPr lang="cs-CZ" b="1" cap="all" dirty="0" smtClean="0"/>
              <a:t>ŠVÉDSKO/DÁNSKO </a:t>
            </a:r>
            <a:r>
              <a:rPr lang="cs-CZ" b="1" cap="all" dirty="0" smtClean="0"/>
              <a:t>- </a:t>
            </a:r>
            <a:r>
              <a:rPr lang="cs-CZ" b="1" cap="all" dirty="0" err="1" smtClean="0"/>
              <a:t>Øresundsbalance</a:t>
            </a:r>
            <a:endParaRPr lang="en-AU" b="1" cap="all" dirty="0"/>
          </a:p>
        </p:txBody>
      </p:sp>
      <p:sp>
        <p:nvSpPr>
          <p:cNvPr id="10" name="Obdélník 9"/>
          <p:cNvSpPr/>
          <p:nvPr/>
        </p:nvSpPr>
        <p:spPr>
          <a:xfrm>
            <a:off x="2710615" y="1352283"/>
            <a:ext cx="8802464" cy="72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cs-CZ" sz="2000" noProof="1" smtClean="0"/>
              <a:t>Analýzy a předvídání vývoje trhu práce jako nástroj podporující mobilitu pracovní síly</a:t>
            </a:r>
            <a:endParaRPr lang="cs-CZ" sz="2000" noProof="1" smtClean="0"/>
          </a:p>
        </p:txBody>
      </p:sp>
      <p:pic>
        <p:nvPicPr>
          <p:cNvPr id="11" name="Bildobjekt 110"/>
          <p:cNvPicPr>
            <a:picLocks noChangeAspect="1" noChangeArrowheads="1"/>
          </p:cNvPicPr>
          <p:nvPr/>
        </p:nvPicPr>
        <p:blipFill>
          <a:blip r:embed="rId2"/>
          <a:srcRect/>
          <a:stretch>
            <a:fillRect/>
          </a:stretch>
        </p:blipFill>
        <p:spPr bwMode="auto">
          <a:xfrm>
            <a:off x="5683780" y="2441047"/>
            <a:ext cx="5767387" cy="3846512"/>
          </a:xfrm>
          <a:prstGeom prst="rect">
            <a:avLst/>
          </a:prstGeom>
          <a:noFill/>
          <a:ln w="9525">
            <a:noFill/>
            <a:miter lim="800000"/>
            <a:headEnd/>
            <a:tailEnd/>
          </a:ln>
        </p:spPr>
      </p:pic>
    </p:spTree>
    <p:extLst>
      <p:ext uri="{BB962C8B-B14F-4D97-AF65-F5344CB8AC3E}">
        <p14:creationId xmlns="" xmlns:p14="http://schemas.microsoft.com/office/powerpoint/2010/main" val="224640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E5C3695-9008-470D-BB56-FC1F3FF1D744}" type="slidenum">
              <a:rPr lang="it-IT" smtClean="0"/>
              <a:pPr/>
              <a:t>18</a:t>
            </a:fld>
            <a:endParaRPr lang="it-IT"/>
          </a:p>
        </p:txBody>
      </p:sp>
      <p:sp>
        <p:nvSpPr>
          <p:cNvPr id="9" name="Titolo 1"/>
          <p:cNvSpPr>
            <a:spLocks noGrp="1"/>
          </p:cNvSpPr>
          <p:nvPr>
            <p:ph type="title"/>
          </p:nvPr>
        </p:nvSpPr>
        <p:spPr>
          <a:xfrm>
            <a:off x="2592925" y="624110"/>
            <a:ext cx="8911687" cy="815223"/>
          </a:xfrm>
        </p:spPr>
        <p:txBody>
          <a:bodyPr>
            <a:normAutofit fontScale="90000"/>
          </a:bodyPr>
          <a:lstStyle/>
          <a:p>
            <a:r>
              <a:rPr lang="cs-CZ" b="1" cap="all" dirty="0" err="1" smtClean="0"/>
              <a:t>rakousko</a:t>
            </a:r>
            <a:r>
              <a:rPr lang="cs-CZ" b="1" cap="all" dirty="0" smtClean="0"/>
              <a:t> </a:t>
            </a:r>
            <a:r>
              <a:rPr lang="cs-CZ" b="1" cap="all" dirty="0" smtClean="0"/>
              <a:t>- </a:t>
            </a:r>
            <a:r>
              <a:rPr lang="cs-CZ" b="1" cap="all" dirty="0" err="1" smtClean="0"/>
              <a:t>qualifikationsbarometer</a:t>
            </a:r>
            <a:endParaRPr lang="en-AU" b="1" cap="all" dirty="0"/>
          </a:p>
        </p:txBody>
      </p:sp>
      <p:sp>
        <p:nvSpPr>
          <p:cNvPr id="10" name="Obdélník 9"/>
          <p:cNvSpPr/>
          <p:nvPr/>
        </p:nvSpPr>
        <p:spPr>
          <a:xfrm>
            <a:off x="2710615" y="1352283"/>
            <a:ext cx="8802464" cy="72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cs-CZ" sz="2000" noProof="1" smtClean="0"/>
              <a:t>Nástroj vyvinutý pro služby zaměstnanosti (AMS Österreich)</a:t>
            </a:r>
            <a:endParaRPr lang="cs-CZ" sz="2000" noProof="1" smtClean="0"/>
          </a:p>
        </p:txBody>
      </p:sp>
      <p:sp>
        <p:nvSpPr>
          <p:cNvPr id="6" name="Segnaposto contenuto 2"/>
          <p:cNvSpPr>
            <a:spLocks noGrp="1"/>
          </p:cNvSpPr>
          <p:nvPr>
            <p:ph idx="1"/>
          </p:nvPr>
        </p:nvSpPr>
        <p:spPr>
          <a:xfrm>
            <a:off x="2709336" y="2997262"/>
            <a:ext cx="8873066" cy="2878603"/>
          </a:xfrm>
        </p:spPr>
        <p:txBody>
          <a:bodyPr>
            <a:normAutofit fontScale="92500" lnSpcReduction="10000"/>
          </a:bodyPr>
          <a:lstStyle/>
          <a:p>
            <a:pPr>
              <a:buFont typeface="Arial" pitchFamily="34" charset="0"/>
              <a:buChar char="•"/>
              <a:defRPr/>
            </a:pPr>
            <a:r>
              <a:rPr lang="cs-CZ" dirty="0" smtClean="0"/>
              <a:t>Nástroj zaměřený především na popis aktuální situace na trhu práce</a:t>
            </a:r>
          </a:p>
          <a:p>
            <a:pPr>
              <a:buFont typeface="Arial" pitchFamily="34" charset="0"/>
              <a:buChar char="•"/>
              <a:defRPr/>
            </a:pPr>
            <a:r>
              <a:rPr lang="cs-CZ" dirty="0" smtClean="0"/>
              <a:t>Naznačení budoucího vývoje</a:t>
            </a:r>
          </a:p>
          <a:p>
            <a:pPr>
              <a:buFont typeface="Arial" pitchFamily="34" charset="0"/>
              <a:buChar char="•"/>
              <a:defRPr/>
            </a:pPr>
            <a:r>
              <a:rPr lang="cs-CZ" dirty="0" smtClean="0"/>
              <a:t>Velmi detailní regionální informace</a:t>
            </a:r>
            <a:endParaRPr lang="en-GB" dirty="0" smtClean="0"/>
          </a:p>
          <a:p>
            <a:pPr>
              <a:buFont typeface="Arial" pitchFamily="34" charset="0"/>
              <a:buChar char="•"/>
              <a:defRPr/>
            </a:pPr>
            <a:r>
              <a:rPr lang="cs-CZ" dirty="0" smtClean="0"/>
              <a:t>Jednoduché a přehledné zobrazení trendů (volná místa a zaměstnanost)</a:t>
            </a:r>
            <a:endParaRPr lang="en-GB" dirty="0" smtClean="0"/>
          </a:p>
          <a:p>
            <a:pPr>
              <a:buFont typeface="Arial" pitchFamily="34" charset="0"/>
              <a:buChar char="•"/>
              <a:defRPr/>
            </a:pPr>
            <a:r>
              <a:rPr lang="cs-CZ" dirty="0" smtClean="0"/>
              <a:t>Poskytnout poradenským službám kvalitnější podklady pro pomoc nezaměstnaným a zájemcům o rekvalifikace</a:t>
            </a:r>
          </a:p>
          <a:p>
            <a:pPr>
              <a:buFont typeface="Arial" pitchFamily="34" charset="0"/>
              <a:buChar char="•"/>
              <a:defRPr/>
            </a:pPr>
            <a:r>
              <a:rPr lang="cs-CZ" dirty="0" smtClean="0"/>
              <a:t>24 odvětví (a na 100 dílčích podoborů), stovky profesí</a:t>
            </a:r>
          </a:p>
          <a:p>
            <a:pPr>
              <a:buFont typeface="Arial" pitchFamily="34" charset="0"/>
              <a:buChar char="•"/>
              <a:defRPr/>
            </a:pPr>
            <a:r>
              <a:rPr lang="cs-CZ" dirty="0" smtClean="0"/>
              <a:t>Propojení s kariérovým poradenstvím a informacemi o požadavcích na profese</a:t>
            </a:r>
          </a:p>
        </p:txBody>
      </p:sp>
      <p:sp>
        <p:nvSpPr>
          <p:cNvPr id="7" name="Obdélník 6"/>
          <p:cNvSpPr/>
          <p:nvPr/>
        </p:nvSpPr>
        <p:spPr>
          <a:xfrm>
            <a:off x="2709332" y="2267635"/>
            <a:ext cx="6790267" cy="369332"/>
          </a:xfrm>
          <a:prstGeom prst="rect">
            <a:avLst/>
          </a:prstGeom>
        </p:spPr>
        <p:txBody>
          <a:bodyPr wrap="square">
            <a:spAutoFit/>
          </a:bodyPr>
          <a:lstStyle/>
          <a:p>
            <a:r>
              <a:rPr lang="cs-CZ" u="sng" dirty="0" smtClean="0">
                <a:solidFill>
                  <a:srgbClr val="0070C0"/>
                </a:solidFill>
              </a:rPr>
              <a:t>http://bis.</a:t>
            </a:r>
            <a:r>
              <a:rPr lang="cs-CZ" u="sng" dirty="0" err="1" smtClean="0">
                <a:solidFill>
                  <a:srgbClr val="0070C0"/>
                </a:solidFill>
              </a:rPr>
              <a:t>ams.or.at</a:t>
            </a:r>
            <a:r>
              <a:rPr lang="cs-CZ" u="sng" dirty="0" smtClean="0">
                <a:solidFill>
                  <a:srgbClr val="0070C0"/>
                </a:solidFill>
              </a:rPr>
              <a:t>/</a:t>
            </a:r>
            <a:r>
              <a:rPr lang="cs-CZ" u="sng" dirty="0" err="1" smtClean="0">
                <a:solidFill>
                  <a:srgbClr val="0070C0"/>
                </a:solidFill>
              </a:rPr>
              <a:t>qualibarometer</a:t>
            </a:r>
            <a:r>
              <a:rPr lang="cs-CZ" u="sng" dirty="0" smtClean="0">
                <a:solidFill>
                  <a:srgbClr val="0070C0"/>
                </a:solidFill>
              </a:rPr>
              <a:t>/</a:t>
            </a:r>
            <a:r>
              <a:rPr lang="cs-CZ" u="sng" dirty="0" err="1" smtClean="0">
                <a:solidFill>
                  <a:srgbClr val="0070C0"/>
                </a:solidFill>
              </a:rPr>
              <a:t>berufsbereiche.php</a:t>
            </a:r>
            <a:endParaRPr lang="cs-CZ" u="sng" dirty="0">
              <a:solidFill>
                <a:srgbClr val="0070C0"/>
              </a:solidFill>
            </a:endParaRPr>
          </a:p>
        </p:txBody>
      </p:sp>
    </p:spTree>
    <p:extLst>
      <p:ext uri="{BB962C8B-B14F-4D97-AF65-F5344CB8AC3E}">
        <p14:creationId xmlns="" xmlns:p14="http://schemas.microsoft.com/office/powerpoint/2010/main" val="2246408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E5C3695-9008-470D-BB56-FC1F3FF1D744}" type="slidenum">
              <a:rPr lang="it-IT" smtClean="0"/>
              <a:pPr/>
              <a:t>19</a:t>
            </a:fld>
            <a:endParaRPr lang="it-IT"/>
          </a:p>
        </p:txBody>
      </p:sp>
      <p:sp>
        <p:nvSpPr>
          <p:cNvPr id="9" name="Titolo 1"/>
          <p:cNvSpPr>
            <a:spLocks noGrp="1"/>
          </p:cNvSpPr>
          <p:nvPr>
            <p:ph type="title"/>
          </p:nvPr>
        </p:nvSpPr>
        <p:spPr>
          <a:xfrm>
            <a:off x="1907126" y="624110"/>
            <a:ext cx="3460742" cy="1179290"/>
          </a:xfrm>
        </p:spPr>
        <p:txBody>
          <a:bodyPr>
            <a:normAutofit fontScale="90000"/>
          </a:bodyPr>
          <a:lstStyle/>
          <a:p>
            <a:r>
              <a:rPr lang="en-GB" b="1" cap="all" dirty="0" smtClean="0"/>
              <a:t>qualifikationsbarometer</a:t>
            </a:r>
            <a:endParaRPr lang="en-GB" b="1" cap="all" dirty="0"/>
          </a:p>
        </p:txBody>
      </p:sp>
      <p:pic>
        <p:nvPicPr>
          <p:cNvPr id="62466" name="Picture 2"/>
          <p:cNvPicPr>
            <a:picLocks noChangeAspect="1" noChangeArrowheads="1"/>
          </p:cNvPicPr>
          <p:nvPr/>
        </p:nvPicPr>
        <p:blipFill>
          <a:blip r:embed="rId2"/>
          <a:srcRect/>
          <a:stretch>
            <a:fillRect/>
          </a:stretch>
        </p:blipFill>
        <p:spPr bwMode="auto">
          <a:xfrm>
            <a:off x="5799667" y="20631"/>
            <a:ext cx="6392333" cy="6837369"/>
          </a:xfrm>
          <a:prstGeom prst="rect">
            <a:avLst/>
          </a:prstGeom>
          <a:noFill/>
          <a:ln w="9525">
            <a:noFill/>
            <a:miter lim="800000"/>
            <a:headEnd/>
            <a:tailEnd/>
          </a:ln>
        </p:spPr>
      </p:pic>
      <p:sp>
        <p:nvSpPr>
          <p:cNvPr id="6" name="Obdélník 5"/>
          <p:cNvSpPr/>
          <p:nvPr/>
        </p:nvSpPr>
        <p:spPr>
          <a:xfrm>
            <a:off x="1621744" y="3892288"/>
            <a:ext cx="3678390" cy="2679195"/>
          </a:xfrm>
          <a:prstGeom prst="rect">
            <a:avLst/>
          </a:prstGeom>
        </p:spPr>
        <p:txBody>
          <a:bodyPr wrap="square">
            <a:spAutoFit/>
          </a:bodyPr>
          <a:lstStyle/>
          <a:p>
            <a:pPr marL="342900" lvl="0" indent="-342900">
              <a:lnSpc>
                <a:spcPct val="115000"/>
              </a:lnSpc>
              <a:spcAft>
                <a:spcPts val="300"/>
              </a:spcAft>
              <a:buFont typeface="Symbol" panose="05050102010706020507" pitchFamily="18" charset="2"/>
              <a:buChar char=""/>
            </a:pPr>
            <a:r>
              <a:rPr lang="cs-CZ" dirty="0" smtClean="0">
                <a:latin typeface="+mj-lt"/>
                <a:ea typeface="Calibri" panose="020F0502020204030204" pitchFamily="34" charset="0"/>
                <a:cs typeface="Times New Roman" panose="02020603050405020304" pitchFamily="18" charset="0"/>
              </a:rPr>
              <a:t>Ne obsáhlé studie, důraz na stručné a přehledné zobrazení trendů</a:t>
            </a:r>
          </a:p>
          <a:p>
            <a:pPr marL="342900" lvl="0" indent="-342900">
              <a:lnSpc>
                <a:spcPct val="115000"/>
              </a:lnSpc>
              <a:spcAft>
                <a:spcPts val="300"/>
              </a:spcAft>
              <a:buFont typeface="Symbol" panose="05050102010706020507" pitchFamily="18" charset="2"/>
              <a:buChar char=""/>
            </a:pPr>
            <a:r>
              <a:rPr lang="cs-CZ" dirty="0" smtClean="0">
                <a:latin typeface="+mj-lt"/>
                <a:ea typeface="Calibri" panose="020F0502020204030204" pitchFamily="34" charset="0"/>
                <a:cs typeface="Times New Roman" panose="02020603050405020304" pitchFamily="18" charset="0"/>
              </a:rPr>
              <a:t>Pro každé odvětví shodná struktura popisu –hlavní trendy, vývoj celkové zaměstnanosti, „green </a:t>
            </a:r>
            <a:r>
              <a:rPr lang="cs-CZ" dirty="0" err="1" smtClean="0">
                <a:latin typeface="+mj-lt"/>
                <a:ea typeface="Calibri" panose="020F0502020204030204" pitchFamily="34" charset="0"/>
                <a:cs typeface="Times New Roman" panose="02020603050405020304" pitchFamily="18" charset="0"/>
              </a:rPr>
              <a:t>jobs</a:t>
            </a:r>
            <a:r>
              <a:rPr lang="cs-CZ" dirty="0" smtClean="0">
                <a:latin typeface="+mj-lt"/>
                <a:ea typeface="Calibri" panose="020F0502020204030204" pitchFamily="34" charset="0"/>
                <a:cs typeface="Times New Roman" panose="02020603050405020304" pitchFamily="18" charset="0"/>
              </a:rPr>
              <a:t>“, muži-ženy, projekce</a:t>
            </a:r>
            <a:endParaRPr lang="cs-CZ" dirty="0" smtClean="0">
              <a:latin typeface="+mj-lt"/>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246408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délník 15"/>
          <p:cNvSpPr/>
          <p:nvPr/>
        </p:nvSpPr>
        <p:spPr>
          <a:xfrm>
            <a:off x="6643688" y="5672138"/>
            <a:ext cx="5548312" cy="1185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2371252" y="596400"/>
            <a:ext cx="8911687" cy="869839"/>
          </a:xfrm>
        </p:spPr>
        <p:txBody>
          <a:bodyPr/>
          <a:lstStyle/>
          <a:p>
            <a:r>
              <a:rPr lang="cs-CZ" b="1" dirty="0" smtClean="0"/>
              <a:t>POPIS PROJEKTU</a:t>
            </a:r>
            <a:endParaRPr lang="cs-CZ" b="1" dirty="0"/>
          </a:p>
        </p:txBody>
      </p:sp>
      <p:sp>
        <p:nvSpPr>
          <p:cNvPr id="4" name="TextovéPole 3"/>
          <p:cNvSpPr txBox="1"/>
          <p:nvPr/>
        </p:nvSpPr>
        <p:spPr>
          <a:xfrm>
            <a:off x="2397348" y="2908480"/>
            <a:ext cx="9240471" cy="723275"/>
          </a:xfrm>
          <a:prstGeom prst="rect">
            <a:avLst/>
          </a:prstGeom>
          <a:noFill/>
        </p:spPr>
        <p:txBody>
          <a:bodyPr wrap="square" rtlCol="0">
            <a:spAutoFit/>
          </a:bodyPr>
          <a:lstStyle/>
          <a:p>
            <a:pPr>
              <a:spcAft>
                <a:spcPts val="600"/>
              </a:spcAft>
            </a:pPr>
            <a:r>
              <a:rPr lang="cs-CZ" dirty="0"/>
              <a:t>•	</a:t>
            </a:r>
            <a:r>
              <a:rPr lang="cs-CZ" b="1" dirty="0" smtClean="0"/>
              <a:t>Duben 2013 – březen 2014</a:t>
            </a:r>
            <a:endParaRPr lang="cs-CZ" dirty="0"/>
          </a:p>
          <a:p>
            <a:pPr marL="442913" indent="-442913">
              <a:spcAft>
                <a:spcPts val="600"/>
              </a:spcAft>
            </a:pPr>
            <a:r>
              <a:rPr lang="cs-CZ" dirty="0" smtClean="0"/>
              <a:t>•	</a:t>
            </a:r>
            <a:r>
              <a:rPr lang="cs-CZ" dirty="0"/>
              <a:t>	</a:t>
            </a:r>
            <a:r>
              <a:rPr lang="cs-CZ" b="1" dirty="0" smtClean="0"/>
              <a:t>Důraz na regionální a místní úroveň</a:t>
            </a:r>
            <a:endParaRPr lang="cs-CZ" b="1" dirty="0"/>
          </a:p>
        </p:txBody>
      </p:sp>
      <p:sp>
        <p:nvSpPr>
          <p:cNvPr id="5" name="Obdélník 4"/>
          <p:cNvSpPr/>
          <p:nvPr/>
        </p:nvSpPr>
        <p:spPr>
          <a:xfrm>
            <a:off x="2369127" y="1352282"/>
            <a:ext cx="9296400" cy="87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smtClean="0"/>
              <a:t>Mapování observatoří trhu práce a inovativních řešení jak sbírat, analyzovat či prezentovat informace o vývoji nabídky a poptávky po profesích a dovednostech</a:t>
            </a:r>
            <a:endParaRPr lang="cs-CZ" dirty="0"/>
          </a:p>
        </p:txBody>
      </p:sp>
      <p:sp>
        <p:nvSpPr>
          <p:cNvPr id="6" name="Obdélník 5"/>
          <p:cNvSpPr/>
          <p:nvPr/>
        </p:nvSpPr>
        <p:spPr>
          <a:xfrm>
            <a:off x="2355273" y="2371544"/>
            <a:ext cx="8797636" cy="369332"/>
          </a:xfrm>
          <a:prstGeom prst="rect">
            <a:avLst/>
          </a:prstGeom>
        </p:spPr>
        <p:txBody>
          <a:bodyPr wrap="square">
            <a:spAutoFit/>
          </a:bodyPr>
          <a:lstStyle/>
          <a:p>
            <a:r>
              <a:rPr lang="cs-CZ" b="1" u="sng" dirty="0" smtClean="0">
                <a:solidFill>
                  <a:schemeClr val="tx2">
                    <a:lumMod val="75000"/>
                  </a:schemeClr>
                </a:solidFill>
              </a:rPr>
              <a:t>http://www.</a:t>
            </a:r>
            <a:r>
              <a:rPr lang="cs-CZ" b="1" u="sng" dirty="0" err="1" smtClean="0">
                <a:solidFill>
                  <a:schemeClr val="tx2">
                    <a:lumMod val="75000"/>
                  </a:schemeClr>
                </a:solidFill>
              </a:rPr>
              <a:t>regionallabourmarketmonitoring.net</a:t>
            </a:r>
            <a:r>
              <a:rPr lang="cs-CZ" b="1" u="sng" dirty="0" smtClean="0">
                <a:solidFill>
                  <a:schemeClr val="tx2">
                    <a:lumMod val="75000"/>
                  </a:schemeClr>
                </a:solidFill>
              </a:rPr>
              <a:t>/</a:t>
            </a:r>
            <a:r>
              <a:rPr lang="cs-CZ" b="1" u="sng" dirty="0" err="1" smtClean="0">
                <a:solidFill>
                  <a:schemeClr val="tx2">
                    <a:lumMod val="75000"/>
                  </a:schemeClr>
                </a:solidFill>
              </a:rPr>
              <a:t>arli</a:t>
            </a:r>
            <a:r>
              <a:rPr lang="cs-CZ" b="1" u="sng" dirty="0" smtClean="0">
                <a:solidFill>
                  <a:schemeClr val="tx2">
                    <a:lumMod val="75000"/>
                  </a:schemeClr>
                </a:solidFill>
              </a:rPr>
              <a:t>_public.</a:t>
            </a:r>
            <a:r>
              <a:rPr lang="cs-CZ" b="1" u="sng" dirty="0" err="1" smtClean="0">
                <a:solidFill>
                  <a:schemeClr val="tx2">
                    <a:lumMod val="75000"/>
                  </a:schemeClr>
                </a:solidFill>
              </a:rPr>
              <a:t>htm</a:t>
            </a:r>
            <a:endParaRPr lang="cs-CZ" b="1" u="sng" dirty="0">
              <a:solidFill>
                <a:schemeClr val="tx2">
                  <a:lumMod val="75000"/>
                </a:schemeClr>
              </a:solidFill>
            </a:endParaRPr>
          </a:p>
        </p:txBody>
      </p:sp>
      <p:pic>
        <p:nvPicPr>
          <p:cNvPr id="7" name="Picture 17"/>
          <p:cNvPicPr>
            <a:picLocks noChangeAspect="1" noChangeArrowheads="1"/>
          </p:cNvPicPr>
          <p:nvPr/>
        </p:nvPicPr>
        <p:blipFill>
          <a:blip r:embed="rId2"/>
          <a:srcRect/>
          <a:stretch>
            <a:fillRect/>
          </a:stretch>
        </p:blipFill>
        <p:spPr bwMode="auto">
          <a:xfrm>
            <a:off x="2443163" y="5900739"/>
            <a:ext cx="3618794" cy="410610"/>
          </a:xfrm>
          <a:prstGeom prst="rect">
            <a:avLst/>
          </a:prstGeom>
          <a:noFill/>
          <a:ln w="9525">
            <a:noFill/>
            <a:miter lim="800000"/>
            <a:headEnd/>
            <a:tailEnd/>
          </a:ln>
        </p:spPr>
      </p:pic>
      <p:pic>
        <p:nvPicPr>
          <p:cNvPr id="8" name="Picture 18"/>
          <p:cNvPicPr>
            <a:picLocks noChangeAspect="1" noChangeArrowheads="1"/>
          </p:cNvPicPr>
          <p:nvPr/>
        </p:nvPicPr>
        <p:blipFill>
          <a:blip r:embed="rId3"/>
          <a:srcRect/>
          <a:stretch>
            <a:fillRect/>
          </a:stretch>
        </p:blipFill>
        <p:spPr bwMode="auto">
          <a:xfrm>
            <a:off x="7395585" y="4921394"/>
            <a:ext cx="2064466" cy="560966"/>
          </a:xfrm>
          <a:prstGeom prst="rect">
            <a:avLst/>
          </a:prstGeom>
          <a:noFill/>
          <a:ln w="9525">
            <a:noFill/>
            <a:miter lim="800000"/>
            <a:headEnd/>
            <a:tailEnd/>
          </a:ln>
        </p:spPr>
      </p:pic>
      <p:pic>
        <p:nvPicPr>
          <p:cNvPr id="9" name="Picture 19"/>
          <p:cNvPicPr>
            <a:picLocks noChangeAspect="1" noChangeArrowheads="1"/>
          </p:cNvPicPr>
          <p:nvPr/>
        </p:nvPicPr>
        <p:blipFill>
          <a:blip r:embed="rId4"/>
          <a:srcRect/>
          <a:stretch>
            <a:fillRect/>
          </a:stretch>
        </p:blipFill>
        <p:spPr bwMode="auto">
          <a:xfrm>
            <a:off x="2223799" y="3821005"/>
            <a:ext cx="2071110" cy="849276"/>
          </a:xfrm>
          <a:prstGeom prst="rect">
            <a:avLst/>
          </a:prstGeom>
          <a:noFill/>
          <a:ln w="9525">
            <a:noFill/>
            <a:miter lim="800000"/>
            <a:headEnd/>
            <a:tailEnd/>
          </a:ln>
        </p:spPr>
      </p:pic>
      <p:pic>
        <p:nvPicPr>
          <p:cNvPr id="10" name="Picture 20"/>
          <p:cNvPicPr>
            <a:picLocks noChangeAspect="1" noChangeArrowheads="1"/>
          </p:cNvPicPr>
          <p:nvPr/>
        </p:nvPicPr>
        <p:blipFill>
          <a:blip r:embed="rId5"/>
          <a:srcRect/>
          <a:stretch>
            <a:fillRect/>
          </a:stretch>
        </p:blipFill>
        <p:spPr bwMode="auto">
          <a:xfrm>
            <a:off x="4375294" y="3796146"/>
            <a:ext cx="5169118" cy="757093"/>
          </a:xfrm>
          <a:prstGeom prst="rect">
            <a:avLst/>
          </a:prstGeom>
          <a:noFill/>
          <a:ln w="9525">
            <a:noFill/>
            <a:miter lim="800000"/>
            <a:headEnd/>
            <a:tailEnd/>
          </a:ln>
        </p:spPr>
      </p:pic>
      <p:pic>
        <p:nvPicPr>
          <p:cNvPr id="11" name="Picture 21"/>
          <p:cNvPicPr>
            <a:picLocks noChangeAspect="1" noChangeArrowheads="1"/>
          </p:cNvPicPr>
          <p:nvPr/>
        </p:nvPicPr>
        <p:blipFill>
          <a:blip r:embed="rId6"/>
          <a:srcRect/>
          <a:stretch>
            <a:fillRect/>
          </a:stretch>
        </p:blipFill>
        <p:spPr bwMode="auto">
          <a:xfrm>
            <a:off x="3881861" y="4671146"/>
            <a:ext cx="3199111" cy="972416"/>
          </a:xfrm>
          <a:prstGeom prst="rect">
            <a:avLst/>
          </a:prstGeom>
          <a:noFill/>
          <a:ln w="9525">
            <a:noFill/>
            <a:miter lim="800000"/>
            <a:headEnd/>
            <a:tailEnd/>
          </a:ln>
        </p:spPr>
      </p:pic>
      <p:pic>
        <p:nvPicPr>
          <p:cNvPr id="12" name="Picture 22"/>
          <p:cNvPicPr>
            <a:picLocks noChangeAspect="1" noChangeArrowheads="1"/>
          </p:cNvPicPr>
          <p:nvPr/>
        </p:nvPicPr>
        <p:blipFill>
          <a:blip r:embed="rId7"/>
          <a:srcRect/>
          <a:stretch>
            <a:fillRect/>
          </a:stretch>
        </p:blipFill>
        <p:spPr bwMode="auto">
          <a:xfrm>
            <a:off x="9547081" y="3754582"/>
            <a:ext cx="1739080" cy="828820"/>
          </a:xfrm>
          <a:prstGeom prst="rect">
            <a:avLst/>
          </a:prstGeom>
          <a:noFill/>
          <a:ln w="9525">
            <a:noFill/>
            <a:miter lim="800000"/>
            <a:headEnd/>
            <a:tailEnd/>
          </a:ln>
        </p:spPr>
      </p:pic>
      <p:pic>
        <p:nvPicPr>
          <p:cNvPr id="13" name="Picture 23"/>
          <p:cNvPicPr>
            <a:picLocks noChangeAspect="1" noChangeArrowheads="1"/>
          </p:cNvPicPr>
          <p:nvPr/>
        </p:nvPicPr>
        <p:blipFill>
          <a:blip r:embed="rId8"/>
          <a:srcRect/>
          <a:stretch>
            <a:fillRect/>
          </a:stretch>
        </p:blipFill>
        <p:spPr bwMode="auto">
          <a:xfrm>
            <a:off x="2401455" y="4793673"/>
            <a:ext cx="1174659" cy="827520"/>
          </a:xfrm>
          <a:prstGeom prst="rect">
            <a:avLst/>
          </a:prstGeom>
          <a:noFill/>
          <a:ln w="9525">
            <a:noFill/>
            <a:miter lim="800000"/>
            <a:headEnd/>
            <a:tailEnd/>
          </a:ln>
        </p:spPr>
      </p:pic>
      <p:pic>
        <p:nvPicPr>
          <p:cNvPr id="14" name="Picture 18" descr="http://www.regionallabourmarketmonitoring.net/img/ENRLMM2.jpg"/>
          <p:cNvPicPr>
            <a:picLocks noChangeAspect="1" noChangeArrowheads="1"/>
          </p:cNvPicPr>
          <p:nvPr/>
        </p:nvPicPr>
        <p:blipFill>
          <a:blip r:embed="rId9"/>
          <a:srcRect r="85355"/>
          <a:stretch>
            <a:fillRect/>
          </a:stretch>
        </p:blipFill>
        <p:spPr bwMode="auto">
          <a:xfrm>
            <a:off x="6903171" y="5883852"/>
            <a:ext cx="2024827" cy="748145"/>
          </a:xfrm>
          <a:prstGeom prst="rect">
            <a:avLst/>
          </a:prstGeom>
          <a:noFill/>
          <a:ln w="9525">
            <a:noFill/>
            <a:miter lim="800000"/>
            <a:headEnd/>
            <a:tailEnd/>
          </a:ln>
        </p:spPr>
      </p:pic>
      <p:sp>
        <p:nvSpPr>
          <p:cNvPr id="15" name="CasellaDiTesto 55"/>
          <p:cNvSpPr txBox="1">
            <a:spLocks noChangeArrowheads="1"/>
          </p:cNvSpPr>
          <p:nvPr/>
        </p:nvSpPr>
        <p:spPr bwMode="auto">
          <a:xfrm>
            <a:off x="8922328" y="5826125"/>
            <a:ext cx="2954626" cy="830997"/>
          </a:xfrm>
          <a:prstGeom prst="rect">
            <a:avLst/>
          </a:prstGeom>
          <a:noFill/>
          <a:ln w="9525">
            <a:noFill/>
            <a:miter lim="800000"/>
            <a:headEnd/>
            <a:tailEnd/>
          </a:ln>
        </p:spPr>
        <p:txBody>
          <a:bodyPr wrap="square">
            <a:spAutoFit/>
          </a:bodyPr>
          <a:lstStyle/>
          <a:p>
            <a:r>
              <a:rPr lang="it-IT" sz="1600" b="1" dirty="0">
                <a:solidFill>
                  <a:schemeClr val="bg1"/>
                </a:solidFill>
                <a:cs typeface="Arial" charset="0"/>
              </a:rPr>
              <a:t>EUROPEAN NETWORK ON REGIONAL LABOUR MARKET MONITORING </a:t>
            </a:r>
          </a:p>
        </p:txBody>
      </p:sp>
    </p:spTree>
    <p:extLst>
      <p:ext uri="{BB962C8B-B14F-4D97-AF65-F5344CB8AC3E}">
        <p14:creationId xmlns="" xmlns:p14="http://schemas.microsoft.com/office/powerpoint/2010/main" val="1314221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E5C3695-9008-470D-BB56-FC1F3FF1D744}" type="slidenum">
              <a:rPr lang="it-IT" smtClean="0"/>
              <a:pPr/>
              <a:t>20</a:t>
            </a:fld>
            <a:endParaRPr lang="it-IT"/>
          </a:p>
        </p:txBody>
      </p:sp>
      <p:sp>
        <p:nvSpPr>
          <p:cNvPr id="9" name="Titolo 1"/>
          <p:cNvSpPr>
            <a:spLocks noGrp="1"/>
          </p:cNvSpPr>
          <p:nvPr>
            <p:ph type="title"/>
          </p:nvPr>
        </p:nvSpPr>
        <p:spPr>
          <a:xfrm>
            <a:off x="2592925" y="624110"/>
            <a:ext cx="8911687" cy="815223"/>
          </a:xfrm>
        </p:spPr>
        <p:txBody>
          <a:bodyPr>
            <a:normAutofit fontScale="90000"/>
          </a:bodyPr>
          <a:lstStyle/>
          <a:p>
            <a:r>
              <a:rPr lang="cs-CZ" b="1" cap="all" dirty="0" err="1" smtClean="0"/>
              <a:t>rakousko</a:t>
            </a:r>
            <a:r>
              <a:rPr lang="cs-CZ" b="1" cap="all" dirty="0" smtClean="0"/>
              <a:t> </a:t>
            </a:r>
            <a:r>
              <a:rPr lang="cs-CZ" b="1" cap="all" dirty="0" smtClean="0"/>
              <a:t>- </a:t>
            </a:r>
            <a:r>
              <a:rPr lang="cs-CZ" b="1" cap="all" dirty="0" err="1" smtClean="0"/>
              <a:t>qualifikationsbarometer</a:t>
            </a:r>
            <a:endParaRPr lang="en-AU" b="1" cap="all" dirty="0"/>
          </a:p>
        </p:txBody>
      </p:sp>
      <p:sp>
        <p:nvSpPr>
          <p:cNvPr id="10" name="Obdélník 9"/>
          <p:cNvSpPr/>
          <p:nvPr/>
        </p:nvSpPr>
        <p:spPr>
          <a:xfrm>
            <a:off x="2710615" y="1352283"/>
            <a:ext cx="8802464" cy="1043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cs-CZ" sz="2000" noProof="1" smtClean="0"/>
              <a:t>Projekce se opět týká především vývoje volných míst – zacílení na využití ve službách zaměstnanosti </a:t>
            </a:r>
            <a:endParaRPr lang="cs-CZ" sz="2000" noProof="1" smtClean="0"/>
          </a:p>
        </p:txBody>
      </p:sp>
      <p:pic>
        <p:nvPicPr>
          <p:cNvPr id="63490" name="Picture 2"/>
          <p:cNvPicPr>
            <a:picLocks noChangeAspect="1" noChangeArrowheads="1"/>
          </p:cNvPicPr>
          <p:nvPr/>
        </p:nvPicPr>
        <p:blipFill>
          <a:blip r:embed="rId2"/>
          <a:srcRect/>
          <a:stretch>
            <a:fillRect/>
          </a:stretch>
        </p:blipFill>
        <p:spPr bwMode="auto">
          <a:xfrm>
            <a:off x="2601701" y="2785534"/>
            <a:ext cx="8804488" cy="3495146"/>
          </a:xfrm>
          <a:prstGeom prst="rect">
            <a:avLst/>
          </a:prstGeom>
          <a:noFill/>
          <a:ln w="9525">
            <a:noFill/>
            <a:miter lim="800000"/>
            <a:headEnd/>
            <a:tailEnd/>
          </a:ln>
        </p:spPr>
      </p:pic>
    </p:spTree>
    <p:extLst>
      <p:ext uri="{BB962C8B-B14F-4D97-AF65-F5344CB8AC3E}">
        <p14:creationId xmlns="" xmlns:p14="http://schemas.microsoft.com/office/powerpoint/2010/main" val="2246408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E5C3695-9008-470D-BB56-FC1F3FF1D744}" type="slidenum">
              <a:rPr lang="it-IT" smtClean="0"/>
              <a:pPr/>
              <a:t>21</a:t>
            </a:fld>
            <a:endParaRPr lang="it-IT"/>
          </a:p>
        </p:txBody>
      </p:sp>
      <p:sp>
        <p:nvSpPr>
          <p:cNvPr id="9" name="Titolo 1"/>
          <p:cNvSpPr>
            <a:spLocks noGrp="1"/>
          </p:cNvSpPr>
          <p:nvPr>
            <p:ph type="title"/>
          </p:nvPr>
        </p:nvSpPr>
        <p:spPr>
          <a:xfrm>
            <a:off x="2592925" y="624110"/>
            <a:ext cx="8911687" cy="815223"/>
          </a:xfrm>
        </p:spPr>
        <p:txBody>
          <a:bodyPr>
            <a:normAutofit/>
          </a:bodyPr>
          <a:lstStyle/>
          <a:p>
            <a:r>
              <a:rPr lang="cs-CZ" b="1" cap="all" dirty="0" err="1" smtClean="0"/>
              <a:t>irsko</a:t>
            </a:r>
            <a:r>
              <a:rPr lang="cs-CZ" b="1" cap="all" dirty="0" smtClean="0"/>
              <a:t> – skills </a:t>
            </a:r>
            <a:r>
              <a:rPr lang="cs-CZ" b="1" cap="all" dirty="0" err="1" smtClean="0"/>
              <a:t>ireland</a:t>
            </a:r>
            <a:endParaRPr lang="en-AU" b="1" cap="all" dirty="0"/>
          </a:p>
        </p:txBody>
      </p:sp>
      <p:sp>
        <p:nvSpPr>
          <p:cNvPr id="10" name="Obdélník 9"/>
          <p:cNvSpPr/>
          <p:nvPr/>
        </p:nvSpPr>
        <p:spPr>
          <a:xfrm>
            <a:off x="2710615" y="1352283"/>
            <a:ext cx="8802464" cy="72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cs-CZ" sz="2000" noProof="1" smtClean="0"/>
              <a:t>Nástroj postavený na spolupráci klíčových ministerstev</a:t>
            </a:r>
            <a:endParaRPr lang="cs-CZ" sz="2000" noProof="1" smtClean="0"/>
          </a:p>
        </p:txBody>
      </p:sp>
      <p:sp>
        <p:nvSpPr>
          <p:cNvPr id="6" name="Segnaposto contenuto 2"/>
          <p:cNvSpPr>
            <a:spLocks noGrp="1"/>
          </p:cNvSpPr>
          <p:nvPr>
            <p:ph idx="1"/>
          </p:nvPr>
        </p:nvSpPr>
        <p:spPr>
          <a:xfrm>
            <a:off x="2785536" y="2768600"/>
            <a:ext cx="8873066" cy="3962400"/>
          </a:xfrm>
        </p:spPr>
        <p:txBody>
          <a:bodyPr>
            <a:normAutofit fontScale="92500"/>
          </a:bodyPr>
          <a:lstStyle/>
          <a:p>
            <a:pPr>
              <a:buFont typeface="Arial" pitchFamily="34" charset="0"/>
              <a:buChar char="•"/>
              <a:defRPr/>
            </a:pPr>
            <a:r>
              <a:rPr lang="cs-CZ" dirty="0" smtClean="0"/>
              <a:t>Ministerstvo podnikání, obchodu a zaměstnanosti a Ministerstvo pro vzdělávání a vědu</a:t>
            </a:r>
          </a:p>
          <a:p>
            <a:pPr>
              <a:buFont typeface="Arial" pitchFamily="34" charset="0"/>
              <a:buChar char="•"/>
              <a:defRPr/>
            </a:pPr>
            <a:r>
              <a:rPr lang="cs-CZ" dirty="0" smtClean="0"/>
              <a:t>Propojení se službami zaměstnanosti a dalším vzděláváním</a:t>
            </a:r>
            <a:endParaRPr lang="en-GB" dirty="0" smtClean="0"/>
          </a:p>
          <a:p>
            <a:pPr>
              <a:buFont typeface="Arial" pitchFamily="34" charset="0"/>
              <a:buChar char="•"/>
              <a:defRPr/>
            </a:pPr>
            <a:r>
              <a:rPr lang="cs-CZ" dirty="0" smtClean="0"/>
              <a:t>Významná inspirace pro návrh českého systému v projektu ITP (2008) – sektorové studie, projekce zaměstnanosti, informační produkty ...</a:t>
            </a:r>
            <a:endParaRPr lang="en-GB" dirty="0" smtClean="0"/>
          </a:p>
          <a:p>
            <a:pPr>
              <a:buFont typeface="Arial" pitchFamily="34" charset="0"/>
              <a:buChar char="•"/>
              <a:defRPr/>
            </a:pPr>
            <a:r>
              <a:rPr lang="cs-CZ" dirty="0" smtClean="0"/>
              <a:t>Základem je „</a:t>
            </a:r>
            <a:r>
              <a:rPr lang="cs-CZ" dirty="0" err="1" smtClean="0"/>
              <a:t>National</a:t>
            </a:r>
            <a:r>
              <a:rPr lang="cs-CZ" dirty="0" smtClean="0"/>
              <a:t> Skills </a:t>
            </a:r>
            <a:r>
              <a:rPr lang="cs-CZ" dirty="0" err="1" smtClean="0"/>
              <a:t>Database</a:t>
            </a:r>
            <a:r>
              <a:rPr lang="cs-CZ" dirty="0" smtClean="0"/>
              <a:t>“ – unikátní zdroj informací o profesích, kvalifikacích a odvětvích, spojující různá data (zaměstnanost, volná místa, projekce ...)</a:t>
            </a:r>
          </a:p>
          <a:p>
            <a:pPr>
              <a:buFont typeface="Arial" pitchFamily="34" charset="0"/>
              <a:buChar char="•"/>
              <a:defRPr/>
            </a:pPr>
            <a:r>
              <a:rPr lang="cs-CZ" dirty="0" smtClean="0"/>
              <a:t>100+ profesních skupin pokryto ve velkém detailu</a:t>
            </a:r>
          </a:p>
          <a:p>
            <a:pPr>
              <a:buFont typeface="Arial" pitchFamily="34" charset="0"/>
              <a:buChar char="•"/>
              <a:defRPr/>
            </a:pPr>
            <a:r>
              <a:rPr lang="cs-CZ" dirty="0" smtClean="0"/>
              <a:t>Ročenky trhu práce – vysoce kvalitní analytické informace o současném vývoji</a:t>
            </a:r>
          </a:p>
          <a:p>
            <a:pPr>
              <a:buFont typeface="Arial" pitchFamily="34" charset="0"/>
              <a:buChar char="•"/>
              <a:defRPr/>
            </a:pPr>
            <a:r>
              <a:rPr lang="cs-CZ" dirty="0" smtClean="0"/>
              <a:t>Velmi detailní a do hloubky jdoucí sektorové studie pro vybrané klíčové sektory irské ekonomiky – </a:t>
            </a:r>
            <a:r>
              <a:rPr lang="cs-CZ" b="1" dirty="0" smtClean="0"/>
              <a:t>trendy, technologický vývoj, strategie rozvoje, priority ...</a:t>
            </a:r>
          </a:p>
        </p:txBody>
      </p:sp>
      <p:sp>
        <p:nvSpPr>
          <p:cNvPr id="7" name="Obdélník 6"/>
          <p:cNvSpPr/>
          <p:nvPr/>
        </p:nvSpPr>
        <p:spPr>
          <a:xfrm>
            <a:off x="2720492" y="2287601"/>
            <a:ext cx="3076483" cy="369332"/>
          </a:xfrm>
          <a:prstGeom prst="rect">
            <a:avLst/>
          </a:prstGeom>
        </p:spPr>
        <p:txBody>
          <a:bodyPr wrap="none">
            <a:spAutoFit/>
          </a:bodyPr>
          <a:lstStyle/>
          <a:p>
            <a:r>
              <a:rPr lang="en-GB" u="sng" dirty="0" smtClean="0">
                <a:hlinkClick r:id="rId2"/>
              </a:rPr>
              <a:t>http://www.skillsireland.ie</a:t>
            </a:r>
            <a:r>
              <a:rPr lang="cs-CZ" dirty="0" smtClean="0"/>
              <a:t> </a:t>
            </a:r>
            <a:endParaRPr lang="cs-CZ" dirty="0"/>
          </a:p>
        </p:txBody>
      </p:sp>
    </p:spTree>
    <p:extLst>
      <p:ext uri="{BB962C8B-B14F-4D97-AF65-F5344CB8AC3E}">
        <p14:creationId xmlns="" xmlns:p14="http://schemas.microsoft.com/office/powerpoint/2010/main" val="2246408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E5C3695-9008-470D-BB56-FC1F3FF1D744}" type="slidenum">
              <a:rPr lang="it-IT" smtClean="0"/>
              <a:pPr/>
              <a:t>22</a:t>
            </a:fld>
            <a:endParaRPr lang="it-IT"/>
          </a:p>
        </p:txBody>
      </p:sp>
      <p:sp>
        <p:nvSpPr>
          <p:cNvPr id="9" name="Titolo 1"/>
          <p:cNvSpPr>
            <a:spLocks noGrp="1"/>
          </p:cNvSpPr>
          <p:nvPr>
            <p:ph type="title"/>
          </p:nvPr>
        </p:nvSpPr>
        <p:spPr>
          <a:xfrm>
            <a:off x="2592925" y="624110"/>
            <a:ext cx="8911687" cy="815223"/>
          </a:xfrm>
        </p:spPr>
        <p:txBody>
          <a:bodyPr>
            <a:normAutofit/>
          </a:bodyPr>
          <a:lstStyle/>
          <a:p>
            <a:r>
              <a:rPr lang="cs-CZ" b="1" cap="all" dirty="0" err="1" smtClean="0"/>
              <a:t>irsko</a:t>
            </a:r>
            <a:r>
              <a:rPr lang="cs-CZ" b="1" cap="all" dirty="0" smtClean="0"/>
              <a:t> – skills </a:t>
            </a:r>
            <a:r>
              <a:rPr lang="cs-CZ" b="1" cap="all" dirty="0" err="1" smtClean="0"/>
              <a:t>ireland</a:t>
            </a:r>
            <a:endParaRPr lang="en-AU" b="1" cap="all" dirty="0"/>
          </a:p>
        </p:txBody>
      </p:sp>
      <p:sp>
        <p:nvSpPr>
          <p:cNvPr id="10" name="Obdélník 9"/>
          <p:cNvSpPr/>
          <p:nvPr/>
        </p:nvSpPr>
        <p:spPr>
          <a:xfrm>
            <a:off x="2710615" y="1352283"/>
            <a:ext cx="8802464" cy="72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cs-CZ" sz="2000" noProof="1" smtClean="0"/>
              <a:t>Ukázka National Skills Database</a:t>
            </a:r>
            <a:endParaRPr lang="cs-CZ" sz="2000" noProof="1" smtClean="0"/>
          </a:p>
        </p:txBody>
      </p:sp>
      <p:pic>
        <p:nvPicPr>
          <p:cNvPr id="8" name="Obrázek 7"/>
          <p:cNvPicPr/>
          <p:nvPr/>
        </p:nvPicPr>
        <p:blipFill>
          <a:blip r:embed="rId2" cstate="print"/>
          <a:srcRect/>
          <a:stretch>
            <a:fillRect/>
          </a:stretch>
        </p:blipFill>
        <p:spPr bwMode="auto">
          <a:xfrm>
            <a:off x="2057401" y="2150533"/>
            <a:ext cx="10134600" cy="4707467"/>
          </a:xfrm>
          <a:prstGeom prst="rect">
            <a:avLst/>
          </a:prstGeom>
          <a:noFill/>
          <a:ln w="9525">
            <a:noFill/>
            <a:miter lim="800000"/>
            <a:headEnd/>
            <a:tailEnd/>
          </a:ln>
        </p:spPr>
      </p:pic>
    </p:spTree>
    <p:extLst>
      <p:ext uri="{BB962C8B-B14F-4D97-AF65-F5344CB8AC3E}">
        <p14:creationId xmlns="" xmlns:p14="http://schemas.microsoft.com/office/powerpoint/2010/main" val="2246408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E5C3695-9008-470D-BB56-FC1F3FF1D744}" type="slidenum">
              <a:rPr lang="it-IT" smtClean="0"/>
              <a:pPr/>
              <a:t>23</a:t>
            </a:fld>
            <a:endParaRPr lang="it-IT"/>
          </a:p>
        </p:txBody>
      </p:sp>
      <p:sp>
        <p:nvSpPr>
          <p:cNvPr id="9" name="Titolo 1"/>
          <p:cNvSpPr>
            <a:spLocks noGrp="1"/>
          </p:cNvSpPr>
          <p:nvPr>
            <p:ph type="title"/>
          </p:nvPr>
        </p:nvSpPr>
        <p:spPr>
          <a:xfrm>
            <a:off x="2592925" y="844243"/>
            <a:ext cx="9353542" cy="764423"/>
          </a:xfrm>
        </p:spPr>
        <p:txBody>
          <a:bodyPr>
            <a:noAutofit/>
          </a:bodyPr>
          <a:lstStyle/>
          <a:p>
            <a:r>
              <a:rPr lang="cs-CZ" b="1" cap="all" dirty="0" smtClean="0"/>
              <a:t>observatoř trhu práce malopolska</a:t>
            </a:r>
            <a:endParaRPr lang="en-AU" b="1" cap="all" dirty="0"/>
          </a:p>
        </p:txBody>
      </p:sp>
      <p:sp>
        <p:nvSpPr>
          <p:cNvPr id="10" name="Obdélník 9"/>
          <p:cNvSpPr/>
          <p:nvPr/>
        </p:nvSpPr>
        <p:spPr>
          <a:xfrm>
            <a:off x="2702147" y="1716350"/>
            <a:ext cx="8973386" cy="654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cs-CZ" noProof="1" smtClean="0"/>
              <a:t>Inspirace finskými přístupy k předvídání kvalifikačních potřeb (region Tampere)</a:t>
            </a:r>
            <a:endParaRPr lang="cs-CZ" noProof="1" smtClean="0"/>
          </a:p>
        </p:txBody>
      </p:sp>
      <p:sp>
        <p:nvSpPr>
          <p:cNvPr id="6" name="Segnaposto contenuto 2"/>
          <p:cNvSpPr>
            <a:spLocks noGrp="1"/>
          </p:cNvSpPr>
          <p:nvPr>
            <p:ph idx="1"/>
          </p:nvPr>
        </p:nvSpPr>
        <p:spPr>
          <a:xfrm>
            <a:off x="2726268" y="3285129"/>
            <a:ext cx="8873066" cy="3318871"/>
          </a:xfrm>
        </p:spPr>
        <p:txBody>
          <a:bodyPr>
            <a:normAutofit/>
          </a:bodyPr>
          <a:lstStyle/>
          <a:p>
            <a:pPr>
              <a:buFont typeface="Arial" pitchFamily="34" charset="0"/>
              <a:buChar char="•"/>
              <a:defRPr/>
            </a:pPr>
            <a:r>
              <a:rPr lang="cs-CZ" dirty="0" smtClean="0"/>
              <a:t>Vyvíjeno obdobně jako u nás – projekt financován z ESF</a:t>
            </a:r>
          </a:p>
          <a:p>
            <a:pPr>
              <a:buFont typeface="Arial" pitchFamily="34" charset="0"/>
              <a:buChar char="•"/>
              <a:defRPr/>
            </a:pPr>
            <a:r>
              <a:rPr lang="cs-CZ" dirty="0" smtClean="0"/>
              <a:t>Řešitelem regionální úřad práce </a:t>
            </a:r>
            <a:r>
              <a:rPr lang="cs-CZ" dirty="0" err="1" smtClean="0"/>
              <a:t>Krakow</a:t>
            </a:r>
            <a:endParaRPr lang="cs-CZ" dirty="0" smtClean="0"/>
          </a:p>
          <a:p>
            <a:pPr>
              <a:buFont typeface="Arial" pitchFamily="34" charset="0"/>
              <a:buChar char="•"/>
              <a:defRPr/>
            </a:pPr>
            <a:r>
              <a:rPr lang="cs-CZ" dirty="0" smtClean="0"/>
              <a:t>Kvalitativní prognóza vývoje trhu práce („expert pool“ – ne model kvalifikačních potřeb)</a:t>
            </a:r>
            <a:endParaRPr lang="en-GB" dirty="0" smtClean="0"/>
          </a:p>
          <a:p>
            <a:pPr>
              <a:buFont typeface="Arial" pitchFamily="34" charset="0"/>
              <a:buChar char="•"/>
              <a:defRPr/>
            </a:pPr>
            <a:r>
              <a:rPr lang="cs-CZ" dirty="0" smtClean="0"/>
              <a:t>Barometr poskytuje jednu klíčovou informaci</a:t>
            </a:r>
          </a:p>
          <a:p>
            <a:pPr>
              <a:buFont typeface="Arial" pitchFamily="34" charset="0"/>
              <a:buChar char="•"/>
              <a:defRPr/>
            </a:pPr>
            <a:r>
              <a:rPr lang="cs-CZ" dirty="0" smtClean="0"/>
              <a:t>Důraz na stručné a přehledné zobrazení trendů</a:t>
            </a:r>
          </a:p>
          <a:p>
            <a:pPr>
              <a:buFont typeface="Arial" pitchFamily="34" charset="0"/>
              <a:buChar char="•"/>
              <a:defRPr/>
            </a:pPr>
            <a:r>
              <a:rPr lang="cs-CZ" dirty="0" smtClean="0"/>
              <a:t>WUP </a:t>
            </a:r>
            <a:r>
              <a:rPr lang="cs-CZ" dirty="0" smtClean="0"/>
              <a:t>připravuje rozšíření o další moduly – inspirace výstupy českého projektu Koncept</a:t>
            </a:r>
          </a:p>
        </p:txBody>
      </p:sp>
      <p:sp>
        <p:nvSpPr>
          <p:cNvPr id="7" name="Obdélník 6"/>
          <p:cNvSpPr/>
          <p:nvPr/>
        </p:nvSpPr>
        <p:spPr>
          <a:xfrm>
            <a:off x="2703266" y="2592401"/>
            <a:ext cx="3246402" cy="369332"/>
          </a:xfrm>
          <a:prstGeom prst="rect">
            <a:avLst/>
          </a:prstGeom>
        </p:spPr>
        <p:txBody>
          <a:bodyPr wrap="none">
            <a:spAutoFit/>
          </a:bodyPr>
          <a:lstStyle/>
          <a:p>
            <a:r>
              <a:rPr lang="en-GB" u="sng" dirty="0" smtClean="0">
                <a:hlinkClick r:id="rId2"/>
              </a:rPr>
              <a:t>http://www.wup-krakow.pl</a:t>
            </a:r>
            <a:r>
              <a:rPr lang="cs-CZ" dirty="0" smtClean="0"/>
              <a:t> </a:t>
            </a:r>
            <a:endParaRPr lang="cs-CZ" dirty="0"/>
          </a:p>
        </p:txBody>
      </p:sp>
    </p:spTree>
    <p:extLst>
      <p:ext uri="{BB962C8B-B14F-4D97-AF65-F5344CB8AC3E}">
        <p14:creationId xmlns="" xmlns:p14="http://schemas.microsoft.com/office/powerpoint/2010/main" val="2246408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E5C3695-9008-470D-BB56-FC1F3FF1D744}" type="slidenum">
              <a:rPr lang="it-IT" smtClean="0"/>
              <a:pPr/>
              <a:t>24</a:t>
            </a:fld>
            <a:endParaRPr lang="it-IT"/>
          </a:p>
        </p:txBody>
      </p:sp>
      <p:sp>
        <p:nvSpPr>
          <p:cNvPr id="9" name="Titolo 1"/>
          <p:cNvSpPr>
            <a:spLocks noGrp="1"/>
          </p:cNvSpPr>
          <p:nvPr>
            <p:ph type="title"/>
          </p:nvPr>
        </p:nvSpPr>
        <p:spPr>
          <a:xfrm>
            <a:off x="1644658" y="448733"/>
            <a:ext cx="3223676" cy="1896533"/>
          </a:xfrm>
        </p:spPr>
        <p:txBody>
          <a:bodyPr>
            <a:noAutofit/>
          </a:bodyPr>
          <a:lstStyle/>
          <a:p>
            <a:r>
              <a:rPr lang="cs-CZ" b="1" cap="all" dirty="0" smtClean="0"/>
              <a:t>observatoř trhu práce malopolska</a:t>
            </a:r>
            <a:endParaRPr lang="en-AU" b="1" cap="all" dirty="0"/>
          </a:p>
        </p:txBody>
      </p:sp>
      <p:pic>
        <p:nvPicPr>
          <p:cNvPr id="11" name="Obrázek 10"/>
          <p:cNvPicPr/>
          <p:nvPr/>
        </p:nvPicPr>
        <p:blipFill>
          <a:blip r:embed="rId2" cstate="print"/>
          <a:srcRect/>
          <a:stretch>
            <a:fillRect/>
          </a:stretch>
        </p:blipFill>
        <p:spPr bwMode="auto">
          <a:xfrm>
            <a:off x="6968067" y="0"/>
            <a:ext cx="5223933" cy="6858000"/>
          </a:xfrm>
          <a:prstGeom prst="rect">
            <a:avLst/>
          </a:prstGeom>
          <a:noFill/>
          <a:ln w="9525">
            <a:noFill/>
            <a:miter lim="800000"/>
            <a:headEnd/>
            <a:tailEnd/>
          </a:ln>
        </p:spPr>
      </p:pic>
      <p:grpSp>
        <p:nvGrpSpPr>
          <p:cNvPr id="64514" name="Group 98"/>
          <p:cNvGrpSpPr>
            <a:grpSpLocks/>
          </p:cNvGrpSpPr>
          <p:nvPr/>
        </p:nvGrpSpPr>
        <p:grpSpPr bwMode="auto">
          <a:xfrm>
            <a:off x="4989513" y="254000"/>
            <a:ext cx="1795462" cy="5681133"/>
            <a:chOff x="1075" y="14847"/>
            <a:chExt cx="47525" cy="46805"/>
          </a:xfrm>
        </p:grpSpPr>
        <p:sp>
          <p:nvSpPr>
            <p:cNvPr id="119" name="Strzałka w prawo 4"/>
            <p:cNvSpPr>
              <a:spLocks noChangeArrowheads="1"/>
            </p:cNvSpPr>
            <p:nvPr/>
          </p:nvSpPr>
          <p:spPr bwMode="auto">
            <a:xfrm>
              <a:off x="1075" y="14847"/>
              <a:ext cx="47525" cy="14402"/>
            </a:xfrm>
            <a:prstGeom prst="rightArrow">
              <a:avLst>
                <a:gd name="adj1" fmla="val 50000"/>
                <a:gd name="adj2" fmla="val 50002"/>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200"/>
                </a:spcAft>
                <a:buClrTx/>
                <a:buSzTx/>
                <a:buFontTx/>
                <a:buNone/>
                <a:tabLst/>
              </a:pPr>
              <a:r>
                <a:rPr lang="cs-CZ" dirty="0" smtClean="0">
                  <a:latin typeface="Arial" pitchFamily="34" charset="0"/>
                </a:rPr>
                <a:t>Nedostatek lidského kapitálu</a:t>
              </a:r>
              <a:endParaRPr kumimoji="0" lang="cs-CZ" sz="1800" b="0" i="0" u="none" strike="noStrike" cap="none" normalizeH="0" baseline="0" dirty="0" smtClean="0">
                <a:ln>
                  <a:noFill/>
                </a:ln>
                <a:solidFill>
                  <a:schemeClr val="tx1"/>
                </a:solidFill>
                <a:effectLst/>
                <a:latin typeface="Arial" pitchFamily="34" charset="0"/>
              </a:endParaRPr>
            </a:p>
          </p:txBody>
        </p:sp>
        <p:sp>
          <p:nvSpPr>
            <p:cNvPr id="120" name="Strzałka w prawo 5"/>
            <p:cNvSpPr>
              <a:spLocks noChangeArrowheads="1"/>
            </p:cNvSpPr>
            <p:nvPr/>
          </p:nvSpPr>
          <p:spPr bwMode="auto">
            <a:xfrm>
              <a:off x="1075" y="30689"/>
              <a:ext cx="47525" cy="14402"/>
            </a:xfrm>
            <a:prstGeom prst="rightArrow">
              <a:avLst>
                <a:gd name="adj1" fmla="val 50000"/>
                <a:gd name="adj2" fmla="val 50002"/>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200"/>
                </a:spcAft>
                <a:buClrTx/>
                <a:buSzTx/>
                <a:buFontTx/>
                <a:buNone/>
                <a:tabLst/>
              </a:pPr>
              <a:r>
                <a:rPr kumimoji="0" lang="cs-CZ" sz="1800" b="0" i="0" u="none" strike="noStrike" cap="none" normalizeH="0" baseline="0" dirty="0" smtClean="0">
                  <a:ln>
                    <a:noFill/>
                  </a:ln>
                  <a:solidFill>
                    <a:schemeClr val="tx1"/>
                  </a:solidFill>
                  <a:effectLst/>
                  <a:latin typeface="Arial" pitchFamily="34" charset="0"/>
                </a:rPr>
                <a:t>Rovnováha trhu práce</a:t>
              </a:r>
            </a:p>
          </p:txBody>
        </p:sp>
        <p:sp>
          <p:nvSpPr>
            <p:cNvPr id="121" name="Strzałka w prawo 6"/>
            <p:cNvSpPr>
              <a:spLocks noChangeArrowheads="1"/>
            </p:cNvSpPr>
            <p:nvPr/>
          </p:nvSpPr>
          <p:spPr bwMode="auto">
            <a:xfrm>
              <a:off x="1075" y="46531"/>
              <a:ext cx="47525" cy="15122"/>
            </a:xfrm>
            <a:prstGeom prst="rightArrow">
              <a:avLst>
                <a:gd name="adj1" fmla="val 50000"/>
                <a:gd name="adj2" fmla="val 49993"/>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200"/>
                </a:spcAft>
                <a:buClrTx/>
                <a:buSzTx/>
                <a:buFontTx/>
                <a:buNone/>
                <a:tabLst/>
              </a:pPr>
              <a:r>
                <a:rPr kumimoji="0" lang="cs-CZ" sz="1800" b="0" i="0" u="none" strike="noStrike" cap="none" normalizeH="0" baseline="0" dirty="0" smtClean="0">
                  <a:ln>
                    <a:noFill/>
                  </a:ln>
                  <a:solidFill>
                    <a:schemeClr val="tx1"/>
                  </a:solidFill>
                  <a:effectLst/>
                  <a:latin typeface="Arial" pitchFamily="34" charset="0"/>
                </a:rPr>
                <a:t>Přebytek lidského kapitálu</a:t>
              </a:r>
            </a:p>
          </p:txBody>
        </p:sp>
      </p:grpSp>
    </p:spTree>
    <p:extLst>
      <p:ext uri="{BB962C8B-B14F-4D97-AF65-F5344CB8AC3E}">
        <p14:creationId xmlns="" xmlns:p14="http://schemas.microsoft.com/office/powerpoint/2010/main" val="2246408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E5C3695-9008-470D-BB56-FC1F3FF1D744}" type="slidenum">
              <a:rPr lang="it-IT" smtClean="0"/>
              <a:pPr/>
              <a:t>25</a:t>
            </a:fld>
            <a:endParaRPr lang="it-IT"/>
          </a:p>
        </p:txBody>
      </p:sp>
      <p:pic>
        <p:nvPicPr>
          <p:cNvPr id="12" name="Obrázek 11" descr="Obraz1.png"/>
          <p:cNvPicPr/>
          <p:nvPr/>
        </p:nvPicPr>
        <p:blipFill>
          <a:blip r:embed="rId2" cstate="print"/>
          <a:stretch>
            <a:fillRect/>
          </a:stretch>
        </p:blipFill>
        <p:spPr>
          <a:xfrm>
            <a:off x="3191932" y="1"/>
            <a:ext cx="9000067" cy="6858000"/>
          </a:xfrm>
          <a:prstGeom prst="rect">
            <a:avLst/>
          </a:prstGeom>
        </p:spPr>
      </p:pic>
      <p:sp>
        <p:nvSpPr>
          <p:cNvPr id="14" name="Titolo 1"/>
          <p:cNvSpPr>
            <a:spLocks noGrp="1"/>
          </p:cNvSpPr>
          <p:nvPr>
            <p:ph type="title"/>
          </p:nvPr>
        </p:nvSpPr>
        <p:spPr>
          <a:xfrm>
            <a:off x="239191" y="1244599"/>
            <a:ext cx="2995076" cy="2023534"/>
          </a:xfrm>
        </p:spPr>
        <p:txBody>
          <a:bodyPr>
            <a:noAutofit/>
          </a:bodyPr>
          <a:lstStyle/>
          <a:p>
            <a:r>
              <a:rPr lang="cs-CZ" sz="3200" b="1" cap="all" dirty="0" smtClean="0"/>
              <a:t>observatoř trhu práce malopolska</a:t>
            </a:r>
            <a:endParaRPr lang="en-AU" sz="3200" b="1" cap="all" dirty="0"/>
          </a:p>
        </p:txBody>
      </p:sp>
    </p:spTree>
    <p:extLst>
      <p:ext uri="{BB962C8B-B14F-4D97-AF65-F5344CB8AC3E}">
        <p14:creationId xmlns="" xmlns:p14="http://schemas.microsoft.com/office/powerpoint/2010/main" val="2246408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E5C3695-9008-470D-BB56-FC1F3FF1D744}" type="slidenum">
              <a:rPr lang="it-IT" smtClean="0"/>
              <a:pPr/>
              <a:t>26</a:t>
            </a:fld>
            <a:endParaRPr lang="it-IT"/>
          </a:p>
        </p:txBody>
      </p:sp>
      <p:sp>
        <p:nvSpPr>
          <p:cNvPr id="9" name="Titolo 1"/>
          <p:cNvSpPr>
            <a:spLocks noGrp="1"/>
          </p:cNvSpPr>
          <p:nvPr>
            <p:ph type="title"/>
          </p:nvPr>
        </p:nvSpPr>
        <p:spPr>
          <a:xfrm>
            <a:off x="2592925" y="844243"/>
            <a:ext cx="9353542" cy="764423"/>
          </a:xfrm>
        </p:spPr>
        <p:txBody>
          <a:bodyPr>
            <a:noAutofit/>
          </a:bodyPr>
          <a:lstStyle/>
          <a:p>
            <a:r>
              <a:rPr lang="cs-CZ" b="1" cap="all" dirty="0" err="1" smtClean="0"/>
              <a:t>hessensko</a:t>
            </a:r>
            <a:r>
              <a:rPr lang="cs-CZ" b="1" cap="all" dirty="0" smtClean="0"/>
              <a:t> – </a:t>
            </a:r>
            <a:r>
              <a:rPr lang="cs-CZ" b="1" cap="all" dirty="0" err="1" smtClean="0"/>
              <a:t>regio</a:t>
            </a:r>
            <a:r>
              <a:rPr lang="cs-CZ" b="1" cap="all" dirty="0" smtClean="0"/>
              <a:t> pro</a:t>
            </a:r>
            <a:endParaRPr lang="en-AU" b="1" cap="all" dirty="0"/>
          </a:p>
        </p:txBody>
      </p:sp>
      <p:sp>
        <p:nvSpPr>
          <p:cNvPr id="10" name="Obdélník 9"/>
          <p:cNvSpPr/>
          <p:nvPr/>
        </p:nvSpPr>
        <p:spPr>
          <a:xfrm>
            <a:off x="2702147" y="1716350"/>
            <a:ext cx="8973386" cy="654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cs-CZ" noProof="1" smtClean="0"/>
              <a:t>Nástroj umožňující využití informací z trhu práce ke strategickému řízení regionu</a:t>
            </a:r>
            <a:endParaRPr lang="cs-CZ" noProof="1" smtClean="0"/>
          </a:p>
        </p:txBody>
      </p:sp>
      <p:sp>
        <p:nvSpPr>
          <p:cNvPr id="6" name="Segnaposto contenuto 2"/>
          <p:cNvSpPr>
            <a:spLocks noGrp="1"/>
          </p:cNvSpPr>
          <p:nvPr>
            <p:ph idx="1"/>
          </p:nvPr>
        </p:nvSpPr>
        <p:spPr>
          <a:xfrm>
            <a:off x="2726268" y="3285130"/>
            <a:ext cx="8957732" cy="2853204"/>
          </a:xfrm>
        </p:spPr>
        <p:txBody>
          <a:bodyPr>
            <a:normAutofit/>
          </a:bodyPr>
          <a:lstStyle/>
          <a:p>
            <a:pPr>
              <a:buFont typeface="Arial" pitchFamily="34" charset="0"/>
              <a:buChar char="•"/>
              <a:defRPr/>
            </a:pPr>
            <a:r>
              <a:rPr lang="cs-CZ" dirty="0" smtClean="0"/>
              <a:t>Analýza současné situace na trhu práce a krátkodobá projekce (12 měsíců)</a:t>
            </a:r>
          </a:p>
          <a:p>
            <a:pPr>
              <a:buFont typeface="Arial" pitchFamily="34" charset="0"/>
              <a:buChar char="•"/>
              <a:defRPr/>
            </a:pPr>
            <a:r>
              <a:rPr lang="cs-CZ" dirty="0" smtClean="0"/>
              <a:t>Výrazná spolupráce statistického úřadu a služeb zaměstnanosti (poskytování primárních dat)</a:t>
            </a:r>
          </a:p>
          <a:p>
            <a:pPr>
              <a:buFont typeface="Arial" pitchFamily="34" charset="0"/>
              <a:buChar char="•"/>
              <a:defRPr/>
            </a:pPr>
            <a:r>
              <a:rPr lang="cs-CZ" dirty="0" smtClean="0"/>
              <a:t>Doplnění kvalitativními technikami (hloubkové rozhovory, </a:t>
            </a:r>
            <a:r>
              <a:rPr lang="cs-CZ" dirty="0" err="1" smtClean="0"/>
              <a:t>fokusní</a:t>
            </a:r>
            <a:r>
              <a:rPr lang="cs-CZ" dirty="0" smtClean="0"/>
              <a:t> skupiny)</a:t>
            </a:r>
            <a:endParaRPr lang="en-GB" dirty="0" smtClean="0"/>
          </a:p>
          <a:p>
            <a:pPr>
              <a:buFont typeface="Arial" pitchFamily="34" charset="0"/>
              <a:buChar char="•"/>
              <a:defRPr/>
            </a:pPr>
            <a:r>
              <a:rPr lang="cs-CZ" dirty="0" smtClean="0"/>
              <a:t>Základ pro strategie v oblasti vzdělávání a trhu práce</a:t>
            </a:r>
            <a:endParaRPr lang="cs-CZ" dirty="0" smtClean="0"/>
          </a:p>
          <a:p>
            <a:pPr>
              <a:buFont typeface="Arial" pitchFamily="34" charset="0"/>
              <a:buChar char="•"/>
              <a:defRPr/>
            </a:pPr>
            <a:r>
              <a:rPr lang="cs-CZ" dirty="0" smtClean="0"/>
              <a:t>Cílovou skupinou rovněž jednotlivci a organizace působící v kariérovém poradenství a vzdělávání</a:t>
            </a:r>
            <a:endParaRPr lang="cs-CZ" dirty="0" smtClean="0"/>
          </a:p>
        </p:txBody>
      </p:sp>
      <p:sp>
        <p:nvSpPr>
          <p:cNvPr id="7" name="Obdélník 6"/>
          <p:cNvSpPr/>
          <p:nvPr/>
        </p:nvSpPr>
        <p:spPr>
          <a:xfrm>
            <a:off x="2703266" y="2592401"/>
            <a:ext cx="3094117" cy="369332"/>
          </a:xfrm>
          <a:prstGeom prst="rect">
            <a:avLst/>
          </a:prstGeom>
        </p:spPr>
        <p:txBody>
          <a:bodyPr wrap="none">
            <a:spAutoFit/>
          </a:bodyPr>
          <a:lstStyle/>
          <a:p>
            <a:r>
              <a:rPr lang="en-GB" u="sng" dirty="0" smtClean="0">
                <a:hlinkClick r:id="rId2"/>
              </a:rPr>
              <a:t>http://www.regio-pro.eu</a:t>
            </a:r>
            <a:r>
              <a:rPr lang="en-GB" u="sng" dirty="0" smtClean="0">
                <a:hlinkClick r:id="rId2"/>
              </a:rPr>
              <a:t>/</a:t>
            </a:r>
            <a:endParaRPr lang="cs-CZ" dirty="0"/>
          </a:p>
        </p:txBody>
      </p:sp>
    </p:spTree>
    <p:extLst>
      <p:ext uri="{BB962C8B-B14F-4D97-AF65-F5344CB8AC3E}">
        <p14:creationId xmlns="" xmlns:p14="http://schemas.microsoft.com/office/powerpoint/2010/main" val="2246408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E5C3695-9008-470D-BB56-FC1F3FF1D744}" type="slidenum">
              <a:rPr lang="it-IT" smtClean="0"/>
              <a:pPr/>
              <a:t>27</a:t>
            </a:fld>
            <a:endParaRPr lang="it-IT"/>
          </a:p>
        </p:txBody>
      </p:sp>
      <p:sp>
        <p:nvSpPr>
          <p:cNvPr id="9" name="Titolo 1"/>
          <p:cNvSpPr>
            <a:spLocks noGrp="1"/>
          </p:cNvSpPr>
          <p:nvPr>
            <p:ph type="title"/>
          </p:nvPr>
        </p:nvSpPr>
        <p:spPr>
          <a:xfrm>
            <a:off x="797992" y="1301444"/>
            <a:ext cx="3012008" cy="1424823"/>
          </a:xfrm>
        </p:spPr>
        <p:txBody>
          <a:bodyPr>
            <a:noAutofit/>
          </a:bodyPr>
          <a:lstStyle/>
          <a:p>
            <a:r>
              <a:rPr lang="cs-CZ" b="1" cap="all" dirty="0" err="1" smtClean="0"/>
              <a:t>hessensko</a:t>
            </a:r>
            <a:r>
              <a:rPr lang="cs-CZ" b="1" cap="all" dirty="0" smtClean="0"/>
              <a:t> – </a:t>
            </a:r>
            <a:r>
              <a:rPr lang="cs-CZ" b="1" cap="all" dirty="0" err="1" smtClean="0"/>
              <a:t>regio</a:t>
            </a:r>
            <a:r>
              <a:rPr lang="cs-CZ" b="1" cap="all" dirty="0" smtClean="0"/>
              <a:t> pro</a:t>
            </a:r>
            <a:endParaRPr lang="en-AU" b="1" cap="all" dirty="0"/>
          </a:p>
        </p:txBody>
      </p:sp>
      <p:pic>
        <p:nvPicPr>
          <p:cNvPr id="65538" name="Picture 2"/>
          <p:cNvPicPr>
            <a:picLocks noChangeAspect="1" noChangeArrowheads="1"/>
          </p:cNvPicPr>
          <p:nvPr/>
        </p:nvPicPr>
        <p:blipFill>
          <a:blip r:embed="rId2"/>
          <a:srcRect/>
          <a:stretch>
            <a:fillRect/>
          </a:stretch>
        </p:blipFill>
        <p:spPr bwMode="auto">
          <a:xfrm>
            <a:off x="3870855" y="623206"/>
            <a:ext cx="8321145" cy="6234794"/>
          </a:xfrm>
          <a:prstGeom prst="rect">
            <a:avLst/>
          </a:prstGeom>
          <a:noFill/>
          <a:ln w="9525">
            <a:noFill/>
            <a:miter lim="800000"/>
            <a:headEnd/>
            <a:tailEnd/>
          </a:ln>
        </p:spPr>
      </p:pic>
    </p:spTree>
    <p:extLst>
      <p:ext uri="{BB962C8B-B14F-4D97-AF65-F5344CB8AC3E}">
        <p14:creationId xmlns="" xmlns:p14="http://schemas.microsoft.com/office/powerpoint/2010/main" val="2246408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E5C3695-9008-470D-BB56-FC1F3FF1D744}" type="slidenum">
              <a:rPr lang="it-IT" smtClean="0"/>
              <a:pPr/>
              <a:t>28</a:t>
            </a:fld>
            <a:endParaRPr lang="it-IT"/>
          </a:p>
        </p:txBody>
      </p:sp>
      <p:pic>
        <p:nvPicPr>
          <p:cNvPr id="66562" name="Picture 2"/>
          <p:cNvPicPr>
            <a:picLocks noChangeAspect="1" noChangeArrowheads="1"/>
          </p:cNvPicPr>
          <p:nvPr/>
        </p:nvPicPr>
        <p:blipFill>
          <a:blip r:embed="rId2"/>
          <a:srcRect/>
          <a:stretch>
            <a:fillRect/>
          </a:stretch>
        </p:blipFill>
        <p:spPr bwMode="auto">
          <a:xfrm>
            <a:off x="1625600" y="9247"/>
            <a:ext cx="10566400" cy="6848753"/>
          </a:xfrm>
          <a:prstGeom prst="rect">
            <a:avLst/>
          </a:prstGeom>
          <a:noFill/>
          <a:ln w="9525">
            <a:noFill/>
            <a:miter lim="800000"/>
            <a:headEnd/>
            <a:tailEnd/>
          </a:ln>
        </p:spPr>
      </p:pic>
    </p:spTree>
    <p:extLst>
      <p:ext uri="{BB962C8B-B14F-4D97-AF65-F5344CB8AC3E}">
        <p14:creationId xmlns="" xmlns:p14="http://schemas.microsoft.com/office/powerpoint/2010/main" val="2246408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E5C3695-9008-470D-BB56-FC1F3FF1D744}" type="slidenum">
              <a:rPr lang="it-IT" smtClean="0"/>
              <a:pPr/>
              <a:t>29</a:t>
            </a:fld>
            <a:endParaRPr lang="it-IT"/>
          </a:p>
        </p:txBody>
      </p:sp>
      <p:pic>
        <p:nvPicPr>
          <p:cNvPr id="67586" name="Picture 2"/>
          <p:cNvPicPr>
            <a:picLocks noChangeAspect="1" noChangeArrowheads="1"/>
          </p:cNvPicPr>
          <p:nvPr/>
        </p:nvPicPr>
        <p:blipFill>
          <a:blip r:embed="rId2"/>
          <a:srcRect/>
          <a:stretch>
            <a:fillRect/>
          </a:stretch>
        </p:blipFill>
        <p:spPr bwMode="auto">
          <a:xfrm>
            <a:off x="3208867" y="5871"/>
            <a:ext cx="8983133" cy="6852130"/>
          </a:xfrm>
          <a:prstGeom prst="rect">
            <a:avLst/>
          </a:prstGeom>
          <a:noFill/>
          <a:ln w="9525">
            <a:noFill/>
            <a:miter lim="800000"/>
            <a:headEnd/>
            <a:tailEnd/>
          </a:ln>
        </p:spPr>
      </p:pic>
    </p:spTree>
    <p:extLst>
      <p:ext uri="{BB962C8B-B14F-4D97-AF65-F5344CB8AC3E}">
        <p14:creationId xmlns="" xmlns:p14="http://schemas.microsoft.com/office/powerpoint/2010/main" val="2246408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624110"/>
            <a:ext cx="8911687" cy="869839"/>
          </a:xfrm>
        </p:spPr>
        <p:txBody>
          <a:bodyPr>
            <a:normAutofit/>
          </a:bodyPr>
          <a:lstStyle/>
          <a:p>
            <a:r>
              <a:rPr lang="cs-CZ" b="1" dirty="0" smtClean="0"/>
              <a:t>ČÁSTI PROJEKTU</a:t>
            </a:r>
            <a:endParaRPr lang="cs-CZ" b="1" dirty="0"/>
          </a:p>
        </p:txBody>
      </p:sp>
      <p:sp>
        <p:nvSpPr>
          <p:cNvPr id="4" name="TextovéPole 3"/>
          <p:cNvSpPr txBox="1"/>
          <p:nvPr/>
        </p:nvSpPr>
        <p:spPr>
          <a:xfrm>
            <a:off x="2702148" y="2174188"/>
            <a:ext cx="8769416" cy="4478149"/>
          </a:xfrm>
          <a:prstGeom prst="rect">
            <a:avLst/>
          </a:prstGeom>
          <a:noFill/>
        </p:spPr>
        <p:txBody>
          <a:bodyPr wrap="square" rtlCol="0">
            <a:spAutoFit/>
          </a:bodyPr>
          <a:lstStyle/>
          <a:p>
            <a:pPr marL="442913" indent="-442913">
              <a:spcAft>
                <a:spcPts val="600"/>
              </a:spcAft>
            </a:pPr>
            <a:r>
              <a:rPr lang="cs-CZ" sz="2000" dirty="0"/>
              <a:t>•	</a:t>
            </a:r>
            <a:r>
              <a:rPr lang="cs-CZ" sz="2000" b="1" dirty="0" smtClean="0"/>
              <a:t>Mapování poptávky po informacích o trhu práce na regionální úrovni </a:t>
            </a:r>
          </a:p>
          <a:p>
            <a:pPr marL="442913" indent="-442913">
              <a:spcAft>
                <a:spcPts val="600"/>
              </a:spcAft>
            </a:pPr>
            <a:r>
              <a:rPr lang="cs-CZ" sz="2000" b="1" dirty="0" smtClean="0"/>
              <a:t>	</a:t>
            </a:r>
            <a:r>
              <a:rPr lang="cs-CZ" sz="2000" dirty="0" smtClean="0"/>
              <a:t>(hloubkové rozhovory, analýza sekundárních zdrojů dat)</a:t>
            </a:r>
          </a:p>
          <a:p>
            <a:pPr marL="442913" indent="-442913">
              <a:spcAft>
                <a:spcPts val="600"/>
              </a:spcAft>
              <a:buFont typeface="Arial" pitchFamily="34" charset="0"/>
              <a:buChar char="•"/>
            </a:pPr>
            <a:r>
              <a:rPr lang="cs-CZ" sz="2000" b="1" dirty="0" smtClean="0"/>
              <a:t>Mapování příkladů dobré praxe – inovativních a dobře realizovaných řešení v oblasti informačních systémů o trhu práce </a:t>
            </a:r>
          </a:p>
          <a:p>
            <a:pPr marL="442913" indent="-442913">
              <a:spcAft>
                <a:spcPts val="600"/>
              </a:spcAft>
            </a:pPr>
            <a:r>
              <a:rPr lang="cs-CZ" sz="2000" b="1" dirty="0" smtClean="0"/>
              <a:t>	</a:t>
            </a:r>
            <a:r>
              <a:rPr lang="cs-CZ" sz="2000" dirty="0" smtClean="0"/>
              <a:t>(rešerše, případové studie)</a:t>
            </a:r>
          </a:p>
          <a:p>
            <a:pPr marL="442913" indent="-442913">
              <a:spcAft>
                <a:spcPts val="600"/>
              </a:spcAft>
              <a:buFont typeface="Arial" pitchFamily="34" charset="0"/>
              <a:buChar char="•"/>
            </a:pPr>
            <a:r>
              <a:rPr lang="cs-CZ" sz="2000" b="1" dirty="0" smtClean="0"/>
              <a:t>EU </a:t>
            </a:r>
            <a:r>
              <a:rPr lang="cs-CZ" sz="2000" b="1" dirty="0" err="1" smtClean="0"/>
              <a:t>Skills</a:t>
            </a:r>
            <a:r>
              <a:rPr lang="cs-CZ" sz="2000" b="1" dirty="0" smtClean="0"/>
              <a:t> Panorama – doporučení pro další rozvoj</a:t>
            </a:r>
          </a:p>
          <a:p>
            <a:pPr marL="442913" indent="-442913">
              <a:spcAft>
                <a:spcPts val="600"/>
              </a:spcAft>
            </a:pPr>
            <a:r>
              <a:rPr lang="cs-CZ" sz="2000" b="1" dirty="0" smtClean="0"/>
              <a:t>	</a:t>
            </a:r>
            <a:r>
              <a:rPr lang="cs-CZ" sz="2000" dirty="0" smtClean="0"/>
              <a:t>(„</a:t>
            </a:r>
            <a:r>
              <a:rPr lang="cs-CZ" sz="2000" dirty="0" err="1" smtClean="0"/>
              <a:t>policy</a:t>
            </a:r>
            <a:r>
              <a:rPr lang="cs-CZ" sz="2000" dirty="0" smtClean="0"/>
              <a:t> </a:t>
            </a:r>
            <a:r>
              <a:rPr lang="cs-CZ" sz="2000" dirty="0" err="1" smtClean="0"/>
              <a:t>recommendations</a:t>
            </a:r>
            <a:r>
              <a:rPr lang="cs-CZ" sz="2000" dirty="0" smtClean="0"/>
              <a:t>“)</a:t>
            </a:r>
          </a:p>
          <a:p>
            <a:pPr marL="442913" indent="-442913">
              <a:spcAft>
                <a:spcPts val="600"/>
              </a:spcAft>
              <a:buFont typeface="Arial" pitchFamily="34" charset="0"/>
              <a:buChar char="•"/>
            </a:pPr>
            <a:r>
              <a:rPr lang="cs-CZ" sz="2000" b="1" dirty="0" smtClean="0"/>
              <a:t>Publikace a prezentace výstupů</a:t>
            </a:r>
          </a:p>
          <a:p>
            <a:pPr marL="623888" indent="-180975" defTabSz="442913">
              <a:spcAft>
                <a:spcPts val="600"/>
              </a:spcAft>
              <a:buFont typeface="Wingdings" pitchFamily="2" charset="2"/>
              <a:buChar char="§"/>
            </a:pPr>
            <a:r>
              <a:rPr lang="cs-CZ" sz="2000" dirty="0" smtClean="0"/>
              <a:t>Konference </a:t>
            </a:r>
            <a:r>
              <a:rPr lang="cs-CZ" sz="2000" dirty="0" err="1" smtClean="0"/>
              <a:t>Regional</a:t>
            </a:r>
            <a:r>
              <a:rPr lang="cs-CZ" sz="2000" dirty="0" smtClean="0"/>
              <a:t> </a:t>
            </a:r>
            <a:r>
              <a:rPr lang="cs-CZ" sz="2000" dirty="0" err="1" smtClean="0"/>
              <a:t>Labour</a:t>
            </a:r>
            <a:r>
              <a:rPr lang="cs-CZ" sz="2000" dirty="0" smtClean="0"/>
              <a:t> Market Monitoring, </a:t>
            </a:r>
          </a:p>
          <a:p>
            <a:pPr marL="623888" indent="-180975" defTabSz="442913">
              <a:spcAft>
                <a:spcPts val="600"/>
              </a:spcAft>
              <a:buFont typeface="Wingdings" pitchFamily="2" charset="2"/>
              <a:buChar char="§"/>
            </a:pPr>
            <a:r>
              <a:rPr lang="cs-CZ" sz="2000" dirty="0" smtClean="0"/>
              <a:t>Workshop s EK, </a:t>
            </a:r>
          </a:p>
          <a:p>
            <a:pPr marL="623888" indent="-180975" defTabSz="442913">
              <a:spcAft>
                <a:spcPts val="600"/>
              </a:spcAft>
              <a:buFont typeface="Wingdings" pitchFamily="2" charset="2"/>
              <a:buChar char="§"/>
            </a:pPr>
            <a:r>
              <a:rPr lang="cs-CZ" sz="2000" dirty="0" smtClean="0"/>
              <a:t>workshop se zástupci cílových skupin</a:t>
            </a:r>
            <a:endParaRPr lang="cs-CZ" sz="2000" dirty="0"/>
          </a:p>
        </p:txBody>
      </p:sp>
      <p:sp>
        <p:nvSpPr>
          <p:cNvPr id="5" name="Obdélník 4"/>
          <p:cNvSpPr/>
          <p:nvPr/>
        </p:nvSpPr>
        <p:spPr>
          <a:xfrm>
            <a:off x="2702148" y="1352283"/>
            <a:ext cx="8802464" cy="72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smtClean="0"/>
              <a:t>Čtyři „obsahové“ klíčové aktivity plus projekt management a evaluace …</a:t>
            </a:r>
            <a:endParaRPr lang="cs-CZ" dirty="0"/>
          </a:p>
        </p:txBody>
      </p:sp>
    </p:spTree>
    <p:extLst>
      <p:ext uri="{BB962C8B-B14F-4D97-AF65-F5344CB8AC3E}">
        <p14:creationId xmlns="" xmlns:p14="http://schemas.microsoft.com/office/powerpoint/2010/main" val="1269275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E5C3695-9008-470D-BB56-FC1F3FF1D744}" type="slidenum">
              <a:rPr lang="it-IT" smtClean="0"/>
              <a:pPr/>
              <a:t>30</a:t>
            </a:fld>
            <a:endParaRPr lang="it-IT"/>
          </a:p>
        </p:txBody>
      </p:sp>
      <p:sp>
        <p:nvSpPr>
          <p:cNvPr id="3" name="Obdélník 2"/>
          <p:cNvSpPr/>
          <p:nvPr/>
        </p:nvSpPr>
        <p:spPr>
          <a:xfrm>
            <a:off x="609600" y="1556793"/>
            <a:ext cx="9902891" cy="4171911"/>
          </a:xfrm>
          <a:prstGeom prst="rect">
            <a:avLst/>
          </a:prstGeom>
        </p:spPr>
        <p:txBody>
          <a:bodyPr wrap="square">
            <a:spAutoFit/>
          </a:bodyPr>
          <a:lstStyle/>
          <a:p>
            <a:pPr marL="342900" lvl="0" indent="-342900" algn="just">
              <a:lnSpc>
                <a:spcPct val="115000"/>
              </a:lnSpc>
              <a:spcAft>
                <a:spcPts val="300"/>
              </a:spcAft>
              <a:buFont typeface="Symbol" panose="05050102010706020507" pitchFamily="18" charset="2"/>
              <a:buChar char=""/>
            </a:pPr>
            <a:r>
              <a:rPr lang="cs-CZ" sz="2200" b="1" dirty="0" smtClean="0">
                <a:latin typeface="Calibri" panose="020F0502020204030204" pitchFamily="34" charset="0"/>
                <a:ea typeface="Calibri" panose="020F0502020204030204" pitchFamily="34" charset="0"/>
                <a:cs typeface="Times New Roman" panose="02020603050405020304" pitchFamily="18" charset="0"/>
              </a:rPr>
              <a:t>Comprehensive </a:t>
            </a:r>
            <a:r>
              <a:rPr lang="cs-CZ" sz="2200" b="1" dirty="0" err="1" smtClean="0">
                <a:latin typeface="Calibri" panose="020F0502020204030204" pitchFamily="34" charset="0"/>
                <a:ea typeface="Calibri" panose="020F0502020204030204" pitchFamily="34" charset="0"/>
                <a:cs typeface="Times New Roman" panose="02020603050405020304" pitchFamily="18" charset="0"/>
              </a:rPr>
              <a:t>tools</a:t>
            </a:r>
            <a:endParaRPr lang="cs-CZ" sz="2200" b="1"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300"/>
              </a:spcAft>
            </a:pPr>
            <a:r>
              <a:rPr lang="en-GB" sz="2000" dirty="0" smtClean="0"/>
              <a:t>combine </a:t>
            </a:r>
            <a:r>
              <a:rPr lang="en-GB" sz="2000" dirty="0"/>
              <a:t>qualitative and quantitative techniques, </a:t>
            </a:r>
            <a:r>
              <a:rPr lang="en-GB" sz="2000" dirty="0" err="1"/>
              <a:t>sectoral</a:t>
            </a:r>
            <a:r>
              <a:rPr lang="en-GB" sz="2000" dirty="0"/>
              <a:t> and occupational view on the labour market, forecasting with recent trends analysis and are also strongly linked to policy actions. Although these tools provide some level of regional information, they are mostly focusing on national level</a:t>
            </a:r>
            <a:endParaRPr lang="cs-CZ" sz="2000" b="1"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300"/>
              </a:spcAft>
              <a:buFont typeface="Symbol" panose="05050102010706020507" pitchFamily="18" charset="2"/>
              <a:buChar char=""/>
            </a:pPr>
            <a:r>
              <a:rPr lang="en-GB" sz="2200" b="1" dirty="0" smtClean="0">
                <a:latin typeface="Calibri" panose="020F0502020204030204" pitchFamily="34" charset="0"/>
                <a:ea typeface="Calibri" panose="020F0502020204030204" pitchFamily="34" charset="0"/>
                <a:cs typeface="Times New Roman" panose="02020603050405020304" pitchFamily="18" charset="0"/>
              </a:rPr>
              <a:t>Occupation </a:t>
            </a:r>
            <a:r>
              <a:rPr lang="en-GB" sz="2200" b="1" dirty="0">
                <a:latin typeface="Calibri" panose="020F0502020204030204" pitchFamily="34" charset="0"/>
                <a:ea typeface="Calibri" panose="020F0502020204030204" pitchFamily="34" charset="0"/>
                <a:cs typeface="Times New Roman" panose="02020603050405020304" pitchFamily="18" charset="0"/>
              </a:rPr>
              <a:t>based </a:t>
            </a:r>
            <a:r>
              <a:rPr lang="en-GB" sz="2200" b="1" dirty="0" smtClean="0">
                <a:latin typeface="Calibri" panose="020F0502020204030204" pitchFamily="34" charset="0"/>
                <a:ea typeface="Calibri" panose="020F0502020204030204" pitchFamily="34" charset="0"/>
                <a:cs typeface="Times New Roman" panose="02020603050405020304" pitchFamily="18" charset="0"/>
              </a:rPr>
              <a:t>tools</a:t>
            </a:r>
            <a:endParaRPr lang="cs-CZ" sz="2200" b="1" dirty="0" smtClean="0">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300"/>
              </a:spcAft>
            </a:pPr>
            <a:r>
              <a:rPr lang="cs-CZ" sz="2000" dirty="0" smtClean="0"/>
              <a:t>M</a:t>
            </a:r>
            <a:r>
              <a:rPr lang="en-GB" sz="2000" dirty="0" err="1" smtClean="0"/>
              <a:t>ost</a:t>
            </a:r>
            <a:r>
              <a:rPr lang="en-GB" sz="2000" dirty="0" smtClean="0"/>
              <a:t> </a:t>
            </a:r>
            <a:r>
              <a:rPr lang="en-GB" sz="2000" dirty="0"/>
              <a:t>suitable for use in career guidance counselling. </a:t>
            </a:r>
            <a:r>
              <a:rPr lang="cs-CZ" sz="2000" dirty="0" smtClean="0"/>
              <a:t>V</a:t>
            </a:r>
            <a:r>
              <a:rPr lang="en-GB" sz="2000" dirty="0" err="1" smtClean="0"/>
              <a:t>ery</a:t>
            </a:r>
            <a:r>
              <a:rPr lang="en-GB" sz="2000" dirty="0" smtClean="0"/>
              <a:t> </a:t>
            </a:r>
            <a:r>
              <a:rPr lang="en-GB" sz="2000" dirty="0"/>
              <a:t>close to public employment services (PES) </a:t>
            </a:r>
            <a:r>
              <a:rPr lang="en-GB" sz="2000" dirty="0" smtClean="0"/>
              <a:t>–either </a:t>
            </a:r>
            <a:r>
              <a:rPr lang="en-GB" sz="2000" dirty="0"/>
              <a:t>developed by PES </a:t>
            </a:r>
            <a:r>
              <a:rPr lang="en-GB" sz="2000" dirty="0" smtClean="0"/>
              <a:t>or </a:t>
            </a:r>
            <a:r>
              <a:rPr lang="en-GB" sz="2000" dirty="0"/>
              <a:t>intensively used by them. Therefore matching of demand and supply of skills is a significant attribute of these LMIs as </a:t>
            </a:r>
            <a:r>
              <a:rPr lang="en-GB" sz="2000" dirty="0" smtClean="0"/>
              <a:t>well</a:t>
            </a:r>
            <a:r>
              <a:rPr lang="cs-CZ" sz="2000" dirty="0" smtClean="0"/>
              <a:t>.</a:t>
            </a:r>
            <a:endParaRPr lang="cs-CZ" sz="2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967217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188640"/>
            <a:ext cx="10160000" cy="1143000"/>
          </a:xfrm>
        </p:spPr>
        <p:txBody>
          <a:bodyPr/>
          <a:lstStyle/>
          <a:p>
            <a:r>
              <a:rPr lang="cs-CZ" dirty="0" smtClean="0"/>
              <a:t>WP3 </a:t>
            </a:r>
            <a:r>
              <a:rPr lang="cs-CZ" dirty="0" err="1" smtClean="0"/>
              <a:t>Themes</a:t>
            </a:r>
            <a:endParaRPr lang="it-IT" dirty="0"/>
          </a:p>
        </p:txBody>
      </p:sp>
      <p:sp>
        <p:nvSpPr>
          <p:cNvPr id="4" name="Segnaposto numero diapositiva 3"/>
          <p:cNvSpPr>
            <a:spLocks noGrp="1"/>
          </p:cNvSpPr>
          <p:nvPr>
            <p:ph type="sldNum" sz="quarter" idx="12"/>
          </p:nvPr>
        </p:nvSpPr>
        <p:spPr/>
        <p:txBody>
          <a:bodyPr/>
          <a:lstStyle/>
          <a:p>
            <a:fld id="{CE5C3695-9008-470D-BB56-FC1F3FF1D744}" type="slidenum">
              <a:rPr lang="it-IT" smtClean="0"/>
              <a:pPr/>
              <a:t>31</a:t>
            </a:fld>
            <a:endParaRPr lang="it-IT"/>
          </a:p>
        </p:txBody>
      </p:sp>
      <p:sp>
        <p:nvSpPr>
          <p:cNvPr id="3" name="Obdélník 2"/>
          <p:cNvSpPr/>
          <p:nvPr/>
        </p:nvSpPr>
        <p:spPr>
          <a:xfrm>
            <a:off x="609600" y="1331641"/>
            <a:ext cx="10286933" cy="4078039"/>
          </a:xfrm>
          <a:prstGeom prst="rect">
            <a:avLst/>
          </a:prstGeom>
        </p:spPr>
        <p:txBody>
          <a:bodyPr wrap="square">
            <a:spAutoFit/>
          </a:bodyPr>
          <a:lstStyle/>
          <a:p>
            <a:pPr marL="342900" lvl="0" indent="-342900" algn="just">
              <a:lnSpc>
                <a:spcPct val="115000"/>
              </a:lnSpc>
              <a:spcAft>
                <a:spcPts val="300"/>
              </a:spcAft>
              <a:buFont typeface="Symbol" panose="05050102010706020507" pitchFamily="18" charset="2"/>
              <a:buChar char=""/>
            </a:pPr>
            <a:r>
              <a:rPr lang="en-GB" sz="2200" b="1" dirty="0" smtClean="0">
                <a:latin typeface="Calibri" panose="020F0502020204030204" pitchFamily="34" charset="0"/>
                <a:ea typeface="Calibri" panose="020F0502020204030204" pitchFamily="34" charset="0"/>
                <a:cs typeface="Times New Roman" panose="02020603050405020304" pitchFamily="18" charset="0"/>
              </a:rPr>
              <a:t>Sector </a:t>
            </a:r>
            <a:r>
              <a:rPr lang="en-GB" sz="2200" b="1" dirty="0">
                <a:latin typeface="Calibri" panose="020F0502020204030204" pitchFamily="34" charset="0"/>
                <a:ea typeface="Calibri" panose="020F0502020204030204" pitchFamily="34" charset="0"/>
                <a:cs typeface="Times New Roman" panose="02020603050405020304" pitchFamily="18" charset="0"/>
              </a:rPr>
              <a:t>based </a:t>
            </a:r>
            <a:r>
              <a:rPr lang="en-GB" sz="2200" b="1" dirty="0" smtClean="0">
                <a:latin typeface="Calibri" panose="020F0502020204030204" pitchFamily="34" charset="0"/>
                <a:ea typeface="Calibri" panose="020F0502020204030204" pitchFamily="34" charset="0"/>
                <a:cs typeface="Times New Roman" panose="02020603050405020304" pitchFamily="18" charset="0"/>
              </a:rPr>
              <a:t>tools</a:t>
            </a:r>
            <a:endParaRPr lang="cs-CZ" sz="2200" b="1" dirty="0" smtClean="0">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300"/>
              </a:spcAft>
            </a:pPr>
            <a:r>
              <a:rPr lang="cs-CZ" sz="2000" dirty="0" err="1" smtClean="0">
                <a:latin typeface="Calibri" panose="020F0502020204030204" pitchFamily="34" charset="0"/>
                <a:ea typeface="Calibri" panose="020F0502020204030204" pitchFamily="34" charset="0"/>
                <a:cs typeface="Times New Roman" panose="02020603050405020304" pitchFamily="18" charset="0"/>
              </a:rPr>
              <a:t>Address</a:t>
            </a:r>
            <a:r>
              <a:rPr lang="cs-CZ" sz="2000" dirty="0" smtClean="0">
                <a:latin typeface="Calibri" panose="020F0502020204030204" pitchFamily="34" charset="0"/>
                <a:ea typeface="Calibri" panose="020F0502020204030204" pitchFamily="34" charset="0"/>
                <a:cs typeface="Times New Roman" panose="02020603050405020304" pitchFamily="18" charset="0"/>
              </a:rPr>
              <a:t>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specific</a:t>
            </a:r>
            <a:r>
              <a:rPr lang="cs-CZ" sz="2000" dirty="0" smtClean="0">
                <a:latin typeface="Calibri" panose="020F0502020204030204" pitchFamily="34" charset="0"/>
                <a:ea typeface="Calibri" panose="020F0502020204030204" pitchFamily="34" charset="0"/>
                <a:cs typeface="Times New Roman" panose="02020603050405020304" pitchFamily="18" charset="0"/>
              </a:rPr>
              <a:t>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sectoral</a:t>
            </a:r>
            <a:r>
              <a:rPr lang="cs-CZ" sz="2000" dirty="0" smtClean="0">
                <a:latin typeface="Calibri" panose="020F0502020204030204" pitchFamily="34" charset="0"/>
                <a:ea typeface="Calibri" panose="020F0502020204030204" pitchFamily="34" charset="0"/>
                <a:cs typeface="Times New Roman" panose="02020603050405020304" pitchFamily="18" charset="0"/>
              </a:rPr>
              <a:t>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needs</a:t>
            </a:r>
            <a:r>
              <a:rPr lang="cs-CZ" sz="2000" dirty="0" smtClean="0">
                <a:latin typeface="Calibri" panose="020F0502020204030204" pitchFamily="34" charset="0"/>
                <a:ea typeface="Calibri" panose="020F0502020204030204" pitchFamily="34" charset="0"/>
                <a:cs typeface="Times New Roman" panose="02020603050405020304" pitchFamily="18" charset="0"/>
              </a:rPr>
              <a:t>. Variety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of</a:t>
            </a:r>
            <a:r>
              <a:rPr lang="cs-CZ" sz="2000" dirty="0" smtClean="0">
                <a:latin typeface="Calibri" panose="020F0502020204030204" pitchFamily="34" charset="0"/>
                <a:ea typeface="Calibri" panose="020F0502020204030204" pitchFamily="34" charset="0"/>
                <a:cs typeface="Times New Roman" panose="02020603050405020304" pitchFamily="18" charset="0"/>
              </a:rPr>
              <a:t>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approaches</a:t>
            </a:r>
            <a:r>
              <a:rPr lang="cs-CZ" sz="2000" dirty="0" smtClean="0">
                <a:latin typeface="Calibri" panose="020F0502020204030204" pitchFamily="34" charset="0"/>
                <a:ea typeface="Calibri" panose="020F0502020204030204" pitchFamily="34" charset="0"/>
                <a:cs typeface="Times New Roman" panose="02020603050405020304" pitchFamily="18" charset="0"/>
              </a:rPr>
              <a:t>,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depending</a:t>
            </a:r>
            <a:r>
              <a:rPr lang="cs-CZ" sz="2000" dirty="0" smtClean="0">
                <a:latin typeface="Calibri" panose="020F0502020204030204" pitchFamily="34" charset="0"/>
                <a:ea typeface="Calibri" panose="020F0502020204030204" pitchFamily="34" charset="0"/>
                <a:cs typeface="Times New Roman" panose="02020603050405020304" pitchFamily="18" charset="0"/>
              </a:rPr>
              <a:t> on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what</a:t>
            </a:r>
            <a:r>
              <a:rPr lang="cs-CZ" sz="2000" dirty="0" smtClean="0">
                <a:latin typeface="Calibri" panose="020F0502020204030204" pitchFamily="34" charset="0"/>
                <a:ea typeface="Calibri" panose="020F0502020204030204" pitchFamily="34" charset="0"/>
                <a:cs typeface="Times New Roman" panose="02020603050405020304" pitchFamily="18" charset="0"/>
              </a:rPr>
              <a:t>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is</a:t>
            </a:r>
            <a:r>
              <a:rPr lang="cs-CZ" sz="2000" dirty="0" smtClean="0">
                <a:latin typeface="Calibri" panose="020F0502020204030204" pitchFamily="34" charset="0"/>
                <a:ea typeface="Calibri" panose="020F0502020204030204" pitchFamily="34" charset="0"/>
                <a:cs typeface="Times New Roman" panose="02020603050405020304" pitchFamily="18" charset="0"/>
              </a:rPr>
              <a:t>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defined</a:t>
            </a:r>
            <a:r>
              <a:rPr lang="cs-CZ" sz="2000" dirty="0" smtClean="0">
                <a:latin typeface="Calibri" panose="020F0502020204030204" pitchFamily="34" charset="0"/>
                <a:ea typeface="Calibri" panose="020F0502020204030204" pitchFamily="34" charset="0"/>
                <a:cs typeface="Times New Roman" panose="02020603050405020304" pitchFamily="18" charset="0"/>
              </a:rPr>
              <a:t> as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sector</a:t>
            </a:r>
            <a:r>
              <a:rPr lang="cs-CZ" sz="2000" dirty="0" smtClean="0">
                <a:latin typeface="Calibri" panose="020F0502020204030204" pitchFamily="34" charset="0"/>
                <a:ea typeface="Calibri" panose="020F0502020204030204" pitchFamily="34" charset="0"/>
                <a:cs typeface="Times New Roman" panose="02020603050405020304" pitchFamily="18" charset="0"/>
              </a:rPr>
              <a:t>“,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strong</a:t>
            </a:r>
            <a:r>
              <a:rPr lang="cs-CZ" sz="2000" dirty="0" smtClean="0">
                <a:latin typeface="Calibri" panose="020F0502020204030204" pitchFamily="34" charset="0"/>
                <a:ea typeface="Calibri" panose="020F0502020204030204" pitchFamily="34" charset="0"/>
                <a:cs typeface="Times New Roman" panose="02020603050405020304" pitchFamily="18" charset="0"/>
              </a:rPr>
              <a:t> link to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policy</a:t>
            </a:r>
            <a:r>
              <a:rPr lang="cs-CZ" sz="2200" b="1" dirty="0" smtClean="0">
                <a:latin typeface="Calibri" panose="020F0502020204030204" pitchFamily="34" charset="0"/>
                <a:ea typeface="Calibri" panose="020F0502020204030204" pitchFamily="34" charset="0"/>
                <a:cs typeface="Times New Roman" panose="02020603050405020304" pitchFamily="18" charset="0"/>
              </a:rPr>
              <a:t>.</a:t>
            </a:r>
            <a:endParaRPr lang="cs-CZ" sz="22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300"/>
              </a:spcAft>
              <a:buFont typeface="Symbol" panose="05050102010706020507" pitchFamily="18" charset="2"/>
              <a:buChar char=""/>
            </a:pPr>
            <a:r>
              <a:rPr lang="en-GB" sz="2200" b="1" dirty="0">
                <a:latin typeface="Calibri" panose="020F0502020204030204" pitchFamily="34" charset="0"/>
                <a:ea typeface="Calibri" panose="020F0502020204030204" pitchFamily="34" charset="0"/>
                <a:cs typeface="Times New Roman" panose="02020603050405020304" pitchFamily="18" charset="0"/>
              </a:rPr>
              <a:t>Data mining &amp; monitoring </a:t>
            </a:r>
            <a:r>
              <a:rPr lang="en-GB" sz="2200" b="1" dirty="0" smtClean="0">
                <a:latin typeface="Calibri" panose="020F0502020204030204" pitchFamily="34" charset="0"/>
                <a:ea typeface="Calibri" panose="020F0502020204030204" pitchFamily="34" charset="0"/>
                <a:cs typeface="Times New Roman" panose="02020603050405020304" pitchFamily="18" charset="0"/>
              </a:rPr>
              <a:t>tools</a:t>
            </a:r>
            <a:endParaRPr lang="cs-CZ" sz="2200" b="1" dirty="0" smtClean="0">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300"/>
              </a:spcAft>
            </a:pPr>
            <a:r>
              <a:rPr lang="cs-CZ" sz="2000" dirty="0" smtClean="0">
                <a:latin typeface="Calibri" panose="020F0502020204030204" pitchFamily="34" charset="0"/>
                <a:ea typeface="Calibri" panose="020F0502020204030204" pitchFamily="34" charset="0"/>
                <a:cs typeface="Times New Roman" panose="02020603050405020304" pitchFamily="18" charset="0"/>
              </a:rPr>
              <a:t>New and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innovative</a:t>
            </a:r>
            <a:r>
              <a:rPr lang="cs-CZ" sz="2000" dirty="0" smtClean="0">
                <a:latin typeface="Calibri" panose="020F0502020204030204" pitchFamily="34" charset="0"/>
                <a:ea typeface="Calibri" panose="020F0502020204030204" pitchFamily="34" charset="0"/>
                <a:cs typeface="Times New Roman" panose="02020603050405020304" pitchFamily="18" charset="0"/>
              </a:rPr>
              <a:t>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approaches</a:t>
            </a:r>
            <a:r>
              <a:rPr lang="cs-CZ" sz="2000" dirty="0" smtClean="0">
                <a:latin typeface="Calibri" panose="020F0502020204030204" pitchFamily="34" charset="0"/>
                <a:ea typeface="Calibri" panose="020F0502020204030204" pitchFamily="34" charset="0"/>
                <a:cs typeface="Times New Roman" panose="02020603050405020304" pitchFamily="18" charset="0"/>
              </a:rPr>
              <a:t>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how</a:t>
            </a:r>
            <a:r>
              <a:rPr lang="cs-CZ" sz="2000" dirty="0" smtClean="0">
                <a:latin typeface="Calibri" panose="020F0502020204030204" pitchFamily="34" charset="0"/>
                <a:ea typeface="Calibri" panose="020F0502020204030204" pitchFamily="34" charset="0"/>
                <a:cs typeface="Times New Roman" panose="02020603050405020304" pitchFamily="18" charset="0"/>
              </a:rPr>
              <a:t> to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gather</a:t>
            </a:r>
            <a:r>
              <a:rPr lang="cs-CZ" sz="2000" dirty="0" smtClean="0">
                <a:latin typeface="Calibri" panose="020F0502020204030204" pitchFamily="34" charset="0"/>
                <a:ea typeface="Calibri" panose="020F0502020204030204" pitchFamily="34" charset="0"/>
                <a:cs typeface="Times New Roman" panose="02020603050405020304" pitchFamily="18" charset="0"/>
              </a:rPr>
              <a:t>,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analyze</a:t>
            </a:r>
            <a:r>
              <a:rPr lang="cs-CZ" sz="2000" dirty="0" smtClean="0">
                <a:latin typeface="Calibri" panose="020F0502020204030204" pitchFamily="34" charset="0"/>
                <a:ea typeface="Calibri" panose="020F0502020204030204" pitchFamily="34" charset="0"/>
                <a:cs typeface="Times New Roman" panose="02020603050405020304" pitchFamily="18" charset="0"/>
              </a:rPr>
              <a:t> and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publish</a:t>
            </a:r>
            <a:r>
              <a:rPr lang="cs-CZ" sz="2000" dirty="0" smtClean="0">
                <a:latin typeface="Calibri" panose="020F0502020204030204" pitchFamily="34" charset="0"/>
                <a:ea typeface="Calibri" panose="020F0502020204030204" pitchFamily="34" charset="0"/>
                <a:cs typeface="Times New Roman" panose="02020603050405020304" pitchFamily="18" charset="0"/>
              </a:rPr>
              <a:t>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primary</a:t>
            </a:r>
            <a:r>
              <a:rPr lang="cs-CZ" sz="2000" dirty="0" smtClean="0">
                <a:latin typeface="Calibri" panose="020F0502020204030204" pitchFamily="34" charset="0"/>
                <a:ea typeface="Calibri" panose="020F0502020204030204" pitchFamily="34" charset="0"/>
                <a:cs typeface="Times New Roman" panose="02020603050405020304" pitchFamily="18" charset="0"/>
              </a:rPr>
              <a:t> data</a:t>
            </a:r>
            <a:endParaRPr lang="cs-CZ"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300"/>
              </a:spcAft>
              <a:buFont typeface="Symbol" panose="05050102010706020507" pitchFamily="18" charset="2"/>
              <a:buChar char=""/>
            </a:pPr>
            <a:r>
              <a:rPr lang="en-GB" sz="2200" b="1" dirty="0">
                <a:latin typeface="Calibri" panose="020F0502020204030204" pitchFamily="34" charset="0"/>
                <a:ea typeface="Calibri" panose="020F0502020204030204" pitchFamily="34" charset="0"/>
                <a:cs typeface="Times New Roman" panose="02020603050405020304" pitchFamily="18" charset="0"/>
              </a:rPr>
              <a:t>Skills profiles &amp; </a:t>
            </a:r>
            <a:r>
              <a:rPr lang="en-GB" sz="2200" b="1" dirty="0" smtClean="0">
                <a:latin typeface="Calibri" panose="020F0502020204030204" pitchFamily="34" charset="0"/>
                <a:ea typeface="Calibri" panose="020F0502020204030204" pitchFamily="34" charset="0"/>
                <a:cs typeface="Times New Roman" panose="02020603050405020304" pitchFamily="18" charset="0"/>
              </a:rPr>
              <a:t>matching</a:t>
            </a:r>
            <a:endParaRPr lang="cs-CZ" sz="2200" b="1" dirty="0" smtClean="0">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300"/>
              </a:spcAft>
            </a:pPr>
            <a:r>
              <a:rPr lang="cs-CZ" sz="2000" dirty="0" smtClean="0"/>
              <a:t>T</a:t>
            </a:r>
            <a:r>
              <a:rPr lang="en-GB" sz="2000" dirty="0" err="1" smtClean="0"/>
              <a:t>arget</a:t>
            </a:r>
            <a:r>
              <a:rPr lang="en-GB" sz="2000" dirty="0" smtClean="0"/>
              <a:t> </a:t>
            </a:r>
            <a:r>
              <a:rPr lang="en-GB" sz="2000" dirty="0"/>
              <a:t>groups – young people and </a:t>
            </a:r>
            <a:r>
              <a:rPr lang="en-GB" sz="2000" dirty="0" smtClean="0"/>
              <a:t>graduates</a:t>
            </a:r>
            <a:r>
              <a:rPr lang="cs-CZ" sz="2000" dirty="0" smtClean="0"/>
              <a:t>,</a:t>
            </a:r>
            <a:r>
              <a:rPr lang="en-GB" sz="2000" dirty="0" smtClean="0"/>
              <a:t> </a:t>
            </a:r>
            <a:r>
              <a:rPr lang="en-GB" sz="2000" dirty="0"/>
              <a:t>unemployed and job </a:t>
            </a:r>
            <a:r>
              <a:rPr lang="en-GB" sz="2000" dirty="0" smtClean="0"/>
              <a:t>seekers</a:t>
            </a:r>
            <a:r>
              <a:rPr lang="cs-CZ" sz="2000" dirty="0" smtClean="0"/>
              <a:t>, </a:t>
            </a:r>
            <a:r>
              <a:rPr lang="cs-CZ" sz="2000" dirty="0" err="1" smtClean="0"/>
              <a:t>also</a:t>
            </a:r>
            <a:r>
              <a:rPr lang="cs-CZ" sz="2000" dirty="0" smtClean="0"/>
              <a:t> </a:t>
            </a:r>
            <a:r>
              <a:rPr lang="en-GB" sz="2000" dirty="0" smtClean="0"/>
              <a:t>matching </a:t>
            </a:r>
            <a:r>
              <a:rPr lang="en-GB" sz="2000" dirty="0"/>
              <a:t>of school programmes to employer needs.</a:t>
            </a:r>
            <a:endParaRPr lang="cs-CZ" sz="2000" dirty="0"/>
          </a:p>
          <a:p>
            <a:pPr marL="342900" lvl="0" indent="-342900" algn="just">
              <a:lnSpc>
                <a:spcPct val="115000"/>
              </a:lnSpc>
              <a:spcAft>
                <a:spcPts val="300"/>
              </a:spcAft>
              <a:buFont typeface="Symbol" panose="05050102010706020507" pitchFamily="18" charset="2"/>
              <a:buChar char=""/>
            </a:pPr>
            <a:r>
              <a:rPr lang="en-GB" sz="2200" b="1" dirty="0" smtClean="0">
                <a:latin typeface="Calibri" panose="020F0502020204030204" pitchFamily="34" charset="0"/>
                <a:ea typeface="Calibri" panose="020F0502020204030204" pitchFamily="34" charset="0"/>
                <a:cs typeface="Times New Roman" panose="02020603050405020304" pitchFamily="18" charset="0"/>
              </a:rPr>
              <a:t>Cooperation </a:t>
            </a:r>
            <a:r>
              <a:rPr lang="en-GB" sz="2200" b="1" dirty="0">
                <a:latin typeface="Calibri" panose="020F0502020204030204" pitchFamily="34" charset="0"/>
                <a:ea typeface="Calibri" panose="020F0502020204030204" pitchFamily="34" charset="0"/>
                <a:cs typeface="Times New Roman" panose="02020603050405020304" pitchFamily="18" charset="0"/>
              </a:rPr>
              <a:t>/ Labour market </a:t>
            </a:r>
            <a:r>
              <a:rPr lang="en-GB" sz="2200" b="1" dirty="0" smtClean="0">
                <a:latin typeface="Calibri" panose="020F0502020204030204" pitchFamily="34" charset="0"/>
                <a:ea typeface="Calibri" panose="020F0502020204030204" pitchFamily="34" charset="0"/>
                <a:cs typeface="Times New Roman" panose="02020603050405020304" pitchFamily="18" charset="0"/>
              </a:rPr>
              <a:t>actions</a:t>
            </a:r>
            <a:endParaRPr lang="cs-CZ" sz="2200" b="1" dirty="0" smtClean="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300"/>
              </a:spcAft>
            </a:pPr>
            <a:r>
              <a:rPr lang="cs-CZ" sz="2000" dirty="0">
                <a:latin typeface="Calibri" panose="020F0502020204030204" pitchFamily="34" charset="0"/>
                <a:ea typeface="Calibri" panose="020F0502020204030204" pitchFamily="34" charset="0"/>
                <a:cs typeface="Times New Roman" panose="02020603050405020304" pitchFamily="18" charset="0"/>
              </a:rPr>
              <a:t> </a:t>
            </a:r>
            <a:r>
              <a:rPr lang="cs-CZ" sz="2000" dirty="0" smtClean="0">
                <a:latin typeface="Calibri" panose="020F0502020204030204" pitchFamily="34" charset="0"/>
                <a:ea typeface="Calibri" panose="020F0502020204030204" pitchFamily="34" charset="0"/>
                <a:cs typeface="Times New Roman" panose="02020603050405020304" pitchFamily="18" charset="0"/>
              </a:rPr>
              <a:t>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Lighter</a:t>
            </a:r>
            <a:r>
              <a:rPr lang="cs-CZ" sz="2000" dirty="0" smtClean="0">
                <a:latin typeface="Calibri" panose="020F0502020204030204" pitchFamily="34" charset="0"/>
                <a:ea typeface="Calibri" panose="020F0502020204030204" pitchFamily="34" charset="0"/>
                <a:cs typeface="Times New Roman" panose="02020603050405020304" pitchFamily="18" charset="0"/>
              </a:rPr>
              <a:t> on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analysis</a:t>
            </a:r>
            <a:r>
              <a:rPr lang="cs-CZ" sz="2000" dirty="0" smtClean="0">
                <a:latin typeface="Calibri" panose="020F0502020204030204" pitchFamily="34" charset="0"/>
                <a:ea typeface="Calibri" panose="020F0502020204030204" pitchFamily="34" charset="0"/>
                <a:cs typeface="Times New Roman" panose="02020603050405020304" pitchFamily="18" charset="0"/>
              </a:rPr>
              <a:t>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it</a:t>
            </a:r>
            <a:r>
              <a:rPr lang="cs-CZ" sz="2000" dirty="0" smtClean="0">
                <a:latin typeface="Calibri" panose="020F0502020204030204" pitchFamily="34" charset="0"/>
                <a:ea typeface="Calibri" panose="020F0502020204030204" pitchFamily="34" charset="0"/>
                <a:cs typeface="Times New Roman" panose="02020603050405020304" pitchFamily="18" charset="0"/>
              </a:rPr>
              <a:t>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is</a:t>
            </a:r>
            <a:r>
              <a:rPr lang="cs-CZ" sz="2000" dirty="0" smtClean="0">
                <a:latin typeface="Calibri" panose="020F0502020204030204" pitchFamily="34" charset="0"/>
                <a:ea typeface="Calibri" panose="020F0502020204030204" pitchFamily="34" charset="0"/>
                <a:cs typeface="Times New Roman" panose="02020603050405020304" pitchFamily="18" charset="0"/>
              </a:rPr>
              <a:t>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often</a:t>
            </a:r>
            <a:r>
              <a:rPr lang="cs-CZ" sz="2000" dirty="0" smtClean="0">
                <a:latin typeface="Calibri" panose="020F0502020204030204" pitchFamily="34" charset="0"/>
                <a:ea typeface="Calibri" panose="020F0502020204030204" pitchFamily="34" charset="0"/>
                <a:cs typeface="Times New Roman" panose="02020603050405020304" pitchFamily="18" charset="0"/>
              </a:rPr>
              <a:t>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external</a:t>
            </a:r>
            <a:r>
              <a:rPr lang="cs-CZ" sz="2000" dirty="0" smtClean="0">
                <a:latin typeface="Calibri" panose="020F0502020204030204" pitchFamily="34" charset="0"/>
                <a:ea typeface="Calibri" panose="020F0502020204030204" pitchFamily="34" charset="0"/>
                <a:cs typeface="Times New Roman" panose="02020603050405020304" pitchFamily="18" charset="0"/>
              </a:rPr>
              <a:t>),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heavier</a:t>
            </a:r>
            <a:r>
              <a:rPr lang="cs-CZ" sz="2000" dirty="0" smtClean="0">
                <a:latin typeface="Calibri" panose="020F0502020204030204" pitchFamily="34" charset="0"/>
                <a:ea typeface="Calibri" panose="020F0502020204030204" pitchFamily="34" charset="0"/>
                <a:cs typeface="Times New Roman" panose="02020603050405020304" pitchFamily="18" charset="0"/>
              </a:rPr>
              <a:t> on </a:t>
            </a:r>
            <a:r>
              <a:rPr lang="cs-CZ" sz="2000" dirty="0" err="1" smtClean="0">
                <a:latin typeface="Calibri" panose="020F0502020204030204" pitchFamily="34" charset="0"/>
                <a:ea typeface="Calibri" panose="020F0502020204030204" pitchFamily="34" charset="0"/>
                <a:cs typeface="Times New Roman" panose="02020603050405020304" pitchFamily="18" charset="0"/>
              </a:rPr>
              <a:t>implementation</a:t>
            </a:r>
            <a:endParaRPr lang="cs-CZ"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736123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188640"/>
            <a:ext cx="10160000" cy="1143000"/>
          </a:xfrm>
        </p:spPr>
        <p:txBody>
          <a:bodyPr/>
          <a:lstStyle/>
          <a:p>
            <a:r>
              <a:rPr lang="cs-CZ" dirty="0" err="1" smtClean="0"/>
              <a:t>LMIs</a:t>
            </a:r>
            <a:r>
              <a:rPr lang="cs-CZ" dirty="0" smtClean="0"/>
              <a:t> </a:t>
            </a:r>
            <a:r>
              <a:rPr lang="cs-CZ" dirty="0" err="1" smtClean="0"/>
              <a:t>Objectives</a:t>
            </a:r>
            <a:r>
              <a:rPr lang="cs-CZ" dirty="0" smtClean="0"/>
              <a:t> (</a:t>
            </a:r>
            <a:r>
              <a:rPr lang="cs-CZ" dirty="0" err="1" smtClean="0"/>
              <a:t>examples</a:t>
            </a:r>
            <a:r>
              <a:rPr lang="cs-CZ" dirty="0" smtClean="0"/>
              <a:t>)</a:t>
            </a:r>
            <a:endParaRPr lang="it-IT" dirty="0"/>
          </a:p>
        </p:txBody>
      </p:sp>
      <p:sp>
        <p:nvSpPr>
          <p:cNvPr id="4" name="Segnaposto numero diapositiva 3"/>
          <p:cNvSpPr>
            <a:spLocks noGrp="1"/>
          </p:cNvSpPr>
          <p:nvPr>
            <p:ph type="sldNum" sz="quarter" idx="12"/>
          </p:nvPr>
        </p:nvSpPr>
        <p:spPr/>
        <p:txBody>
          <a:bodyPr/>
          <a:lstStyle/>
          <a:p>
            <a:fld id="{CE5C3695-9008-470D-BB56-FC1F3FF1D744}" type="slidenum">
              <a:rPr lang="it-IT" smtClean="0"/>
              <a:pPr/>
              <a:t>32</a:t>
            </a:fld>
            <a:endParaRPr lang="it-IT"/>
          </a:p>
        </p:txBody>
      </p:sp>
      <p:sp>
        <p:nvSpPr>
          <p:cNvPr id="3" name="Obdélník 2"/>
          <p:cNvSpPr/>
          <p:nvPr/>
        </p:nvSpPr>
        <p:spPr>
          <a:xfrm>
            <a:off x="609600" y="1556792"/>
            <a:ext cx="9902891" cy="481670"/>
          </a:xfrm>
          <a:prstGeom prst="rect">
            <a:avLst/>
          </a:prstGeom>
        </p:spPr>
        <p:txBody>
          <a:bodyPr wrap="square">
            <a:spAutoFit/>
          </a:bodyPr>
          <a:lstStyle/>
          <a:p>
            <a:pPr marL="342900" lvl="0" indent="-342900" algn="just">
              <a:lnSpc>
                <a:spcPct val="115000"/>
              </a:lnSpc>
              <a:spcAft>
                <a:spcPts val="300"/>
              </a:spcAft>
              <a:buFont typeface="Symbol" panose="05050102010706020507" pitchFamily="18" charset="2"/>
              <a:buChar char=""/>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bdélník 4"/>
          <p:cNvSpPr/>
          <p:nvPr/>
        </p:nvSpPr>
        <p:spPr>
          <a:xfrm>
            <a:off x="609600" y="1331640"/>
            <a:ext cx="10574965" cy="3043910"/>
          </a:xfrm>
          <a:prstGeom prst="rect">
            <a:avLst/>
          </a:prstGeom>
        </p:spPr>
        <p:txBody>
          <a:bodyPr wrap="square">
            <a:spAutoFit/>
          </a:bodyPr>
          <a:lstStyle/>
          <a:p>
            <a:pPr marL="342900" lvl="0" indent="-342900" algn="just">
              <a:lnSpc>
                <a:spcPct val="115000"/>
              </a:lnSpc>
              <a:spcBef>
                <a:spcPts val="1200"/>
              </a:spcBef>
              <a:spcAft>
                <a:spcPts val="0"/>
              </a:spcAft>
              <a:buFont typeface="Symbol" panose="05050102010706020507" pitchFamily="18" charset="2"/>
              <a:buChar char=""/>
            </a:pPr>
            <a:r>
              <a:rPr lang="en-GB" sz="2200" dirty="0">
                <a:latin typeface="Calibri" panose="020F0502020204030204" pitchFamily="34" charset="0"/>
                <a:ea typeface="Calibri" panose="020F0502020204030204" pitchFamily="34" charset="0"/>
                <a:cs typeface="Times New Roman" panose="02020603050405020304" pitchFamily="18" charset="0"/>
              </a:rPr>
              <a:t>To join dispersed sources of information on job opportunities and job descriptions</a:t>
            </a: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200"/>
              </a:spcBef>
              <a:spcAft>
                <a:spcPts val="0"/>
              </a:spcAft>
              <a:buFont typeface="Symbol" panose="05050102010706020507" pitchFamily="18" charset="2"/>
              <a:buChar char=""/>
            </a:pPr>
            <a:r>
              <a:rPr lang="en-GB" sz="2200" dirty="0">
                <a:latin typeface="Calibri" panose="020F0502020204030204" pitchFamily="34" charset="0"/>
                <a:ea typeface="Calibri" panose="020F0502020204030204" pitchFamily="34" charset="0"/>
                <a:cs typeface="Times New Roman" panose="02020603050405020304" pitchFamily="18" charset="0"/>
              </a:rPr>
              <a:t>Support labour market mobility (territorial, occupational, </a:t>
            </a:r>
            <a:r>
              <a:rPr lang="en-GB" sz="2200" dirty="0" err="1">
                <a:latin typeface="Calibri" panose="020F0502020204030204" pitchFamily="34" charset="0"/>
                <a:ea typeface="Calibri" panose="020F0502020204030204" pitchFamily="34" charset="0"/>
                <a:cs typeface="Times New Roman" panose="02020603050405020304" pitchFamily="18" charset="0"/>
              </a:rPr>
              <a:t>sectoral</a:t>
            </a:r>
            <a:r>
              <a:rPr lang="en-GB" sz="2200" dirty="0">
                <a:latin typeface="Calibri" panose="020F0502020204030204" pitchFamily="34" charset="0"/>
                <a:ea typeface="Calibri" panose="020F0502020204030204" pitchFamily="34" charset="0"/>
                <a:cs typeface="Times New Roman" panose="02020603050405020304" pitchFamily="18" charset="0"/>
              </a:rPr>
              <a:t>)</a:t>
            </a: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200"/>
              </a:spcBef>
              <a:spcAft>
                <a:spcPts val="0"/>
              </a:spcAft>
              <a:buFont typeface="Symbol" panose="05050102010706020507" pitchFamily="18" charset="2"/>
              <a:buChar char=""/>
            </a:pPr>
            <a:r>
              <a:rPr lang="en-GB" sz="2200" dirty="0">
                <a:latin typeface="Calibri" panose="020F0502020204030204" pitchFamily="34" charset="0"/>
                <a:ea typeface="Calibri" panose="020F0502020204030204" pitchFamily="34" charset="0"/>
                <a:cs typeface="Times New Roman" panose="02020603050405020304" pitchFamily="18" charset="0"/>
              </a:rPr>
              <a:t>To help individuals make best choices in education and training</a:t>
            </a: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200"/>
              </a:spcBef>
              <a:spcAft>
                <a:spcPts val="0"/>
              </a:spcAft>
              <a:buFont typeface="Symbol" panose="05050102010706020507" pitchFamily="18" charset="2"/>
              <a:buChar char=""/>
            </a:pPr>
            <a:r>
              <a:rPr lang="en-GB" sz="2200" dirty="0">
                <a:latin typeface="Calibri" panose="020F0502020204030204" pitchFamily="34" charset="0"/>
                <a:ea typeface="Calibri" panose="020F0502020204030204" pitchFamily="34" charset="0"/>
                <a:cs typeface="Times New Roman" panose="02020603050405020304" pitchFamily="18" charset="0"/>
              </a:rPr>
              <a:t>Maximise the impact of education, employment and skills policies and employer behaviour to support jobs and growth </a:t>
            </a:r>
            <a:endParaRPr lang="cs-CZ" sz="2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200"/>
              </a:spcBef>
              <a:spcAft>
                <a:spcPts val="0"/>
              </a:spcAft>
              <a:buFont typeface="Symbol" panose="05050102010706020507" pitchFamily="18" charset="2"/>
              <a:buChar char=""/>
            </a:pPr>
            <a:r>
              <a:rPr lang="cs-CZ" sz="2200" dirty="0" smtClean="0">
                <a:latin typeface="Calibri" panose="020F0502020204030204" pitchFamily="34" charset="0"/>
                <a:ea typeface="Calibri" panose="020F0502020204030204" pitchFamily="34" charset="0"/>
                <a:cs typeface="Times New Roman" panose="02020603050405020304" pitchFamily="18" charset="0"/>
              </a:rPr>
              <a:t>A</a:t>
            </a:r>
            <a:r>
              <a:rPr lang="en-GB" sz="2200" dirty="0" err="1" smtClean="0">
                <a:latin typeface="Calibri" panose="020F0502020204030204" pitchFamily="34" charset="0"/>
                <a:ea typeface="Calibri" panose="020F0502020204030204" pitchFamily="34" charset="0"/>
                <a:cs typeface="Times New Roman" panose="02020603050405020304" pitchFamily="18" charset="0"/>
              </a:rPr>
              <a:t>ddress</a:t>
            </a:r>
            <a:r>
              <a:rPr lang="en-GB" sz="2200" dirty="0" smtClean="0">
                <a:latin typeface="Calibri" panose="020F0502020204030204" pitchFamily="34" charset="0"/>
                <a:ea typeface="Calibri" panose="020F0502020204030204" pitchFamily="34" charset="0"/>
                <a:cs typeface="Times New Roman" panose="02020603050405020304" pitchFamily="18" charset="0"/>
              </a:rPr>
              <a:t> </a:t>
            </a:r>
            <a:r>
              <a:rPr lang="en-GB" sz="2200" dirty="0">
                <a:latin typeface="Calibri" panose="020F0502020204030204" pitchFamily="34" charset="0"/>
                <a:ea typeface="Calibri" panose="020F0502020204030204" pitchFamily="34" charset="0"/>
                <a:cs typeface="Times New Roman" panose="02020603050405020304" pitchFamily="18" charset="0"/>
              </a:rPr>
              <a:t>specific labour market imbalances and </a:t>
            </a:r>
            <a:r>
              <a:rPr lang="en-GB" sz="2200" dirty="0" smtClean="0">
                <a:latin typeface="Calibri" panose="020F0502020204030204" pitchFamily="34" charset="0"/>
                <a:ea typeface="Calibri" panose="020F0502020204030204" pitchFamily="34" charset="0"/>
                <a:cs typeface="Times New Roman" panose="02020603050405020304" pitchFamily="18" charset="0"/>
              </a:rPr>
              <a:t>needs</a:t>
            </a:r>
            <a:r>
              <a:rPr lang="cs-CZ" sz="2200" dirty="0" smtClean="0">
                <a:latin typeface="Calibri" panose="020F0502020204030204" pitchFamily="34" charset="0"/>
                <a:ea typeface="Calibri" panose="020F0502020204030204" pitchFamily="34" charset="0"/>
                <a:cs typeface="Times New Roman" panose="02020603050405020304" pitchFamily="18" charset="0"/>
              </a:rPr>
              <a:t> (</a:t>
            </a:r>
            <a:r>
              <a:rPr lang="cs-CZ" sz="2200" dirty="0" err="1" smtClean="0">
                <a:latin typeface="Calibri" panose="020F0502020204030204" pitchFamily="34" charset="0"/>
                <a:ea typeface="Calibri" panose="020F0502020204030204" pitchFamily="34" charset="0"/>
                <a:cs typeface="Times New Roman" panose="02020603050405020304" pitchFamily="18" charset="0"/>
              </a:rPr>
              <a:t>for</a:t>
            </a:r>
            <a:r>
              <a:rPr lang="cs-CZ" sz="2200" dirty="0" smtClean="0">
                <a:latin typeface="Calibri" panose="020F0502020204030204" pitchFamily="34" charset="0"/>
                <a:ea typeface="Calibri" panose="020F0502020204030204" pitchFamily="34" charset="0"/>
                <a:cs typeface="Times New Roman" panose="02020603050405020304" pitchFamily="18" charset="0"/>
              </a:rPr>
              <a:t> </a:t>
            </a:r>
            <a:r>
              <a:rPr lang="cs-CZ" sz="2200" dirty="0" err="1" smtClean="0">
                <a:latin typeface="Calibri" panose="020F0502020204030204" pitchFamily="34" charset="0"/>
                <a:ea typeface="Calibri" panose="020F0502020204030204" pitchFamily="34" charset="0"/>
                <a:cs typeface="Times New Roman" panose="02020603050405020304" pitchFamily="18" charset="0"/>
              </a:rPr>
              <a:t>example</a:t>
            </a:r>
            <a:r>
              <a:rPr lang="cs-CZ" sz="2200" dirty="0" smtClean="0">
                <a:latin typeface="Calibri" panose="020F0502020204030204" pitchFamily="34" charset="0"/>
                <a:ea typeface="Calibri" panose="020F0502020204030204" pitchFamily="34" charset="0"/>
                <a:cs typeface="Times New Roman" panose="02020603050405020304" pitchFamily="18" charset="0"/>
              </a:rPr>
              <a:t> on </a:t>
            </a:r>
            <a:r>
              <a:rPr lang="cs-CZ" sz="2200" dirty="0" err="1" smtClean="0">
                <a:latin typeface="Calibri" panose="020F0502020204030204" pitchFamily="34" charset="0"/>
                <a:ea typeface="Calibri" panose="020F0502020204030204" pitchFamily="34" charset="0"/>
                <a:cs typeface="Times New Roman" panose="02020603050405020304" pitchFamily="18" charset="0"/>
              </a:rPr>
              <a:t>sectoral</a:t>
            </a:r>
            <a:r>
              <a:rPr lang="cs-CZ" sz="2200" dirty="0" smtClean="0">
                <a:latin typeface="Calibri" panose="020F0502020204030204" pitchFamily="34" charset="0"/>
                <a:ea typeface="Calibri" panose="020F0502020204030204" pitchFamily="34" charset="0"/>
                <a:cs typeface="Times New Roman" panose="02020603050405020304" pitchFamily="18" charset="0"/>
              </a:rPr>
              <a:t> </a:t>
            </a:r>
            <a:r>
              <a:rPr lang="cs-CZ" sz="2200" dirty="0" err="1" smtClean="0">
                <a:latin typeface="Calibri" panose="020F0502020204030204" pitchFamily="34" charset="0"/>
                <a:ea typeface="Calibri" panose="020F0502020204030204" pitchFamily="34" charset="0"/>
                <a:cs typeface="Times New Roman" panose="02020603050405020304" pitchFamily="18" charset="0"/>
              </a:rPr>
              <a:t>level</a:t>
            </a:r>
            <a:r>
              <a:rPr lang="cs-CZ" sz="2200" dirty="0" smtClean="0">
                <a:latin typeface="Calibri" panose="020F0502020204030204" pitchFamily="34" charset="0"/>
                <a:ea typeface="Calibri" panose="020F0502020204030204" pitchFamily="34" charset="0"/>
                <a:cs typeface="Times New Roman" panose="02020603050405020304" pitchFamily="18" charset="0"/>
              </a:rPr>
              <a:t>)</a:t>
            </a:r>
            <a:r>
              <a:rPr lang="en-GB" sz="2200" dirty="0" smtClean="0">
                <a:latin typeface="Calibri" panose="020F0502020204030204" pitchFamily="34" charset="0"/>
                <a:ea typeface="Calibri" panose="020F0502020204030204" pitchFamily="34" charset="0"/>
                <a:cs typeface="Times New Roman" panose="02020603050405020304" pitchFamily="18" charset="0"/>
              </a:rPr>
              <a:t>.</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640495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188640"/>
            <a:ext cx="10160000" cy="1143000"/>
          </a:xfrm>
        </p:spPr>
        <p:txBody>
          <a:bodyPr/>
          <a:lstStyle/>
          <a:p>
            <a:r>
              <a:rPr lang="en-AU" dirty="0" smtClean="0"/>
              <a:t>Ideas &amp; Inspirations</a:t>
            </a:r>
            <a:endParaRPr lang="en-AU" dirty="0"/>
          </a:p>
        </p:txBody>
      </p:sp>
      <p:sp>
        <p:nvSpPr>
          <p:cNvPr id="4" name="Segnaposto numero diapositiva 3"/>
          <p:cNvSpPr>
            <a:spLocks noGrp="1"/>
          </p:cNvSpPr>
          <p:nvPr>
            <p:ph type="sldNum" sz="quarter" idx="12"/>
          </p:nvPr>
        </p:nvSpPr>
        <p:spPr/>
        <p:txBody>
          <a:bodyPr/>
          <a:lstStyle/>
          <a:p>
            <a:fld id="{CE5C3695-9008-470D-BB56-FC1F3FF1D744}" type="slidenum">
              <a:rPr lang="it-IT" smtClean="0"/>
              <a:pPr/>
              <a:t>33</a:t>
            </a:fld>
            <a:endParaRPr lang="it-IT"/>
          </a:p>
        </p:txBody>
      </p:sp>
      <p:sp>
        <p:nvSpPr>
          <p:cNvPr id="3" name="Obdélník 2"/>
          <p:cNvSpPr/>
          <p:nvPr/>
        </p:nvSpPr>
        <p:spPr>
          <a:xfrm>
            <a:off x="625201" y="4731527"/>
            <a:ext cx="9902891" cy="851002"/>
          </a:xfrm>
          <a:prstGeom prst="rect">
            <a:avLst/>
          </a:prstGeom>
        </p:spPr>
        <p:txBody>
          <a:bodyPr wrap="square">
            <a:spAutoFit/>
          </a:bodyPr>
          <a:lstStyle/>
          <a:p>
            <a:endParaRPr lang="cs-CZ" sz="2400" noProof="1"/>
          </a:p>
          <a:p>
            <a:pPr marL="342900" lvl="0" indent="-342900" algn="just">
              <a:lnSpc>
                <a:spcPct val="115000"/>
              </a:lnSpc>
              <a:spcAft>
                <a:spcPts val="300"/>
              </a:spcAft>
              <a:buFont typeface="Symbol" panose="05050102010706020507" pitchFamily="18" charset="2"/>
              <a:buChar char=""/>
            </a:pPr>
            <a:endParaRPr lang="cs-CZ"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Oválný bublinový popisek 6"/>
          <p:cNvSpPr/>
          <p:nvPr/>
        </p:nvSpPr>
        <p:spPr>
          <a:xfrm>
            <a:off x="4624917" y="2490814"/>
            <a:ext cx="6144683" cy="1730901"/>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noProof="1"/>
              <a:t>The LMI is not just analysis and presentation tool – actions based on analysis are part of it, too – </a:t>
            </a:r>
            <a:r>
              <a:rPr lang="cs-CZ" noProof="1" smtClean="0"/>
              <a:t>IT IS ALSO A POLICY</a:t>
            </a:r>
            <a:endParaRPr lang="en-GB" dirty="0"/>
          </a:p>
        </p:txBody>
      </p:sp>
      <p:sp>
        <p:nvSpPr>
          <p:cNvPr id="8" name="Oválný bublinový popisek 7"/>
          <p:cNvSpPr/>
          <p:nvPr/>
        </p:nvSpPr>
        <p:spPr>
          <a:xfrm>
            <a:off x="411627" y="1151018"/>
            <a:ext cx="4896544" cy="2069976"/>
          </a:xfrm>
          <a:prstGeom prst="wedgeEllipseCallout">
            <a:avLst>
              <a:gd name="adj1" fmla="val 21812"/>
              <a:gd name="adj2" fmla="val 6486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noProof="1"/>
              <a:t>The LMI is not a tool for a tool itself – it should answer identified needs of stakeholders. Do we know them</a:t>
            </a:r>
            <a:r>
              <a:rPr lang="cs-CZ" noProof="1" smtClean="0"/>
              <a:t>? WHAT IS THE VALUE FOR THEM? </a:t>
            </a:r>
            <a:endParaRPr lang="cs-CZ" noProof="1"/>
          </a:p>
        </p:txBody>
      </p:sp>
      <p:sp>
        <p:nvSpPr>
          <p:cNvPr id="9" name="Oválný bublinový popisek 8"/>
          <p:cNvSpPr/>
          <p:nvPr/>
        </p:nvSpPr>
        <p:spPr>
          <a:xfrm>
            <a:off x="6538952" y="487139"/>
            <a:ext cx="4182971" cy="1714500"/>
          </a:xfrm>
          <a:prstGeom prst="wedgeEllipseCallout">
            <a:avLst>
              <a:gd name="adj1" fmla="val -35972"/>
              <a:gd name="adj2" fmla="val 5314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noProof="1" smtClean="0"/>
              <a:t>Best tools have simple interface for end users – difficult analysis must be easy to understand!</a:t>
            </a:r>
            <a:endParaRPr lang="cs-CZ" noProof="1"/>
          </a:p>
        </p:txBody>
      </p:sp>
      <p:sp>
        <p:nvSpPr>
          <p:cNvPr id="10" name="Oválný bublinový popisek 9"/>
          <p:cNvSpPr/>
          <p:nvPr/>
        </p:nvSpPr>
        <p:spPr>
          <a:xfrm>
            <a:off x="441947" y="3684206"/>
            <a:ext cx="4182971" cy="1964754"/>
          </a:xfrm>
          <a:prstGeom prst="wedgeEllipseCallout">
            <a:avLst>
              <a:gd name="adj1" fmla="val 15361"/>
              <a:gd name="adj2" fmla="val 6349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noProof="1" smtClean="0"/>
              <a:t>One stop shop – combine different views (occupational, sectoral …), do not provide them separatedly!</a:t>
            </a:r>
            <a:endParaRPr lang="cs-CZ" noProof="1"/>
          </a:p>
        </p:txBody>
      </p:sp>
      <p:sp>
        <p:nvSpPr>
          <p:cNvPr id="11" name="Oválný bublinový popisek 10"/>
          <p:cNvSpPr/>
          <p:nvPr/>
        </p:nvSpPr>
        <p:spPr>
          <a:xfrm>
            <a:off x="5135894" y="4510888"/>
            <a:ext cx="5586029" cy="2102350"/>
          </a:xfrm>
          <a:prstGeom prst="wedgeEllipseCallout">
            <a:avLst>
              <a:gd name="adj1" fmla="val -62509"/>
              <a:gd name="adj2" fmla="val 4359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noProof="1" smtClean="0"/>
              <a:t>National wide LMIs – also included, they often offer good approach how to deal with different territorial levels of information – BIG CHALLENGE FOR THE EUSP</a:t>
            </a:r>
            <a:endParaRPr lang="cs-CZ" noProof="1"/>
          </a:p>
        </p:txBody>
      </p:sp>
    </p:spTree>
    <p:extLst>
      <p:ext uri="{BB962C8B-B14F-4D97-AF65-F5344CB8AC3E}">
        <p14:creationId xmlns="" xmlns:p14="http://schemas.microsoft.com/office/powerpoint/2010/main" val="22910857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188640"/>
            <a:ext cx="10160000" cy="1143000"/>
          </a:xfrm>
        </p:spPr>
        <p:txBody>
          <a:bodyPr/>
          <a:lstStyle/>
          <a:p>
            <a:r>
              <a:rPr lang="en-AU" dirty="0" smtClean="0"/>
              <a:t>Ideas &amp; Inspirations</a:t>
            </a:r>
            <a:endParaRPr lang="en-AU" dirty="0"/>
          </a:p>
        </p:txBody>
      </p:sp>
      <p:sp>
        <p:nvSpPr>
          <p:cNvPr id="4" name="Segnaposto numero diapositiva 3"/>
          <p:cNvSpPr>
            <a:spLocks noGrp="1"/>
          </p:cNvSpPr>
          <p:nvPr>
            <p:ph type="sldNum" sz="quarter" idx="12"/>
          </p:nvPr>
        </p:nvSpPr>
        <p:spPr/>
        <p:txBody>
          <a:bodyPr/>
          <a:lstStyle/>
          <a:p>
            <a:fld id="{CE5C3695-9008-470D-BB56-FC1F3FF1D744}" type="slidenum">
              <a:rPr lang="it-IT" smtClean="0"/>
              <a:pPr/>
              <a:t>34</a:t>
            </a:fld>
            <a:endParaRPr lang="it-IT"/>
          </a:p>
        </p:txBody>
      </p:sp>
      <p:sp>
        <p:nvSpPr>
          <p:cNvPr id="3" name="Obdélník 2"/>
          <p:cNvSpPr/>
          <p:nvPr/>
        </p:nvSpPr>
        <p:spPr>
          <a:xfrm>
            <a:off x="625201" y="4731527"/>
            <a:ext cx="9902891" cy="851002"/>
          </a:xfrm>
          <a:prstGeom prst="rect">
            <a:avLst/>
          </a:prstGeom>
        </p:spPr>
        <p:txBody>
          <a:bodyPr wrap="square">
            <a:spAutoFit/>
          </a:bodyPr>
          <a:lstStyle/>
          <a:p>
            <a:endParaRPr lang="cs-CZ" sz="2400" noProof="1"/>
          </a:p>
          <a:p>
            <a:pPr marL="342900" lvl="0" indent="-342900" algn="just">
              <a:lnSpc>
                <a:spcPct val="115000"/>
              </a:lnSpc>
              <a:spcAft>
                <a:spcPts val="300"/>
              </a:spcAft>
              <a:buFont typeface="Symbol" panose="05050102010706020507" pitchFamily="18" charset="2"/>
              <a:buChar char=""/>
            </a:pPr>
            <a:endParaRPr lang="cs-CZ"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Oválný bublinový popisek 6"/>
          <p:cNvSpPr/>
          <p:nvPr/>
        </p:nvSpPr>
        <p:spPr>
          <a:xfrm>
            <a:off x="5135893" y="2827168"/>
            <a:ext cx="5623131" cy="1730901"/>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Occupational view is the key one, especially if career guidance counsellors are </a:t>
            </a:r>
            <a:r>
              <a:rPr lang="cs-CZ" dirty="0" err="1" smtClean="0"/>
              <a:t>identified</a:t>
            </a:r>
            <a:r>
              <a:rPr lang="cs-CZ" smtClean="0"/>
              <a:t> </a:t>
            </a:r>
            <a:r>
              <a:rPr lang="en-GB" smtClean="0"/>
              <a:t>users</a:t>
            </a:r>
            <a:endParaRPr lang="en-GB" dirty="0"/>
          </a:p>
        </p:txBody>
      </p:sp>
      <p:sp>
        <p:nvSpPr>
          <p:cNvPr id="8" name="Oválný bublinový popisek 7"/>
          <p:cNvSpPr/>
          <p:nvPr/>
        </p:nvSpPr>
        <p:spPr>
          <a:xfrm>
            <a:off x="431371" y="1196752"/>
            <a:ext cx="4992555" cy="1997968"/>
          </a:xfrm>
          <a:prstGeom prst="wedgeEllipseCallout">
            <a:avLst>
              <a:gd name="adj1" fmla="val 21812"/>
              <a:gd name="adj2" fmla="val 6486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noProof="1"/>
              <a:t>Difficult to provide regional information </a:t>
            </a:r>
            <a:r>
              <a:rPr lang="cs-CZ" noProof="1" smtClean="0"/>
              <a:t>– accross Europe (LMIs have different </a:t>
            </a:r>
            <a:r>
              <a:rPr lang="cs-CZ" noProof="1"/>
              <a:t>classifications, data sources, level of detail, focus</a:t>
            </a:r>
          </a:p>
        </p:txBody>
      </p:sp>
      <p:sp>
        <p:nvSpPr>
          <p:cNvPr id="9" name="Oválný bublinový popisek 8"/>
          <p:cNvSpPr/>
          <p:nvPr/>
        </p:nvSpPr>
        <p:spPr>
          <a:xfrm>
            <a:off x="6333854" y="332656"/>
            <a:ext cx="4613975" cy="2202488"/>
          </a:xfrm>
          <a:prstGeom prst="wedgeEllipseCallout">
            <a:avLst>
              <a:gd name="adj1" fmla="val -35972"/>
              <a:gd name="adj2" fmla="val 5314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noProof="1" smtClean="0"/>
              <a:t>European data on LM in regions (LFS) – insufficient level of detail, regional LMIs can cover up to several hundred occupations </a:t>
            </a:r>
            <a:endParaRPr lang="cs-CZ" noProof="1"/>
          </a:p>
        </p:txBody>
      </p:sp>
      <p:sp>
        <p:nvSpPr>
          <p:cNvPr id="10" name="Oválný bublinový popisek 9"/>
          <p:cNvSpPr/>
          <p:nvPr/>
        </p:nvSpPr>
        <p:spPr>
          <a:xfrm>
            <a:off x="431370" y="3480470"/>
            <a:ext cx="4704523" cy="2324794"/>
          </a:xfrm>
          <a:prstGeom prst="wedgeEllipseCallout">
            <a:avLst>
              <a:gd name="adj1" fmla="val 15361"/>
              <a:gd name="adj2" fmla="val 6349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noProof="1" smtClean="0"/>
              <a:t>The EUSP already contains links to national information sources, regional level can be added (must be better arranged though)</a:t>
            </a:r>
            <a:endParaRPr lang="cs-CZ" noProof="1"/>
          </a:p>
        </p:txBody>
      </p:sp>
      <p:sp>
        <p:nvSpPr>
          <p:cNvPr id="11" name="Oválný bublinový popisek 10"/>
          <p:cNvSpPr/>
          <p:nvPr/>
        </p:nvSpPr>
        <p:spPr>
          <a:xfrm>
            <a:off x="5807968" y="4898738"/>
            <a:ext cx="4913955" cy="1714500"/>
          </a:xfrm>
          <a:prstGeom prst="wedgeEllipseCallout">
            <a:avLst>
              <a:gd name="adj1" fmla="val -62509"/>
              <a:gd name="adj2" fmla="val 4359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noProof="1" smtClean="0"/>
              <a:t>Sustainability – build LMI on secondary sources, be innovative in their analysis and presentation</a:t>
            </a:r>
            <a:endParaRPr lang="cs-CZ" noProof="1"/>
          </a:p>
        </p:txBody>
      </p:sp>
    </p:spTree>
    <p:extLst>
      <p:ext uri="{BB962C8B-B14F-4D97-AF65-F5344CB8AC3E}">
        <p14:creationId xmlns="" xmlns:p14="http://schemas.microsoft.com/office/powerpoint/2010/main" val="1120136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81747" y="637962"/>
            <a:ext cx="5126182" cy="1273963"/>
          </a:xfrm>
        </p:spPr>
        <p:txBody>
          <a:bodyPr>
            <a:normAutofit/>
          </a:bodyPr>
          <a:lstStyle/>
          <a:p>
            <a:r>
              <a:rPr lang="cs-CZ" b="1" dirty="0" smtClean="0"/>
              <a:t>DÍKY ZA POZORNOST!</a:t>
            </a:r>
            <a:endParaRPr lang="cs-CZ" b="1" dirty="0"/>
          </a:p>
        </p:txBody>
      </p:sp>
      <p:sp>
        <p:nvSpPr>
          <p:cNvPr id="4" name="Zástupný symbol pro obsah 2"/>
          <p:cNvSpPr txBox="1">
            <a:spLocks/>
          </p:cNvSpPr>
          <p:nvPr/>
        </p:nvSpPr>
        <p:spPr>
          <a:xfrm>
            <a:off x="2799128" y="2078183"/>
            <a:ext cx="6732799" cy="3588327"/>
          </a:xfrm>
          <a:prstGeom prst="rect">
            <a:avLst/>
          </a:prstGeom>
        </p:spPr>
        <p:txBody>
          <a:bodyPr vert="horz" lIns="91440" tIns="45720" rIns="91440" bIns="45720" rtlCol="0">
            <a:normAutofit fontScale="92500" lnSpcReduction="20000"/>
          </a:bodyPr>
          <a:lstStyle/>
          <a:p>
            <a:pPr marL="342900" lvl="0" indent="-342900">
              <a:spcBef>
                <a:spcPts val="1000"/>
              </a:spcBef>
              <a:buClr>
                <a:schemeClr val="accent1"/>
              </a:buClr>
              <a:defRPr/>
            </a:pPr>
            <a:endParaRPr lang="cs-CZ" sz="2000" dirty="0" smtClean="0">
              <a:solidFill>
                <a:schemeClr val="tx1">
                  <a:lumMod val="75000"/>
                  <a:lumOff val="25000"/>
                </a:schemeClr>
              </a:solidFill>
            </a:endParaRPr>
          </a:p>
          <a:p>
            <a:pPr marL="342900" lvl="0" indent="-342900">
              <a:spcBef>
                <a:spcPts val="1000"/>
              </a:spcBef>
              <a:buClr>
                <a:schemeClr val="accent1"/>
              </a:buClr>
              <a:defRPr/>
            </a:pPr>
            <a:r>
              <a:rPr lang="cs-CZ" sz="2000" b="1" dirty="0" smtClean="0">
                <a:solidFill>
                  <a:schemeClr val="tx1">
                    <a:lumMod val="75000"/>
                    <a:lumOff val="25000"/>
                  </a:schemeClr>
                </a:solidFill>
              </a:rPr>
              <a:t>Ing. Jiří Braňka</a:t>
            </a:r>
          </a:p>
          <a:p>
            <a:pPr marL="342900" lvl="0" indent="-342900">
              <a:spcBef>
                <a:spcPts val="1000"/>
              </a:spcBef>
              <a:buClr>
                <a:schemeClr val="accent1"/>
              </a:buClr>
              <a:defRPr/>
            </a:pPr>
            <a:endParaRPr lang="cs-CZ" sz="2000" dirty="0" smtClean="0">
              <a:solidFill>
                <a:schemeClr val="tx1">
                  <a:lumMod val="75000"/>
                  <a:lumOff val="25000"/>
                </a:schemeClr>
              </a:solidFill>
            </a:endParaRPr>
          </a:p>
          <a:p>
            <a:r>
              <a:rPr lang="cs-CZ" sz="2000" b="1" dirty="0" smtClean="0"/>
              <a:t>Národní observatoř zaměstnanosti a vzdělávání </a:t>
            </a:r>
            <a:br>
              <a:rPr lang="cs-CZ" sz="2000" b="1" dirty="0" smtClean="0"/>
            </a:br>
            <a:r>
              <a:rPr lang="cs-CZ" sz="2000" b="1" dirty="0" smtClean="0"/>
              <a:t>Národní vzdělávací fond</a:t>
            </a:r>
            <a:r>
              <a:rPr lang="cs-CZ" sz="2000" dirty="0" smtClean="0"/>
              <a:t> </a:t>
            </a:r>
            <a:br>
              <a:rPr lang="cs-CZ" sz="2000" dirty="0" smtClean="0"/>
            </a:br>
            <a:r>
              <a:rPr lang="cs-CZ" sz="2000" dirty="0" smtClean="0"/>
              <a:t>Opletalova 25 </a:t>
            </a:r>
            <a:br>
              <a:rPr lang="cs-CZ" sz="2000" dirty="0" smtClean="0"/>
            </a:br>
            <a:r>
              <a:rPr lang="cs-CZ" sz="2000" dirty="0" smtClean="0"/>
              <a:t>110 00 Praha 1 </a:t>
            </a:r>
            <a:br>
              <a:rPr lang="cs-CZ" sz="2000" dirty="0" smtClean="0"/>
            </a:br>
            <a:r>
              <a:rPr lang="cs-CZ" sz="2000" dirty="0" smtClean="0"/>
              <a:t>Tel.: +420 224 500 524 </a:t>
            </a:r>
            <a:br>
              <a:rPr lang="cs-CZ" sz="2000" dirty="0" smtClean="0"/>
            </a:br>
            <a:r>
              <a:rPr lang="cs-CZ" sz="2000" dirty="0" smtClean="0"/>
              <a:t>Fax: +420 224 500 502 </a:t>
            </a:r>
          </a:p>
          <a:p>
            <a:r>
              <a:rPr lang="cs-CZ" sz="2000" dirty="0" smtClean="0"/>
              <a:t>Mobil: +420 725 328 050 </a:t>
            </a:r>
            <a:br>
              <a:rPr lang="cs-CZ" sz="2000" dirty="0" smtClean="0"/>
            </a:br>
            <a:r>
              <a:rPr lang="cs-CZ" sz="2000" dirty="0" smtClean="0"/>
              <a:t>E-mail: </a:t>
            </a:r>
            <a:r>
              <a:rPr lang="cs-CZ" sz="2000" dirty="0" smtClean="0">
                <a:hlinkClick r:id="rId2" action="ppaction://hlinkfile"/>
              </a:rPr>
              <a:t>branka@</a:t>
            </a:r>
            <a:r>
              <a:rPr lang="cs-CZ" sz="2000" dirty="0" err="1" smtClean="0">
                <a:hlinkClick r:id="rId2" action="ppaction://hlinkfile"/>
              </a:rPr>
              <a:t>nvf.cz</a:t>
            </a:r>
            <a:r>
              <a:rPr lang="cs-CZ" sz="2000" dirty="0" smtClean="0"/>
              <a:t> </a:t>
            </a:r>
            <a:br>
              <a:rPr lang="cs-CZ" sz="2000" dirty="0" smtClean="0"/>
            </a:br>
            <a:r>
              <a:rPr lang="cs-CZ" sz="2000" dirty="0" smtClean="0">
                <a:hlinkClick r:id="rId3" action="ppaction://hlinkfile"/>
              </a:rPr>
              <a:t>http://www.</a:t>
            </a:r>
            <a:r>
              <a:rPr lang="cs-CZ" sz="2000" dirty="0" err="1" smtClean="0">
                <a:hlinkClick r:id="rId3" action="ppaction://hlinkfile"/>
              </a:rPr>
              <a:t>nvf.cz</a:t>
            </a:r>
            <a:r>
              <a:rPr lang="cs-CZ" sz="2000" dirty="0" smtClean="0">
                <a:hlinkClick r:id="rId3" action="ppaction://hlinkfile"/>
              </a:rPr>
              <a:t>/</a:t>
            </a:r>
            <a:r>
              <a:rPr lang="cs-CZ" sz="2000" dirty="0" err="1" smtClean="0">
                <a:hlinkClick r:id="rId3" action="ppaction://hlinkfile"/>
              </a:rPr>
              <a:t>narodni</a:t>
            </a:r>
            <a:r>
              <a:rPr lang="cs-CZ" sz="2000" dirty="0" smtClean="0">
                <a:hlinkClick r:id="rId3" action="ppaction://hlinkfile"/>
              </a:rPr>
              <a:t>-</a:t>
            </a:r>
            <a:r>
              <a:rPr lang="cs-CZ" sz="2000" dirty="0" err="1" smtClean="0">
                <a:hlinkClick r:id="rId3" action="ppaction://hlinkfile"/>
              </a:rPr>
              <a:t>observator</a:t>
            </a:r>
            <a:r>
              <a:rPr lang="cs-CZ" sz="2000" dirty="0" smtClean="0"/>
              <a:t> </a:t>
            </a:r>
          </a:p>
          <a:p>
            <a:r>
              <a:rPr lang="cs-CZ" sz="2000" dirty="0" smtClean="0">
                <a:hlinkClick r:id="rId4" action="ppaction://hlinkfile"/>
              </a:rPr>
              <a:t>www.</a:t>
            </a:r>
            <a:r>
              <a:rPr lang="cs-CZ" sz="2000" dirty="0" err="1" smtClean="0">
                <a:hlinkClick r:id="rId4" action="ppaction://hlinkfile"/>
              </a:rPr>
              <a:t>budoucnostprofesi.cz</a:t>
            </a:r>
            <a:r>
              <a:rPr lang="cs-CZ" sz="2000" dirty="0" smtClean="0"/>
              <a:t> </a:t>
            </a:r>
          </a:p>
          <a:p>
            <a:pPr marL="342900" lvl="0" indent="-342900">
              <a:spcBef>
                <a:spcPts val="1000"/>
              </a:spcBef>
              <a:buClr>
                <a:schemeClr val="accent1"/>
              </a:buClr>
              <a:defRPr/>
            </a:pPr>
            <a:endParaRPr lang="cs-CZ" sz="2000" dirty="0" smtClean="0">
              <a:solidFill>
                <a:schemeClr val="tx1">
                  <a:lumMod val="75000"/>
                  <a:lumOff val="25000"/>
                </a:schemeClr>
              </a:solidFill>
            </a:endParaRPr>
          </a:p>
        </p:txBody>
      </p:sp>
      <p:pic>
        <p:nvPicPr>
          <p:cNvPr id="5" name="Obrázek 1" descr="NVF_CZ1.jpg"/>
          <p:cNvPicPr/>
          <p:nvPr/>
        </p:nvPicPr>
        <p:blipFill>
          <a:blip r:embed="rId5" cstate="print"/>
          <a:stretch>
            <a:fillRect/>
          </a:stretch>
        </p:blipFill>
        <p:spPr>
          <a:xfrm>
            <a:off x="2784764" y="6040582"/>
            <a:ext cx="1551709" cy="817418"/>
          </a:xfrm>
          <a:prstGeom prst="rect">
            <a:avLst/>
          </a:prstGeom>
        </p:spPr>
      </p:pic>
      <p:pic>
        <p:nvPicPr>
          <p:cNvPr id="6" name="Obrázek 0" descr="nozv_male2.bmp"/>
          <p:cNvPicPr/>
          <p:nvPr/>
        </p:nvPicPr>
        <p:blipFill>
          <a:blip r:embed="rId6" cstate="print"/>
          <a:stretch>
            <a:fillRect/>
          </a:stretch>
        </p:blipFill>
        <p:spPr>
          <a:xfrm>
            <a:off x="11000509" y="6082145"/>
            <a:ext cx="1191491" cy="775855"/>
          </a:xfrm>
          <a:prstGeom prst="rect">
            <a:avLst/>
          </a:prstGeom>
        </p:spPr>
      </p:pic>
    </p:spTree>
    <p:extLst>
      <p:ext uri="{BB962C8B-B14F-4D97-AF65-F5344CB8AC3E}">
        <p14:creationId xmlns="" xmlns:p14="http://schemas.microsoft.com/office/powerpoint/2010/main" val="1510877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624110"/>
            <a:ext cx="8911687" cy="869839"/>
          </a:xfrm>
        </p:spPr>
        <p:txBody>
          <a:bodyPr>
            <a:normAutofit/>
          </a:bodyPr>
          <a:lstStyle/>
          <a:p>
            <a:r>
              <a:rPr lang="cs-CZ" b="1" dirty="0" smtClean="0"/>
              <a:t>MAPOVÁNÍ POPTÁVKY</a:t>
            </a:r>
            <a:endParaRPr lang="cs-CZ" b="1" dirty="0"/>
          </a:p>
        </p:txBody>
      </p:sp>
      <p:sp>
        <p:nvSpPr>
          <p:cNvPr id="4" name="TextovéPole 3"/>
          <p:cNvSpPr txBox="1"/>
          <p:nvPr/>
        </p:nvSpPr>
        <p:spPr>
          <a:xfrm>
            <a:off x="2702148" y="2174188"/>
            <a:ext cx="8769416" cy="1862048"/>
          </a:xfrm>
          <a:prstGeom prst="rect">
            <a:avLst/>
          </a:prstGeom>
          <a:noFill/>
        </p:spPr>
        <p:txBody>
          <a:bodyPr wrap="square" rtlCol="0">
            <a:spAutoFit/>
          </a:bodyPr>
          <a:lstStyle/>
          <a:p>
            <a:pPr marL="442913" indent="-442913">
              <a:spcAft>
                <a:spcPts val="600"/>
              </a:spcAft>
            </a:pPr>
            <a:r>
              <a:rPr lang="cs-CZ" sz="2000" dirty="0"/>
              <a:t>•	</a:t>
            </a:r>
            <a:r>
              <a:rPr lang="cs-CZ" sz="2000" b="1" dirty="0" smtClean="0"/>
              <a:t>Rozhovory se zástupci: vzdělavatelů, služeb zaměstnanosti, zaměstnavatelů, sociálních partnerů, veřejné správy </a:t>
            </a:r>
            <a:r>
              <a:rPr lang="cs-CZ" sz="2000" b="1" dirty="0" smtClean="0"/>
              <a:t>…</a:t>
            </a:r>
          </a:p>
          <a:p>
            <a:pPr marL="896938" indent="-447675">
              <a:spcAft>
                <a:spcPts val="600"/>
              </a:spcAft>
              <a:buFont typeface="Wingdings" pitchFamily="2" charset="2"/>
              <a:buChar char="Ø"/>
            </a:pPr>
            <a:r>
              <a:rPr lang="cs-CZ" sz="2000" b="1" dirty="0" smtClean="0"/>
              <a:t>Potřeby cílových skupin</a:t>
            </a:r>
          </a:p>
          <a:p>
            <a:pPr marL="896938" indent="-447675">
              <a:spcAft>
                <a:spcPts val="600"/>
              </a:spcAft>
              <a:buFont typeface="Wingdings" pitchFamily="2" charset="2"/>
              <a:buChar char="Ø"/>
            </a:pPr>
            <a:r>
              <a:rPr lang="cs-CZ" sz="2000" b="1" dirty="0" smtClean="0"/>
              <a:t>Informační zdroje které znají a využívají</a:t>
            </a:r>
            <a:endParaRPr lang="cs-CZ" sz="2000" b="1" dirty="0" smtClean="0"/>
          </a:p>
          <a:p>
            <a:pPr marL="442913" indent="-442913">
              <a:spcAft>
                <a:spcPts val="600"/>
              </a:spcAft>
              <a:buFont typeface="Arial" pitchFamily="34" charset="0"/>
              <a:buChar char="•"/>
            </a:pPr>
            <a:r>
              <a:rPr lang="cs-CZ" sz="2000" b="1" dirty="0" smtClean="0"/>
              <a:t>Analýza </a:t>
            </a:r>
            <a:r>
              <a:rPr lang="cs-CZ" sz="2000" b="1" dirty="0" smtClean="0"/>
              <a:t>existujících informačních zdrojů o trhu práce 	</a:t>
            </a:r>
            <a:endParaRPr lang="cs-CZ" sz="2000" dirty="0"/>
          </a:p>
        </p:txBody>
      </p:sp>
      <p:sp>
        <p:nvSpPr>
          <p:cNvPr id="5" name="Obdélník 4"/>
          <p:cNvSpPr/>
          <p:nvPr/>
        </p:nvSpPr>
        <p:spPr>
          <a:xfrm>
            <a:off x="2702148" y="1352283"/>
            <a:ext cx="8802464" cy="72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smtClean="0"/>
              <a:t>Hloubkové rozhovory, analýza sekundárních zdrojů dat</a:t>
            </a:r>
            <a:endParaRPr lang="cs-CZ" dirty="0"/>
          </a:p>
        </p:txBody>
      </p:sp>
      <p:pic>
        <p:nvPicPr>
          <p:cNvPr id="1027" name="Picture 3"/>
          <p:cNvPicPr>
            <a:picLocks noChangeAspect="1" noChangeArrowheads="1"/>
          </p:cNvPicPr>
          <p:nvPr/>
        </p:nvPicPr>
        <p:blipFill>
          <a:blip r:embed="rId2"/>
          <a:srcRect/>
          <a:stretch>
            <a:fillRect/>
          </a:stretch>
        </p:blipFill>
        <p:spPr bwMode="auto">
          <a:xfrm>
            <a:off x="2836334" y="4212846"/>
            <a:ext cx="3388255" cy="786719"/>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2844799" y="5123407"/>
            <a:ext cx="1556281" cy="821590"/>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2772837" y="5892801"/>
            <a:ext cx="3981446" cy="965199"/>
          </a:xfrm>
          <a:prstGeom prst="rect">
            <a:avLst/>
          </a:prstGeom>
          <a:noFill/>
          <a:ln w="9525">
            <a:noFill/>
            <a:miter lim="800000"/>
            <a:headEnd/>
            <a:tailEnd/>
          </a:ln>
        </p:spPr>
      </p:pic>
      <p:pic>
        <p:nvPicPr>
          <p:cNvPr id="1030" name="Picture 6"/>
          <p:cNvPicPr>
            <a:picLocks noChangeAspect="1" noChangeArrowheads="1"/>
          </p:cNvPicPr>
          <p:nvPr/>
        </p:nvPicPr>
        <p:blipFill>
          <a:blip r:embed="rId5"/>
          <a:srcRect/>
          <a:stretch>
            <a:fillRect/>
          </a:stretch>
        </p:blipFill>
        <p:spPr bwMode="auto">
          <a:xfrm>
            <a:off x="6366819" y="5117041"/>
            <a:ext cx="1503478" cy="767292"/>
          </a:xfrm>
          <a:prstGeom prst="rect">
            <a:avLst/>
          </a:prstGeom>
          <a:noFill/>
          <a:ln w="9525">
            <a:noFill/>
            <a:miter lim="800000"/>
            <a:headEnd/>
            <a:tailEnd/>
          </a:ln>
        </p:spPr>
      </p:pic>
      <p:pic>
        <p:nvPicPr>
          <p:cNvPr id="1031" name="Picture 7"/>
          <p:cNvPicPr>
            <a:picLocks noChangeAspect="1" noChangeArrowheads="1"/>
          </p:cNvPicPr>
          <p:nvPr/>
        </p:nvPicPr>
        <p:blipFill>
          <a:blip r:embed="rId6"/>
          <a:srcRect/>
          <a:stretch>
            <a:fillRect/>
          </a:stretch>
        </p:blipFill>
        <p:spPr bwMode="auto">
          <a:xfrm>
            <a:off x="4538134" y="5120440"/>
            <a:ext cx="1723496" cy="763894"/>
          </a:xfrm>
          <a:prstGeom prst="rect">
            <a:avLst/>
          </a:prstGeom>
          <a:noFill/>
          <a:ln w="9525">
            <a:noFill/>
            <a:miter lim="800000"/>
            <a:headEnd/>
            <a:tailEnd/>
          </a:ln>
        </p:spPr>
      </p:pic>
      <p:pic>
        <p:nvPicPr>
          <p:cNvPr id="1032" name="Picture 8"/>
          <p:cNvPicPr>
            <a:picLocks noChangeAspect="1" noChangeArrowheads="1"/>
          </p:cNvPicPr>
          <p:nvPr/>
        </p:nvPicPr>
        <p:blipFill>
          <a:blip r:embed="rId7"/>
          <a:srcRect/>
          <a:stretch>
            <a:fillRect/>
          </a:stretch>
        </p:blipFill>
        <p:spPr bwMode="auto">
          <a:xfrm>
            <a:off x="6358466" y="4218516"/>
            <a:ext cx="2989263" cy="781388"/>
          </a:xfrm>
          <a:prstGeom prst="rect">
            <a:avLst/>
          </a:prstGeom>
          <a:noFill/>
          <a:ln w="9525">
            <a:noFill/>
            <a:miter lim="800000"/>
            <a:headEnd/>
            <a:tailEnd/>
          </a:ln>
        </p:spPr>
      </p:pic>
    </p:spTree>
    <p:extLst>
      <p:ext uri="{BB962C8B-B14F-4D97-AF65-F5344CB8AC3E}">
        <p14:creationId xmlns="" xmlns:p14="http://schemas.microsoft.com/office/powerpoint/2010/main" val="1269275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624110"/>
            <a:ext cx="8911687" cy="869839"/>
          </a:xfrm>
        </p:spPr>
        <p:txBody>
          <a:bodyPr>
            <a:normAutofit/>
          </a:bodyPr>
          <a:lstStyle/>
          <a:p>
            <a:r>
              <a:rPr lang="cs-CZ" b="1" dirty="0" smtClean="0"/>
              <a:t>MAPOVÁNÍ POPTÁVKY 2</a:t>
            </a:r>
            <a:endParaRPr lang="cs-CZ" b="1" dirty="0"/>
          </a:p>
        </p:txBody>
      </p:sp>
      <p:sp>
        <p:nvSpPr>
          <p:cNvPr id="4" name="TextovéPole 3"/>
          <p:cNvSpPr txBox="1"/>
          <p:nvPr/>
        </p:nvSpPr>
        <p:spPr>
          <a:xfrm>
            <a:off x="2702148" y="2174188"/>
            <a:ext cx="8769416" cy="6555641"/>
          </a:xfrm>
          <a:prstGeom prst="rect">
            <a:avLst/>
          </a:prstGeom>
          <a:noFill/>
        </p:spPr>
        <p:txBody>
          <a:bodyPr wrap="square" rtlCol="0">
            <a:spAutoFit/>
          </a:bodyPr>
          <a:lstStyle/>
          <a:p>
            <a:pPr marL="442913" indent="-442913">
              <a:spcAft>
                <a:spcPts val="600"/>
              </a:spcAft>
            </a:pPr>
            <a:r>
              <a:rPr lang="cs-CZ" sz="2000" dirty="0"/>
              <a:t>•	</a:t>
            </a:r>
            <a:r>
              <a:rPr lang="cs-CZ" sz="2000" b="1" dirty="0" smtClean="0"/>
              <a:t>Zaměstnavatelé</a:t>
            </a:r>
          </a:p>
          <a:p>
            <a:pPr marL="449263">
              <a:spcAft>
                <a:spcPts val="600"/>
              </a:spcAft>
              <a:tabLst>
                <a:tab pos="449263" algn="l"/>
              </a:tabLst>
            </a:pPr>
            <a:r>
              <a:rPr lang="cs-CZ" sz="2000" dirty="0" smtClean="0"/>
              <a:t>„Předvídat poptávku lze jen velmi obtížně, cenné jsou pro nás zejména informace o vývoji nabídky (absolventi, demografických trendech a aktuální uplatnitelnosti – v co největší podrobnosti“</a:t>
            </a:r>
          </a:p>
          <a:p>
            <a:pPr marL="442913" indent="-442913">
              <a:spcAft>
                <a:spcPts val="600"/>
              </a:spcAft>
              <a:buFont typeface="Arial" pitchFamily="34" charset="0"/>
              <a:buChar char="•"/>
            </a:pPr>
            <a:r>
              <a:rPr lang="cs-CZ" sz="2000" b="1" dirty="0" smtClean="0"/>
              <a:t>Vzdělavatelé dospělých</a:t>
            </a:r>
          </a:p>
          <a:p>
            <a:pPr marL="442913" indent="-442913">
              <a:spcAft>
                <a:spcPts val="600"/>
              </a:spcAft>
            </a:pPr>
            <a:r>
              <a:rPr lang="cs-CZ" sz="2000" b="1" dirty="0" smtClean="0"/>
              <a:t>	</a:t>
            </a:r>
            <a:r>
              <a:rPr lang="cs-CZ" sz="2000" dirty="0" smtClean="0"/>
              <a:t>„Potřebujeme co nejpodrobnější informace (profesní a regionální členění“, ale spíš o současné situaci“</a:t>
            </a:r>
          </a:p>
          <a:p>
            <a:pPr marL="442913" indent="-442913">
              <a:spcAft>
                <a:spcPts val="600"/>
              </a:spcAft>
              <a:buFont typeface="Arial" pitchFamily="34" charset="0"/>
              <a:buChar char="•"/>
            </a:pPr>
            <a:r>
              <a:rPr lang="cs-CZ" sz="2000" b="1" dirty="0" smtClean="0"/>
              <a:t>Školy</a:t>
            </a:r>
            <a:endParaRPr lang="cs-CZ" sz="2000" b="1" dirty="0" smtClean="0"/>
          </a:p>
          <a:p>
            <a:pPr marL="442913" indent="-442913">
              <a:spcAft>
                <a:spcPts val="600"/>
              </a:spcAft>
            </a:pPr>
            <a:r>
              <a:rPr lang="cs-CZ" sz="2000" b="1" dirty="0" smtClean="0"/>
              <a:t>	</a:t>
            </a:r>
            <a:r>
              <a:rPr lang="cs-CZ" sz="2000" dirty="0" smtClean="0"/>
              <a:t>„Potřebujeme </a:t>
            </a:r>
            <a:r>
              <a:rPr lang="cs-CZ" sz="2000" dirty="0" smtClean="0"/>
              <a:t>informace o budoucím vývoji, zejména na straně poptávky, aktuální informace jsou pro studenty a školy málo“</a:t>
            </a:r>
          </a:p>
          <a:p>
            <a:pPr marL="442913" indent="-442913">
              <a:spcAft>
                <a:spcPts val="600"/>
              </a:spcAft>
              <a:buFont typeface="Arial" pitchFamily="34" charset="0"/>
              <a:buChar char="•"/>
            </a:pPr>
            <a:r>
              <a:rPr lang="cs-CZ" sz="2000" b="1" dirty="0" smtClean="0"/>
              <a:t>Kariérové poradenství</a:t>
            </a:r>
            <a:endParaRPr lang="cs-CZ" sz="2000" b="1" dirty="0" smtClean="0"/>
          </a:p>
          <a:p>
            <a:pPr marL="442913" indent="-442913">
              <a:spcAft>
                <a:spcPts val="600"/>
              </a:spcAft>
            </a:pPr>
            <a:r>
              <a:rPr lang="cs-CZ" sz="2000" b="1" dirty="0" smtClean="0"/>
              <a:t>	</a:t>
            </a:r>
            <a:r>
              <a:rPr lang="cs-CZ" sz="2000" dirty="0" smtClean="0"/>
              <a:t>„Budoucí výhled je nezbytný, o vyhlídkách pro jednotlivá povolání nejsou prakticky žádné informace“</a:t>
            </a:r>
            <a:endParaRPr lang="cs-CZ" sz="2000" dirty="0" smtClean="0"/>
          </a:p>
          <a:p>
            <a:pPr marL="442913" indent="-442913">
              <a:spcAft>
                <a:spcPts val="600"/>
              </a:spcAft>
            </a:pPr>
            <a:endParaRPr lang="cs-CZ" sz="2000" dirty="0" smtClean="0"/>
          </a:p>
          <a:p>
            <a:pPr marL="442913" indent="-442913">
              <a:spcAft>
                <a:spcPts val="600"/>
              </a:spcAft>
            </a:pPr>
            <a:endParaRPr lang="cs-CZ" sz="2000" dirty="0" smtClean="0"/>
          </a:p>
          <a:p>
            <a:pPr marL="442913" indent="-442913">
              <a:spcAft>
                <a:spcPts val="600"/>
              </a:spcAft>
            </a:pPr>
            <a:endParaRPr lang="cs-CZ" sz="2000" dirty="0" smtClean="0"/>
          </a:p>
          <a:p>
            <a:pPr marL="442913" indent="-442913">
              <a:spcAft>
                <a:spcPts val="600"/>
              </a:spcAft>
            </a:pPr>
            <a:endParaRPr lang="cs-CZ" sz="2000" dirty="0" smtClean="0"/>
          </a:p>
          <a:p>
            <a:pPr marL="442913" indent="-442913">
              <a:spcAft>
                <a:spcPts val="600"/>
              </a:spcAft>
            </a:pPr>
            <a:endParaRPr lang="cs-CZ" sz="2000" dirty="0"/>
          </a:p>
        </p:txBody>
      </p:sp>
      <p:sp>
        <p:nvSpPr>
          <p:cNvPr id="5" name="Obdélník 4"/>
          <p:cNvSpPr/>
          <p:nvPr/>
        </p:nvSpPr>
        <p:spPr>
          <a:xfrm>
            <a:off x="2702148" y="1352283"/>
            <a:ext cx="8802464" cy="72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smtClean="0"/>
              <a:t>Co chtějí uživatelé ...? (ČR)</a:t>
            </a:r>
            <a:endParaRPr lang="cs-CZ" dirty="0"/>
          </a:p>
        </p:txBody>
      </p:sp>
    </p:spTree>
    <p:extLst>
      <p:ext uri="{BB962C8B-B14F-4D97-AF65-F5344CB8AC3E}">
        <p14:creationId xmlns="" xmlns:p14="http://schemas.microsoft.com/office/powerpoint/2010/main" val="1269275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624110"/>
            <a:ext cx="8911687" cy="869839"/>
          </a:xfrm>
        </p:spPr>
        <p:txBody>
          <a:bodyPr>
            <a:normAutofit/>
          </a:bodyPr>
          <a:lstStyle/>
          <a:p>
            <a:r>
              <a:rPr lang="cs-CZ" b="1" dirty="0" smtClean="0"/>
              <a:t>REGIONÁLNÍ MOBILITA TRHU PRÁCE</a:t>
            </a:r>
            <a:endParaRPr lang="cs-CZ" b="1" dirty="0"/>
          </a:p>
        </p:txBody>
      </p:sp>
      <p:sp>
        <p:nvSpPr>
          <p:cNvPr id="5" name="Obdélník 4"/>
          <p:cNvSpPr/>
          <p:nvPr/>
        </p:nvSpPr>
        <p:spPr>
          <a:xfrm>
            <a:off x="2702148" y="1352283"/>
            <a:ext cx="8802464" cy="72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smtClean="0"/>
              <a:t>Míra dojíždění za prací mimo region bydliště je v ČR velmi nízká – význam regionálně zaměřených analýz trhu práce je proto velký.</a:t>
            </a:r>
            <a:endParaRPr lang="cs-CZ" dirty="0"/>
          </a:p>
        </p:txBody>
      </p:sp>
      <p:pic>
        <p:nvPicPr>
          <p:cNvPr id="6" name="Obrázek 5"/>
          <p:cNvPicPr/>
          <p:nvPr/>
        </p:nvPicPr>
        <p:blipFill>
          <a:blip r:embed="rId2" cstate="print"/>
          <a:srcRect/>
          <a:stretch>
            <a:fillRect/>
          </a:stretch>
        </p:blipFill>
        <p:spPr bwMode="auto">
          <a:xfrm>
            <a:off x="2989379" y="2548467"/>
            <a:ext cx="6188488" cy="3833791"/>
          </a:xfrm>
          <a:prstGeom prst="rect">
            <a:avLst/>
          </a:prstGeom>
          <a:noFill/>
          <a:ln w="9525">
            <a:noFill/>
            <a:miter lim="800000"/>
            <a:headEnd/>
            <a:tailEnd/>
          </a:ln>
        </p:spPr>
      </p:pic>
    </p:spTree>
    <p:extLst>
      <p:ext uri="{BB962C8B-B14F-4D97-AF65-F5344CB8AC3E}">
        <p14:creationId xmlns="" xmlns:p14="http://schemas.microsoft.com/office/powerpoint/2010/main" val="1269275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624110"/>
            <a:ext cx="9124942" cy="869839"/>
          </a:xfrm>
        </p:spPr>
        <p:txBody>
          <a:bodyPr>
            <a:normAutofit/>
          </a:bodyPr>
          <a:lstStyle/>
          <a:p>
            <a:r>
              <a:rPr lang="cs-CZ" b="1" dirty="0" smtClean="0"/>
              <a:t>OBECNÉ ZÁVĚRY – VŠECHNY ZEMĚ</a:t>
            </a:r>
            <a:endParaRPr lang="cs-CZ" b="1" dirty="0"/>
          </a:p>
        </p:txBody>
      </p:sp>
      <p:sp>
        <p:nvSpPr>
          <p:cNvPr id="4" name="TextovéPole 3"/>
          <p:cNvSpPr txBox="1"/>
          <p:nvPr/>
        </p:nvSpPr>
        <p:spPr>
          <a:xfrm>
            <a:off x="2702148" y="2174188"/>
            <a:ext cx="8769416" cy="4001095"/>
          </a:xfrm>
          <a:prstGeom prst="rect">
            <a:avLst/>
          </a:prstGeom>
          <a:noFill/>
        </p:spPr>
        <p:txBody>
          <a:bodyPr wrap="square" rtlCol="0">
            <a:spAutoFit/>
          </a:bodyPr>
          <a:lstStyle/>
          <a:p>
            <a:pPr marL="442913" indent="-442913">
              <a:spcAft>
                <a:spcPts val="600"/>
              </a:spcAft>
            </a:pPr>
            <a:r>
              <a:rPr lang="cs-CZ" dirty="0"/>
              <a:t>•	</a:t>
            </a:r>
            <a:r>
              <a:rPr lang="cs-CZ" dirty="0" smtClean="0"/>
              <a:t>Nástroje analyzující a předvídající vývoj trhu práce jsou v zemích EU i OECD velmi rozšířené</a:t>
            </a:r>
          </a:p>
          <a:p>
            <a:pPr marL="442913" indent="-442913">
              <a:spcAft>
                <a:spcPts val="600"/>
              </a:spcAft>
              <a:buFont typeface="Arial" pitchFamily="34" charset="0"/>
              <a:buChar char="•"/>
            </a:pPr>
            <a:r>
              <a:rPr lang="cs-CZ" dirty="0" smtClean="0"/>
              <a:t>Často velká podrobnost profesní i odvětvová  - i na úrovni jediného regionu informační systém často mapuje stovky profesí</a:t>
            </a:r>
          </a:p>
          <a:p>
            <a:pPr marL="442913" indent="-442913">
              <a:spcAft>
                <a:spcPts val="600"/>
              </a:spcAft>
              <a:buFont typeface="Arial" pitchFamily="34" charset="0"/>
              <a:buChar char="•"/>
            </a:pPr>
            <a:r>
              <a:rPr lang="cs-CZ" dirty="0" smtClean="0"/>
              <a:t>Nositeli těchto nástrojů jsou často instituce trhu práce (služby zaměstnanosti, příslušné ministerstvo), ale i regionální vlády či vzdělávací instituce</a:t>
            </a:r>
          </a:p>
          <a:p>
            <a:pPr marL="442913" indent="-442913">
              <a:spcAft>
                <a:spcPts val="600"/>
              </a:spcAft>
              <a:buFont typeface="Arial" pitchFamily="34" charset="0"/>
              <a:buChar char="•"/>
            </a:pPr>
            <a:r>
              <a:rPr lang="cs-CZ" dirty="0" smtClean="0"/>
              <a:t>Nejlepší příklad – irský systém je postaven na spolupráci ministerstev školství, práce i průmyslu</a:t>
            </a:r>
          </a:p>
          <a:p>
            <a:pPr marL="442913" indent="-442913">
              <a:spcAft>
                <a:spcPts val="600"/>
              </a:spcAft>
              <a:buFont typeface="Arial" pitchFamily="34" charset="0"/>
              <a:buChar char="•"/>
            </a:pPr>
            <a:r>
              <a:rPr lang="cs-CZ" dirty="0" smtClean="0"/>
              <a:t>Inovativní projekty na </a:t>
            </a:r>
            <a:r>
              <a:rPr lang="cs-CZ" dirty="0" err="1" smtClean="0"/>
              <a:t>přeshraniční</a:t>
            </a:r>
            <a:r>
              <a:rPr lang="cs-CZ" dirty="0" smtClean="0"/>
              <a:t> mobilitu – mapování nabídky a poptávky v sousedících regionech různých zemí – velmi obtížné (různé klasifikace), na druhou stranu silný nástroj řešení regionálních disparit trhu práce</a:t>
            </a:r>
            <a:endParaRPr lang="cs-CZ" dirty="0"/>
          </a:p>
        </p:txBody>
      </p:sp>
    </p:spTree>
    <p:extLst>
      <p:ext uri="{BB962C8B-B14F-4D97-AF65-F5344CB8AC3E}">
        <p14:creationId xmlns="" xmlns:p14="http://schemas.microsoft.com/office/powerpoint/2010/main" val="1269275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624110"/>
            <a:ext cx="9124942" cy="869839"/>
          </a:xfrm>
        </p:spPr>
        <p:txBody>
          <a:bodyPr>
            <a:normAutofit/>
          </a:bodyPr>
          <a:lstStyle/>
          <a:p>
            <a:r>
              <a:rPr lang="cs-CZ" b="1" dirty="0" smtClean="0"/>
              <a:t>ROZDÍL ČR vs. OSTATNÍ ZEMĚ V PROJEKTU</a:t>
            </a:r>
            <a:endParaRPr lang="cs-CZ" b="1" dirty="0"/>
          </a:p>
        </p:txBody>
      </p:sp>
      <p:sp>
        <p:nvSpPr>
          <p:cNvPr id="4" name="TextovéPole 3"/>
          <p:cNvSpPr txBox="1"/>
          <p:nvPr/>
        </p:nvSpPr>
        <p:spPr>
          <a:xfrm>
            <a:off x="2710615" y="2639855"/>
            <a:ext cx="8769416" cy="2339102"/>
          </a:xfrm>
          <a:prstGeom prst="rect">
            <a:avLst/>
          </a:prstGeom>
          <a:noFill/>
        </p:spPr>
        <p:txBody>
          <a:bodyPr wrap="square" rtlCol="0">
            <a:spAutoFit/>
          </a:bodyPr>
          <a:lstStyle/>
          <a:p>
            <a:pPr marL="442913" indent="-442913">
              <a:spcAft>
                <a:spcPts val="600"/>
              </a:spcAft>
              <a:buFont typeface="Wingdings" pitchFamily="2" charset="2"/>
              <a:buChar char="§"/>
            </a:pPr>
            <a:r>
              <a:rPr lang="cs-CZ" dirty="0"/>
              <a:t>	</a:t>
            </a:r>
            <a:r>
              <a:rPr lang="cs-CZ" dirty="0" smtClean="0"/>
              <a:t>Nezaostáváme </a:t>
            </a:r>
            <a:r>
              <a:rPr lang="cs-CZ" dirty="0" smtClean="0"/>
              <a:t>v kvalitě řešení, ale spíše v zájmu o takové </a:t>
            </a:r>
            <a:r>
              <a:rPr lang="cs-CZ" dirty="0" smtClean="0"/>
              <a:t>informace</a:t>
            </a:r>
          </a:p>
          <a:p>
            <a:pPr marL="442913" indent="-442913">
              <a:spcAft>
                <a:spcPts val="600"/>
              </a:spcAft>
              <a:buFont typeface="Wingdings" pitchFamily="2" charset="2"/>
              <a:buChar char="§"/>
            </a:pPr>
            <a:r>
              <a:rPr lang="cs-CZ" dirty="0" smtClean="0"/>
              <a:t>Na národní úrovni existuje několik nástrojů, problém je jejich celková tematická roztříštěnost a neprovázanost</a:t>
            </a:r>
          </a:p>
          <a:p>
            <a:pPr marL="442913" indent="-442913">
              <a:spcAft>
                <a:spcPts val="600"/>
              </a:spcAft>
              <a:buFont typeface="Wingdings" pitchFamily="2" charset="2"/>
              <a:buChar char="§"/>
            </a:pPr>
            <a:r>
              <a:rPr lang="cs-CZ" dirty="0" smtClean="0"/>
              <a:t>Metodicky a obsahově jsme však na tom obdobně jako nejlepší západoevropské země</a:t>
            </a:r>
          </a:p>
          <a:p>
            <a:pPr marL="442913" indent="-442913">
              <a:spcAft>
                <a:spcPts val="600"/>
              </a:spcAft>
              <a:buFont typeface="Wingdings" pitchFamily="2" charset="2"/>
              <a:buChar char="§"/>
            </a:pPr>
            <a:r>
              <a:rPr lang="cs-CZ" dirty="0" smtClean="0"/>
              <a:t>Vzhledem k projektovému financování je problémem neaktuálnost</a:t>
            </a:r>
            <a:endParaRPr lang="cs-CZ" dirty="0" smtClean="0"/>
          </a:p>
          <a:p>
            <a:pPr marL="442913" indent="-442913">
              <a:spcAft>
                <a:spcPts val="600"/>
              </a:spcAft>
              <a:buFont typeface="Wingdings" pitchFamily="2" charset="2"/>
              <a:buChar char="§"/>
            </a:pPr>
            <a:r>
              <a:rPr lang="cs-CZ" dirty="0" smtClean="0"/>
              <a:t>Na regionální úrovni ovšem neexistuje prakticky nic</a:t>
            </a:r>
          </a:p>
        </p:txBody>
      </p:sp>
      <p:sp>
        <p:nvSpPr>
          <p:cNvPr id="5" name="Obdélník 4"/>
          <p:cNvSpPr/>
          <p:nvPr/>
        </p:nvSpPr>
        <p:spPr>
          <a:xfrm>
            <a:off x="2702148" y="1538550"/>
            <a:ext cx="8802464" cy="72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smtClean="0"/>
              <a:t>V ČR je předvídání vývoje trhu práce rozvinuté zdaleka nejméně ze všech analyzovaných zemí </a:t>
            </a:r>
            <a:endParaRPr lang="cs-CZ" dirty="0"/>
          </a:p>
        </p:txBody>
      </p:sp>
    </p:spTree>
    <p:extLst>
      <p:ext uri="{BB962C8B-B14F-4D97-AF65-F5344CB8AC3E}">
        <p14:creationId xmlns="" xmlns:p14="http://schemas.microsoft.com/office/powerpoint/2010/main" val="1269275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txBox="1">
            <a:spLocks/>
          </p:cNvSpPr>
          <p:nvPr/>
        </p:nvSpPr>
        <p:spPr>
          <a:xfrm>
            <a:off x="2347550" y="586574"/>
            <a:ext cx="8226526" cy="706090"/>
          </a:xfrm>
          <a:prstGeom prst="rect">
            <a:avLst/>
          </a:prstGeom>
        </p:spPr>
        <p:txBody>
          <a:bodyPr vert="horz" lIns="91440" tIns="45720" rIns="91440" bIns="45720" rtlCol="0" anchor="ctr">
            <a:normAutofit/>
          </a:bodyPr>
          <a:lstStyle/>
          <a:p>
            <a:pPr marL="0" marR="0" lvl="0" indent="0" fontAlgn="auto">
              <a:lnSpc>
                <a:spcPct val="100000"/>
              </a:lnSpc>
              <a:spcBef>
                <a:spcPct val="0"/>
              </a:spcBef>
              <a:spcAft>
                <a:spcPts val="0"/>
              </a:spcAft>
              <a:buClrTx/>
              <a:buSzTx/>
              <a:tabLst/>
              <a:defRPr/>
            </a:pPr>
            <a:r>
              <a:rPr lang="en-GB" sz="3600" b="1" cap="all" dirty="0" smtClean="0">
                <a:solidFill>
                  <a:schemeClr val="tx1">
                    <a:lumMod val="85000"/>
                    <a:lumOff val="15000"/>
                  </a:schemeClr>
                </a:solidFill>
                <a:latin typeface="+mj-lt"/>
                <a:ea typeface="+mj-ea"/>
                <a:cs typeface="+mj-cs"/>
              </a:rPr>
              <a:t>Local Job Creation</a:t>
            </a:r>
            <a:r>
              <a:rPr lang="cs-CZ" sz="3600" b="1" cap="all" dirty="0" smtClean="0">
                <a:solidFill>
                  <a:schemeClr val="tx1">
                    <a:lumMod val="85000"/>
                    <a:lumOff val="15000"/>
                  </a:schemeClr>
                </a:solidFill>
                <a:latin typeface="+mj-lt"/>
                <a:ea typeface="+mj-ea"/>
                <a:cs typeface="+mj-cs"/>
              </a:rPr>
              <a:t> </a:t>
            </a:r>
            <a:r>
              <a:rPr lang="cs-CZ" sz="3600" b="1" cap="all" dirty="0" err="1" smtClean="0">
                <a:solidFill>
                  <a:schemeClr val="tx1">
                    <a:lumMod val="85000"/>
                    <a:lumOff val="15000"/>
                  </a:schemeClr>
                </a:solidFill>
                <a:latin typeface="+mj-lt"/>
                <a:ea typeface="+mj-ea"/>
                <a:cs typeface="+mj-cs"/>
              </a:rPr>
              <a:t>Dashboard</a:t>
            </a:r>
            <a:endParaRPr lang="en-GB" sz="3600" b="1" cap="all" dirty="0">
              <a:solidFill>
                <a:schemeClr val="tx1">
                  <a:lumMod val="85000"/>
                  <a:lumOff val="15000"/>
                </a:schemeClr>
              </a:solidFill>
              <a:latin typeface="+mj-lt"/>
              <a:ea typeface="+mj-ea"/>
              <a:cs typeface="+mj-cs"/>
            </a:endParaRPr>
          </a:p>
        </p:txBody>
      </p:sp>
      <p:pic>
        <p:nvPicPr>
          <p:cNvPr id="56322" name="Picture 8"/>
          <p:cNvPicPr>
            <a:picLocks noChangeAspect="1" noChangeArrowheads="1"/>
          </p:cNvPicPr>
          <p:nvPr/>
        </p:nvPicPr>
        <p:blipFill>
          <a:blip r:embed="rId3" cstate="print"/>
          <a:srcRect/>
          <a:stretch>
            <a:fillRect/>
          </a:stretch>
        </p:blipFill>
        <p:spPr bwMode="auto">
          <a:xfrm>
            <a:off x="3437466" y="1684211"/>
            <a:ext cx="5455180" cy="4349818"/>
          </a:xfrm>
          <a:prstGeom prst="rect">
            <a:avLst/>
          </a:prstGeom>
          <a:noFill/>
          <a:ln w="9525">
            <a:noFill/>
            <a:miter lim="800000"/>
            <a:headEnd/>
            <a:tailEnd/>
          </a:ln>
        </p:spPr>
      </p:pic>
    </p:spTree>
    <p:extLst>
      <p:ext uri="{BB962C8B-B14F-4D97-AF65-F5344CB8AC3E}">
        <p14:creationId xmlns="" xmlns:p14="http://schemas.microsoft.com/office/powerpoint/2010/main" val="3136568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ébla">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424</TotalTime>
  <Words>1559</Words>
  <Application>Microsoft Office PowerPoint</Application>
  <PresentationFormat>Vlastní</PresentationFormat>
  <Paragraphs>342</Paragraphs>
  <Slides>36</Slides>
  <Notes>2</Notes>
  <HiddenSlides>0</HiddenSlides>
  <MMClips>0</MMClips>
  <ScaleCrop>false</ScaleCrop>
  <HeadingPairs>
    <vt:vector size="4" baseType="variant">
      <vt:variant>
        <vt:lpstr>Motiv</vt:lpstr>
      </vt:variant>
      <vt:variant>
        <vt:i4>1</vt:i4>
      </vt:variant>
      <vt:variant>
        <vt:lpstr>Nadpisy snímků</vt:lpstr>
      </vt:variant>
      <vt:variant>
        <vt:i4>36</vt:i4>
      </vt:variant>
    </vt:vector>
  </HeadingPairs>
  <TitlesOfParts>
    <vt:vector size="37" baseType="lpstr">
      <vt:lpstr>Stébla</vt:lpstr>
      <vt:lpstr>PROJEKT ARLI: Informační systémy o trhu práce v evropských regionech</vt:lpstr>
      <vt:lpstr>POPIS PROJEKTU</vt:lpstr>
      <vt:lpstr>ČÁSTI PROJEKTU</vt:lpstr>
      <vt:lpstr>MAPOVÁNÍ POPTÁVKY</vt:lpstr>
      <vt:lpstr>MAPOVÁNÍ POPTÁVKY 2</vt:lpstr>
      <vt:lpstr>REGIONÁLNÍ MOBILITA TRHU PRÁCE</vt:lpstr>
      <vt:lpstr>OBECNÉ ZÁVĚRY – VŠECHNY ZEMĚ</vt:lpstr>
      <vt:lpstr>ROZDÍL ČR vs. OSTATNÍ ZEMĚ V PROJEKTU</vt:lpstr>
      <vt:lpstr>Snímek 9</vt:lpstr>
      <vt:lpstr>Snímek 10</vt:lpstr>
      <vt:lpstr>WP3 – popis příkladů dobré praxe</vt:lpstr>
      <vt:lpstr>37 příkladů dobré praxe</vt:lpstr>
      <vt:lpstr>WP3 – popis příkladů dobré praxe</vt:lpstr>
      <vt:lpstr>WP3 – popis příkladů dobré praxe</vt:lpstr>
      <vt:lpstr>ŠVÉDSKO/DÁNSKO - Øresundsbalance</vt:lpstr>
      <vt:lpstr>ŠVÉDSKO/DÁNSKO - Øresundsbalance</vt:lpstr>
      <vt:lpstr>ŠVÉDSKO/DÁNSKO - Øresundsbalance</vt:lpstr>
      <vt:lpstr>rakousko - qualifikationsbarometer</vt:lpstr>
      <vt:lpstr>qualifikationsbarometer</vt:lpstr>
      <vt:lpstr>rakousko - qualifikationsbarometer</vt:lpstr>
      <vt:lpstr>irsko – skills ireland</vt:lpstr>
      <vt:lpstr>irsko – skills ireland</vt:lpstr>
      <vt:lpstr>observatoř trhu práce malopolska</vt:lpstr>
      <vt:lpstr>observatoř trhu práce malopolska</vt:lpstr>
      <vt:lpstr>observatoř trhu práce malopolska</vt:lpstr>
      <vt:lpstr>hessensko – regio pro</vt:lpstr>
      <vt:lpstr>hessensko – regio pro</vt:lpstr>
      <vt:lpstr>Snímek 28</vt:lpstr>
      <vt:lpstr>Snímek 29</vt:lpstr>
      <vt:lpstr>Snímek 30</vt:lpstr>
      <vt:lpstr>WP3 Themes</vt:lpstr>
      <vt:lpstr>LMIs Objectives (examples)</vt:lpstr>
      <vt:lpstr>Ideas &amp; Inspirations</vt:lpstr>
      <vt:lpstr>Ideas &amp; Inspirations</vt:lpstr>
      <vt:lpstr>Snímek 35</vt:lpstr>
      <vt:lpstr>DÍKY ZA POZORNOST!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Perspektivy uplatnění na trhu práce: vzdělávání v chemii a chemické technologii</dc:title>
  <dc:creator>Jiří Braňka</dc:creator>
  <cp:lastModifiedBy>admin</cp:lastModifiedBy>
  <cp:revision>60</cp:revision>
  <dcterms:created xsi:type="dcterms:W3CDTF">2014-03-05T14:45:51Z</dcterms:created>
  <dcterms:modified xsi:type="dcterms:W3CDTF">2014-03-24T13:43:45Z</dcterms:modified>
</cp:coreProperties>
</file>