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60" r:id="rId2"/>
    <p:sldId id="532" r:id="rId3"/>
    <p:sldId id="447" r:id="rId4"/>
    <p:sldId id="495" r:id="rId5"/>
    <p:sldId id="516" r:id="rId6"/>
    <p:sldId id="518" r:id="rId7"/>
    <p:sldId id="519" r:id="rId8"/>
    <p:sldId id="520" r:id="rId9"/>
    <p:sldId id="521" r:id="rId10"/>
    <p:sldId id="463" r:id="rId11"/>
    <p:sldId id="462" r:id="rId12"/>
    <p:sldId id="534" r:id="rId13"/>
    <p:sldId id="533" r:id="rId14"/>
    <p:sldId id="481" r:id="rId15"/>
    <p:sldId id="522" r:id="rId16"/>
    <p:sldId id="469" r:id="rId17"/>
    <p:sldId id="483" r:id="rId18"/>
    <p:sldId id="507" r:id="rId19"/>
    <p:sldId id="472" r:id="rId20"/>
    <p:sldId id="488" r:id="rId21"/>
    <p:sldId id="490" r:id="rId22"/>
    <p:sldId id="523" r:id="rId23"/>
    <p:sldId id="452" r:id="rId24"/>
    <p:sldId id="526" r:id="rId25"/>
    <p:sldId id="499" r:id="rId26"/>
    <p:sldId id="476" r:id="rId27"/>
    <p:sldId id="524" r:id="rId28"/>
    <p:sldId id="453" r:id="rId29"/>
    <p:sldId id="525" r:id="rId30"/>
    <p:sldId id="529" r:id="rId31"/>
    <p:sldId id="527" r:id="rId32"/>
    <p:sldId id="480" r:id="rId33"/>
    <p:sldId id="530" r:id="rId34"/>
    <p:sldId id="465" r:id="rId35"/>
    <p:sldId id="466" r:id="rId36"/>
    <p:sldId id="467" r:id="rId37"/>
    <p:sldId id="506" r:id="rId38"/>
    <p:sldId id="531" r:id="rId39"/>
    <p:sldId id="509" r:id="rId40"/>
    <p:sldId id="510" r:id="rId41"/>
    <p:sldId id="508" r:id="rId42"/>
    <p:sldId id="265" r:id="rId4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FFFF99"/>
    <a:srgbClr val="B6E8E8"/>
    <a:srgbClr val="666699"/>
    <a:srgbClr val="3333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7193" autoAdjust="0"/>
  </p:normalViewPr>
  <p:slideViewPr>
    <p:cSldViewPr>
      <p:cViewPr varScale="1">
        <p:scale>
          <a:sx n="38" d="100"/>
          <a:sy n="38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190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pp1\Company\Observatory\Honza%20Schubert\Kr&#225;tkodob&#233;%20trendy\Hodnocen&#237;_model_p&#345;esn&#283;j&#353;&#237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[1]výsledky_Y_zpož!$I$1</c:f>
              <c:strCache>
                <c:ptCount val="1"/>
                <c:pt idx="0">
                  <c:v>Míra nezaměstnanosti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[1]výsledky_X_zpož!$L$11:$L$73</c:f>
              <c:strCache>
                <c:ptCount val="63"/>
                <c:pt idx="0">
                  <c:v>OCT 2005</c:v>
                </c:pt>
                <c:pt idx="1">
                  <c:v>NOV 2005</c:v>
                </c:pt>
                <c:pt idx="2">
                  <c:v>DEC 2005</c:v>
                </c:pt>
                <c:pt idx="3">
                  <c:v>JAN 2006</c:v>
                </c:pt>
                <c:pt idx="4">
                  <c:v>FEB 2006</c:v>
                </c:pt>
                <c:pt idx="5">
                  <c:v>MAR 2006</c:v>
                </c:pt>
                <c:pt idx="6">
                  <c:v>APR 2006</c:v>
                </c:pt>
                <c:pt idx="7">
                  <c:v>MAY 2006</c:v>
                </c:pt>
                <c:pt idx="8">
                  <c:v>JUN 2006</c:v>
                </c:pt>
                <c:pt idx="9">
                  <c:v>JUL 2006</c:v>
                </c:pt>
                <c:pt idx="10">
                  <c:v>AUG 2006</c:v>
                </c:pt>
                <c:pt idx="11">
                  <c:v>SEP 2006</c:v>
                </c:pt>
                <c:pt idx="12">
                  <c:v>OCT 2006</c:v>
                </c:pt>
                <c:pt idx="13">
                  <c:v>NOV 2006</c:v>
                </c:pt>
                <c:pt idx="14">
                  <c:v>DEC 2006</c:v>
                </c:pt>
                <c:pt idx="15">
                  <c:v>JAN 2007</c:v>
                </c:pt>
                <c:pt idx="16">
                  <c:v>FEB 2007</c:v>
                </c:pt>
                <c:pt idx="17">
                  <c:v>MAR 2007</c:v>
                </c:pt>
                <c:pt idx="18">
                  <c:v>APR 2007</c:v>
                </c:pt>
                <c:pt idx="19">
                  <c:v>MAY 2007</c:v>
                </c:pt>
                <c:pt idx="20">
                  <c:v>JUN 2007</c:v>
                </c:pt>
                <c:pt idx="21">
                  <c:v>JUL 2007</c:v>
                </c:pt>
                <c:pt idx="22">
                  <c:v>AUG 2007</c:v>
                </c:pt>
                <c:pt idx="23">
                  <c:v>SEP 2007</c:v>
                </c:pt>
                <c:pt idx="24">
                  <c:v>OCT 2007</c:v>
                </c:pt>
                <c:pt idx="25">
                  <c:v>NOV 2007</c:v>
                </c:pt>
                <c:pt idx="26">
                  <c:v>DEC 2007</c:v>
                </c:pt>
                <c:pt idx="27">
                  <c:v>JAN 2008</c:v>
                </c:pt>
                <c:pt idx="28">
                  <c:v>FEB 2008</c:v>
                </c:pt>
                <c:pt idx="29">
                  <c:v>MAR 2008</c:v>
                </c:pt>
                <c:pt idx="30">
                  <c:v>APR 2008</c:v>
                </c:pt>
                <c:pt idx="31">
                  <c:v>MAY 2008</c:v>
                </c:pt>
                <c:pt idx="32">
                  <c:v>JUN 2008</c:v>
                </c:pt>
                <c:pt idx="33">
                  <c:v>JUL 2008</c:v>
                </c:pt>
                <c:pt idx="34">
                  <c:v>AUG 2008</c:v>
                </c:pt>
                <c:pt idx="35">
                  <c:v>SEP 2008</c:v>
                </c:pt>
                <c:pt idx="36">
                  <c:v>OCT 2008</c:v>
                </c:pt>
                <c:pt idx="37">
                  <c:v>NOV 2008</c:v>
                </c:pt>
                <c:pt idx="38">
                  <c:v>DEC 2008</c:v>
                </c:pt>
                <c:pt idx="39">
                  <c:v>JAN 2009</c:v>
                </c:pt>
                <c:pt idx="40">
                  <c:v>FEB 2009</c:v>
                </c:pt>
                <c:pt idx="41">
                  <c:v>MAR 2009</c:v>
                </c:pt>
                <c:pt idx="42">
                  <c:v>APR 2009</c:v>
                </c:pt>
                <c:pt idx="43">
                  <c:v>MAY 2009</c:v>
                </c:pt>
                <c:pt idx="44">
                  <c:v>JUN 2009</c:v>
                </c:pt>
                <c:pt idx="45">
                  <c:v>JUL 2009</c:v>
                </c:pt>
                <c:pt idx="46">
                  <c:v>AUG 2009</c:v>
                </c:pt>
                <c:pt idx="47">
                  <c:v>SEP 2009</c:v>
                </c:pt>
                <c:pt idx="48">
                  <c:v>OCT 2009</c:v>
                </c:pt>
                <c:pt idx="49">
                  <c:v>NOV 2009</c:v>
                </c:pt>
                <c:pt idx="50">
                  <c:v>DEC 2009</c:v>
                </c:pt>
                <c:pt idx="51">
                  <c:v>JAN 2010</c:v>
                </c:pt>
                <c:pt idx="52">
                  <c:v>FEB 2010</c:v>
                </c:pt>
                <c:pt idx="53">
                  <c:v>MAR 2010</c:v>
                </c:pt>
                <c:pt idx="54">
                  <c:v>APR 2010</c:v>
                </c:pt>
                <c:pt idx="55">
                  <c:v>MAY 2010</c:v>
                </c:pt>
                <c:pt idx="56">
                  <c:v>JUN 2010</c:v>
                </c:pt>
                <c:pt idx="57">
                  <c:v>JUL 2010</c:v>
                </c:pt>
                <c:pt idx="58">
                  <c:v>AUG 2010</c:v>
                </c:pt>
                <c:pt idx="59">
                  <c:v>SEP 2010</c:v>
                </c:pt>
                <c:pt idx="60">
                  <c:v>OCT 2010</c:v>
                </c:pt>
                <c:pt idx="61">
                  <c:v>NOV 2010</c:v>
                </c:pt>
                <c:pt idx="62">
                  <c:v>DEC 2010</c:v>
                </c:pt>
              </c:strCache>
            </c:strRef>
          </c:cat>
          <c:val>
            <c:numRef>
              <c:f>[1]výsledky_Y_zpož!$I$11:$I$73</c:f>
              <c:numCache>
                <c:formatCode>General</c:formatCode>
                <c:ptCount val="63"/>
                <c:pt idx="0">
                  <c:v>8.49</c:v>
                </c:pt>
                <c:pt idx="1">
                  <c:v>8.43</c:v>
                </c:pt>
                <c:pt idx="2">
                  <c:v>8.8800000000000008</c:v>
                </c:pt>
                <c:pt idx="3">
                  <c:v>8.9600000000000026</c:v>
                </c:pt>
                <c:pt idx="4">
                  <c:v>9.06</c:v>
                </c:pt>
                <c:pt idx="5">
                  <c:v>8.82</c:v>
                </c:pt>
                <c:pt idx="6">
                  <c:v>8.31</c:v>
                </c:pt>
                <c:pt idx="7">
                  <c:v>7.9</c:v>
                </c:pt>
                <c:pt idx="8">
                  <c:v>7.74</c:v>
                </c:pt>
                <c:pt idx="9">
                  <c:v>7.92</c:v>
                </c:pt>
                <c:pt idx="10">
                  <c:v>7.9300000000000024</c:v>
                </c:pt>
                <c:pt idx="11">
                  <c:v>7.79</c:v>
                </c:pt>
                <c:pt idx="12">
                  <c:v>7.4300000000000024</c:v>
                </c:pt>
                <c:pt idx="13">
                  <c:v>7.28</c:v>
                </c:pt>
                <c:pt idx="14">
                  <c:v>7.67</c:v>
                </c:pt>
                <c:pt idx="15">
                  <c:v>7.9</c:v>
                </c:pt>
                <c:pt idx="16">
                  <c:v>7.68</c:v>
                </c:pt>
                <c:pt idx="17">
                  <c:v>7.26</c:v>
                </c:pt>
                <c:pt idx="18">
                  <c:v>6.76</c:v>
                </c:pt>
                <c:pt idx="19">
                  <c:v>6.41</c:v>
                </c:pt>
                <c:pt idx="20">
                  <c:v>6.29</c:v>
                </c:pt>
                <c:pt idx="21">
                  <c:v>6.42</c:v>
                </c:pt>
                <c:pt idx="22">
                  <c:v>6.35</c:v>
                </c:pt>
                <c:pt idx="23">
                  <c:v>6.1599999999999975</c:v>
                </c:pt>
                <c:pt idx="24">
                  <c:v>5.78</c:v>
                </c:pt>
                <c:pt idx="25">
                  <c:v>5.64</c:v>
                </c:pt>
                <c:pt idx="26">
                  <c:v>5.98</c:v>
                </c:pt>
                <c:pt idx="27">
                  <c:v>6.1199999999999966</c:v>
                </c:pt>
                <c:pt idx="28">
                  <c:v>5.94</c:v>
                </c:pt>
                <c:pt idx="29">
                  <c:v>5.6099999999999985</c:v>
                </c:pt>
                <c:pt idx="30">
                  <c:v>5.24</c:v>
                </c:pt>
                <c:pt idx="31">
                  <c:v>5.04</c:v>
                </c:pt>
                <c:pt idx="32">
                  <c:v>5.01</c:v>
                </c:pt>
                <c:pt idx="33">
                  <c:v>5.26</c:v>
                </c:pt>
                <c:pt idx="34">
                  <c:v>5.3199999999999985</c:v>
                </c:pt>
                <c:pt idx="35">
                  <c:v>5.31</c:v>
                </c:pt>
                <c:pt idx="36">
                  <c:v>5.2</c:v>
                </c:pt>
                <c:pt idx="37">
                  <c:v>5.34</c:v>
                </c:pt>
                <c:pt idx="38">
                  <c:v>5.96</c:v>
                </c:pt>
                <c:pt idx="39">
                  <c:v>6.8</c:v>
                </c:pt>
                <c:pt idx="40">
                  <c:v>7.38</c:v>
                </c:pt>
                <c:pt idx="41">
                  <c:v>7.74</c:v>
                </c:pt>
                <c:pt idx="42">
                  <c:v>7.85</c:v>
                </c:pt>
                <c:pt idx="43">
                  <c:v>7.88</c:v>
                </c:pt>
                <c:pt idx="44">
                  <c:v>7.99</c:v>
                </c:pt>
                <c:pt idx="45">
                  <c:v>8.3500000000000068</c:v>
                </c:pt>
                <c:pt idx="46">
                  <c:v>8.49</c:v>
                </c:pt>
                <c:pt idx="47">
                  <c:v>8.57</c:v>
                </c:pt>
                <c:pt idx="48">
                  <c:v>8.48</c:v>
                </c:pt>
                <c:pt idx="49">
                  <c:v>8.6300000000000008</c:v>
                </c:pt>
                <c:pt idx="50">
                  <c:v>9.24</c:v>
                </c:pt>
                <c:pt idx="51">
                  <c:v>9.8000000000000007</c:v>
                </c:pt>
                <c:pt idx="52">
                  <c:v>9.9</c:v>
                </c:pt>
                <c:pt idx="53">
                  <c:v>9.7000000000000011</c:v>
                </c:pt>
                <c:pt idx="54">
                  <c:v>9.2000000000000011</c:v>
                </c:pt>
                <c:pt idx="55">
                  <c:v>8.7000000000000011</c:v>
                </c:pt>
                <c:pt idx="56">
                  <c:v>8.5</c:v>
                </c:pt>
                <c:pt idx="57">
                  <c:v>8.7000000000000011</c:v>
                </c:pt>
                <c:pt idx="58">
                  <c:v>8.6</c:v>
                </c:pt>
                <c:pt idx="59">
                  <c:v>8.5247000000000011</c:v>
                </c:pt>
                <c:pt idx="60">
                  <c:v>8.4502000000000006</c:v>
                </c:pt>
              </c:numCache>
            </c:numRef>
          </c:val>
        </c:ser>
        <c:ser>
          <c:idx val="1"/>
          <c:order val="1"/>
          <c:tx>
            <c:strRef>
              <c:f>[1]výsledky_Y_zpož!$K$1</c:f>
              <c:strCache>
                <c:ptCount val="1"/>
                <c:pt idx="0">
                  <c:v>Předpovídaná míra nezaměstnanosti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[1]výsledky_X_zpož!$L$11:$L$73</c:f>
              <c:strCache>
                <c:ptCount val="63"/>
                <c:pt idx="0">
                  <c:v>OCT 2005</c:v>
                </c:pt>
                <c:pt idx="1">
                  <c:v>NOV 2005</c:v>
                </c:pt>
                <c:pt idx="2">
                  <c:v>DEC 2005</c:v>
                </c:pt>
                <c:pt idx="3">
                  <c:v>JAN 2006</c:v>
                </c:pt>
                <c:pt idx="4">
                  <c:v>FEB 2006</c:v>
                </c:pt>
                <c:pt idx="5">
                  <c:v>MAR 2006</c:v>
                </c:pt>
                <c:pt idx="6">
                  <c:v>APR 2006</c:v>
                </c:pt>
                <c:pt idx="7">
                  <c:v>MAY 2006</c:v>
                </c:pt>
                <c:pt idx="8">
                  <c:v>JUN 2006</c:v>
                </c:pt>
                <c:pt idx="9">
                  <c:v>JUL 2006</c:v>
                </c:pt>
                <c:pt idx="10">
                  <c:v>AUG 2006</c:v>
                </c:pt>
                <c:pt idx="11">
                  <c:v>SEP 2006</c:v>
                </c:pt>
                <c:pt idx="12">
                  <c:v>OCT 2006</c:v>
                </c:pt>
                <c:pt idx="13">
                  <c:v>NOV 2006</c:v>
                </c:pt>
                <c:pt idx="14">
                  <c:v>DEC 2006</c:v>
                </c:pt>
                <c:pt idx="15">
                  <c:v>JAN 2007</c:v>
                </c:pt>
                <c:pt idx="16">
                  <c:v>FEB 2007</c:v>
                </c:pt>
                <c:pt idx="17">
                  <c:v>MAR 2007</c:v>
                </c:pt>
                <c:pt idx="18">
                  <c:v>APR 2007</c:v>
                </c:pt>
                <c:pt idx="19">
                  <c:v>MAY 2007</c:v>
                </c:pt>
                <c:pt idx="20">
                  <c:v>JUN 2007</c:v>
                </c:pt>
                <c:pt idx="21">
                  <c:v>JUL 2007</c:v>
                </c:pt>
                <c:pt idx="22">
                  <c:v>AUG 2007</c:v>
                </c:pt>
                <c:pt idx="23">
                  <c:v>SEP 2007</c:v>
                </c:pt>
                <c:pt idx="24">
                  <c:v>OCT 2007</c:v>
                </c:pt>
                <c:pt idx="25">
                  <c:v>NOV 2007</c:v>
                </c:pt>
                <c:pt idx="26">
                  <c:v>DEC 2007</c:v>
                </c:pt>
                <c:pt idx="27">
                  <c:v>JAN 2008</c:v>
                </c:pt>
                <c:pt idx="28">
                  <c:v>FEB 2008</c:v>
                </c:pt>
                <c:pt idx="29">
                  <c:v>MAR 2008</c:v>
                </c:pt>
                <c:pt idx="30">
                  <c:v>APR 2008</c:v>
                </c:pt>
                <c:pt idx="31">
                  <c:v>MAY 2008</c:v>
                </c:pt>
                <c:pt idx="32">
                  <c:v>JUN 2008</c:v>
                </c:pt>
                <c:pt idx="33">
                  <c:v>JUL 2008</c:v>
                </c:pt>
                <c:pt idx="34">
                  <c:v>AUG 2008</c:v>
                </c:pt>
                <c:pt idx="35">
                  <c:v>SEP 2008</c:v>
                </c:pt>
                <c:pt idx="36">
                  <c:v>OCT 2008</c:v>
                </c:pt>
                <c:pt idx="37">
                  <c:v>NOV 2008</c:v>
                </c:pt>
                <c:pt idx="38">
                  <c:v>DEC 2008</c:v>
                </c:pt>
                <c:pt idx="39">
                  <c:v>JAN 2009</c:v>
                </c:pt>
                <c:pt idx="40">
                  <c:v>FEB 2009</c:v>
                </c:pt>
                <c:pt idx="41">
                  <c:v>MAR 2009</c:v>
                </c:pt>
                <c:pt idx="42">
                  <c:v>APR 2009</c:v>
                </c:pt>
                <c:pt idx="43">
                  <c:v>MAY 2009</c:v>
                </c:pt>
                <c:pt idx="44">
                  <c:v>JUN 2009</c:v>
                </c:pt>
                <c:pt idx="45">
                  <c:v>JUL 2009</c:v>
                </c:pt>
                <c:pt idx="46">
                  <c:v>AUG 2009</c:v>
                </c:pt>
                <c:pt idx="47">
                  <c:v>SEP 2009</c:v>
                </c:pt>
                <c:pt idx="48">
                  <c:v>OCT 2009</c:v>
                </c:pt>
                <c:pt idx="49">
                  <c:v>NOV 2009</c:v>
                </c:pt>
                <c:pt idx="50">
                  <c:v>DEC 2009</c:v>
                </c:pt>
                <c:pt idx="51">
                  <c:v>JAN 2010</c:v>
                </c:pt>
                <c:pt idx="52">
                  <c:v>FEB 2010</c:v>
                </c:pt>
                <c:pt idx="53">
                  <c:v>MAR 2010</c:v>
                </c:pt>
                <c:pt idx="54">
                  <c:v>APR 2010</c:v>
                </c:pt>
                <c:pt idx="55">
                  <c:v>MAY 2010</c:v>
                </c:pt>
                <c:pt idx="56">
                  <c:v>JUN 2010</c:v>
                </c:pt>
                <c:pt idx="57">
                  <c:v>JUL 2010</c:v>
                </c:pt>
                <c:pt idx="58">
                  <c:v>AUG 2010</c:v>
                </c:pt>
                <c:pt idx="59">
                  <c:v>SEP 2010</c:v>
                </c:pt>
                <c:pt idx="60">
                  <c:v>OCT 2010</c:v>
                </c:pt>
                <c:pt idx="61">
                  <c:v>NOV 2010</c:v>
                </c:pt>
                <c:pt idx="62">
                  <c:v>DEC 2010</c:v>
                </c:pt>
              </c:strCache>
            </c:strRef>
          </c:cat>
          <c:val>
            <c:numRef>
              <c:f>[1]výsledky_Y_zpož!$K$11:$K$73</c:f>
              <c:numCache>
                <c:formatCode>General</c:formatCode>
                <c:ptCount val="63"/>
                <c:pt idx="0">
                  <c:v>8.5125052777777768</c:v>
                </c:pt>
                <c:pt idx="1">
                  <c:v>8.4329486111111116</c:v>
                </c:pt>
                <c:pt idx="2">
                  <c:v>8.842858611111108</c:v>
                </c:pt>
                <c:pt idx="3">
                  <c:v>9.1601986111111113</c:v>
                </c:pt>
                <c:pt idx="4">
                  <c:v>9.1788052777777782</c:v>
                </c:pt>
                <c:pt idx="5">
                  <c:v>8.542671944444443</c:v>
                </c:pt>
                <c:pt idx="6">
                  <c:v>8.3553552777778268</c:v>
                </c:pt>
                <c:pt idx="7">
                  <c:v>7.7873436111111438</c:v>
                </c:pt>
                <c:pt idx="8">
                  <c:v>7.5753069444444474</c:v>
                </c:pt>
                <c:pt idx="9">
                  <c:v>7.6310219444444494</c:v>
                </c:pt>
                <c:pt idx="10">
                  <c:v>7.7078552777777301</c:v>
                </c:pt>
                <c:pt idx="11">
                  <c:v>7.6876786111111119</c:v>
                </c:pt>
                <c:pt idx="12">
                  <c:v>7.3084252777777357</c:v>
                </c:pt>
                <c:pt idx="13">
                  <c:v>7.1798286111111134</c:v>
                </c:pt>
                <c:pt idx="14">
                  <c:v>7.6120186111111066</c:v>
                </c:pt>
                <c:pt idx="15">
                  <c:v>7.8497686111111502</c:v>
                </c:pt>
                <c:pt idx="16">
                  <c:v>7.7926052777777457</c:v>
                </c:pt>
                <c:pt idx="17">
                  <c:v>7.4804619444444524</c:v>
                </c:pt>
                <c:pt idx="18">
                  <c:v>6.7510952777777655</c:v>
                </c:pt>
                <c:pt idx="19">
                  <c:v>6.2940936111111112</c:v>
                </c:pt>
                <c:pt idx="20">
                  <c:v>6.1570569444444345</c:v>
                </c:pt>
                <c:pt idx="21">
                  <c:v>6.2217819444444435</c:v>
                </c:pt>
                <c:pt idx="22">
                  <c:v>6.4401352777777365</c:v>
                </c:pt>
                <c:pt idx="23">
                  <c:v>6.277908611111112</c:v>
                </c:pt>
                <c:pt idx="24">
                  <c:v>5.7885952777777439</c:v>
                </c:pt>
                <c:pt idx="25">
                  <c:v>5.7255886111111085</c:v>
                </c:pt>
                <c:pt idx="26">
                  <c:v>6.0462986111111512</c:v>
                </c:pt>
                <c:pt idx="27">
                  <c:v>6.2402186111111124</c:v>
                </c:pt>
                <c:pt idx="28">
                  <c:v>6.1162952777777457</c:v>
                </c:pt>
                <c:pt idx="29">
                  <c:v>5.7800819444444453</c:v>
                </c:pt>
                <c:pt idx="30">
                  <c:v>5.2472552777777457</c:v>
                </c:pt>
                <c:pt idx="31">
                  <c:v>5.0215036111111111</c:v>
                </c:pt>
                <c:pt idx="32">
                  <c:v>4.8968469444444453</c:v>
                </c:pt>
                <c:pt idx="33">
                  <c:v>5.2878319444444442</c:v>
                </c:pt>
                <c:pt idx="34">
                  <c:v>5.6304852777777246</c:v>
                </c:pt>
                <c:pt idx="35">
                  <c:v>5.3956886111111118</c:v>
                </c:pt>
                <c:pt idx="36">
                  <c:v>5.1114652777777438</c:v>
                </c:pt>
                <c:pt idx="37">
                  <c:v>5.3776186111111102</c:v>
                </c:pt>
                <c:pt idx="38">
                  <c:v>6.0132486111111447</c:v>
                </c:pt>
                <c:pt idx="39">
                  <c:v>6.7341886111111116</c:v>
                </c:pt>
                <c:pt idx="40">
                  <c:v>7.110385277777719</c:v>
                </c:pt>
                <c:pt idx="41">
                  <c:v>7.5703519444444494</c:v>
                </c:pt>
                <c:pt idx="42">
                  <c:v>7.6934052777777273</c:v>
                </c:pt>
                <c:pt idx="43">
                  <c:v>7.8704236111111134</c:v>
                </c:pt>
                <c:pt idx="44">
                  <c:v>8.0636369444445073</c:v>
                </c:pt>
                <c:pt idx="45">
                  <c:v>8.4185519444444452</c:v>
                </c:pt>
                <c:pt idx="46">
                  <c:v>8.6387852777777709</c:v>
                </c:pt>
                <c:pt idx="47">
                  <c:v>8.6231186111110514</c:v>
                </c:pt>
                <c:pt idx="48">
                  <c:v>8.4441252777777684</c:v>
                </c:pt>
                <c:pt idx="49">
                  <c:v>8.5877986111111113</c:v>
                </c:pt>
                <c:pt idx="50">
                  <c:v>9.1521286111111113</c:v>
                </c:pt>
                <c:pt idx="51">
                  <c:v>9.7362886111110889</c:v>
                </c:pt>
                <c:pt idx="52">
                  <c:v>9.9097952777778247</c:v>
                </c:pt>
                <c:pt idx="53">
                  <c:v>9.8906419444444467</c:v>
                </c:pt>
                <c:pt idx="54">
                  <c:v>9.2674652777777773</c:v>
                </c:pt>
                <c:pt idx="55">
                  <c:v>8.8687836111111107</c:v>
                </c:pt>
                <c:pt idx="56">
                  <c:v>8.7183569444444409</c:v>
                </c:pt>
                <c:pt idx="57">
                  <c:v>8.7013619444443613</c:v>
                </c:pt>
                <c:pt idx="58">
                  <c:v>8.6393152777777686</c:v>
                </c:pt>
                <c:pt idx="59">
                  <c:v>8.6604286111111115</c:v>
                </c:pt>
                <c:pt idx="60">
                  <c:v>8.3067152777777764</c:v>
                </c:pt>
                <c:pt idx="61">
                  <c:v>8.3734045903667749</c:v>
                </c:pt>
                <c:pt idx="62">
                  <c:v>9.1059336715666728</c:v>
                </c:pt>
              </c:numCache>
            </c:numRef>
          </c:val>
        </c:ser>
        <c:marker val="1"/>
        <c:axId val="56037376"/>
        <c:axId val="56038912"/>
      </c:lineChart>
      <c:catAx>
        <c:axId val="56037376"/>
        <c:scaling>
          <c:orientation val="minMax"/>
        </c:scaling>
        <c:axPos val="b"/>
        <c:tickLblPos val="nextTo"/>
        <c:txPr>
          <a:bodyPr rot="5400000" vert="horz"/>
          <a:lstStyle/>
          <a:p>
            <a:pPr>
              <a:defRPr sz="1100"/>
            </a:pPr>
            <a:endParaRPr lang="cs-CZ"/>
          </a:p>
        </c:txPr>
        <c:crossAx val="56038912"/>
        <c:crosses val="autoZero"/>
        <c:auto val="1"/>
        <c:lblAlgn val="ctr"/>
        <c:lblOffset val="100"/>
      </c:catAx>
      <c:valAx>
        <c:axId val="56038912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FFFF"/>
          </a:solidFill>
        </c:spPr>
        <c:crossAx val="560373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cs-CZ"/>
          </a:p>
        </c:txPr>
      </c:legendEntry>
      <c:layout>
        <c:manualLayout>
          <c:xMode val="edge"/>
          <c:yMode val="edge"/>
          <c:x val="0.27882554010006438"/>
          <c:y val="1.7595544939451216E-2"/>
          <c:w val="0.43646162667425142"/>
          <c:h val="0.23233460171092121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rgbClr val="FFFFFF"/>
    </a:solidFill>
  </c:spPr>
  <c:txPr>
    <a:bodyPr/>
    <a:lstStyle/>
    <a:p>
      <a:pPr>
        <a:defRPr sz="1400"/>
      </a:pPr>
      <a:endParaRPr lang="cs-CZ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BCEAA5-7D2B-4FA2-A0DB-B84668CAE8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4F71B3-5FEA-4612-8E7E-2136CBF1B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5826C-409D-4C09-B505-4DD03BB0B61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4" name="Zástupný symbol pro poznámky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8FD23-3EC9-41C1-864D-5211A6066C2F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BF880-AC3D-41A8-8964-754655D96FB4}" type="slidenum">
              <a:rPr lang="cs-CZ"/>
              <a:pPr/>
              <a:t>12</a:t>
            </a:fld>
            <a:endParaRPr lang="cs-CZ"/>
          </a:p>
        </p:txBody>
      </p:sp>
      <p:sp>
        <p:nvSpPr>
          <p:cNvPr id="4710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9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564AD-D78C-411D-A683-8559AFE4AB0B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6" name="Zástupný symbol pro poznámky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5CDA2-35D0-4344-93CC-52B7F573C8E3}" type="slidenum">
              <a:rPr lang="cs-CZ"/>
              <a:pPr/>
              <a:t>13</a:t>
            </a:fld>
            <a:endParaRPr lang="cs-CZ"/>
          </a:p>
        </p:txBody>
      </p:sp>
      <p:sp>
        <p:nvSpPr>
          <p:cNvPr id="4608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46085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F5B5E4-4E5F-4936-BF7B-722699BCFE3F}" type="slidenum">
              <a:rPr lang="cs-CZ" sz="1200"/>
              <a:pPr algn="r"/>
              <a:t>13</a:t>
            </a:fld>
            <a:endParaRPr lang="cs-CZ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5CDA2-35D0-4344-93CC-52B7F573C8E3}" type="slidenum">
              <a:rPr lang="cs-CZ"/>
              <a:pPr/>
              <a:t>14</a:t>
            </a:fld>
            <a:endParaRPr lang="cs-CZ"/>
          </a:p>
        </p:txBody>
      </p:sp>
      <p:sp>
        <p:nvSpPr>
          <p:cNvPr id="4608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6085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F5B5E4-4E5F-4936-BF7B-722699BCFE3F}" type="slidenum">
              <a:rPr lang="cs-CZ" sz="1200"/>
              <a:pPr algn="r"/>
              <a:t>14</a:t>
            </a:fld>
            <a:endParaRPr lang="cs-CZ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4AEC-7922-4D90-90C9-44BCC4C5A61D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25F2-C8A6-47E5-AD20-EAD26550E657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25F2-C8A6-47E5-AD20-EAD26550E65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F3316-5BDA-478C-ADAD-D4BC363EC64E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899" y="9428403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33671-65FB-4318-A499-5380F9A203F1}" type="slidenum">
              <a:rPr lang="cs-CZ" sz="1200"/>
              <a:pPr algn="r"/>
              <a:t>33</a:t>
            </a:fld>
            <a:endParaRPr lang="cs-CZ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dirty="0" smtClean="0"/>
              <a:t> 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25F2-C8A6-47E5-AD20-EAD26550E657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6107A-D740-498A-89C4-C1CDB2FD9998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24608-E6BB-40BA-8E11-0100CEB41131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2F181-F1EF-4E50-BF57-5010F9CEB77F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dirty="0" smtClean="0"/>
              <a:t> 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25F2-C8A6-47E5-AD20-EAD26550E657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25F2-C8A6-47E5-AD20-EAD26550E65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F71B3-5FEA-4612-8E7E-2136CBF1B985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7755-B8AA-4712-BC43-244DB1008442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7C79-A0B3-4561-9278-1E29CCE539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8DF0-FECC-475E-9E4F-8ACED014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7790-031C-445F-B85A-7A44B8C863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3AD1-AEEE-486F-BBB0-0717980D4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329D-0916-4F3D-9442-D0276CF6ED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5D2F-1CD1-4E74-BAEF-EBB8B6172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B435-DFEC-418E-A307-2262E6297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8EF8-9B51-4347-8FB7-37611308D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0EC1-8E34-4C4E-90B8-7BF2F6894E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E51A-7EBB-48F3-816F-A886A63942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CBFC-BFE3-47BE-9A40-E433B6C3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F2BA-3AB3-4C13-A3D6-F9F1B5359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705D-EFB9-455B-B19A-81A9C5A07F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850500-3AA2-4A5B-B641-52706BF4E8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32" name="Picture 12" descr="observator_angl_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52400"/>
            <a:ext cx="9477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35742" t="43213" r="34961" b="40672"/>
          <a:stretch>
            <a:fillRect/>
          </a:stretch>
        </p:blipFill>
        <p:spPr bwMode="auto">
          <a:xfrm>
            <a:off x="152400" y="5867400"/>
            <a:ext cx="1785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List_aplikace_Microsoft_Office_Excel_97-2003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zechfutureskills.eu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382000" cy="1676400"/>
          </a:xfrm>
          <a:solidFill>
            <a:srgbClr val="FFFFCC">
              <a:alpha val="86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SKILLS NEEDS ANTICIPATION :</a:t>
            </a:r>
            <a:b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Czech experience</a:t>
            </a:r>
            <a:endParaRPr lang="en-GB" sz="36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620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b="1" noProof="1" smtClean="0"/>
              <a:t>Věra Czesaná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 smtClean="0"/>
              <a:t>National Training Fund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 smtClean="0"/>
              <a:t>National Observatory of Employment and Training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900" b="1" dirty="0" smtClean="0"/>
          </a:p>
          <a:p>
            <a:r>
              <a:rPr lang="en-GB" sz="1600" dirty="0" smtClean="0"/>
              <a:t>Validation Seminar on Methodological Guides for Skills Anticipation and Matching  </a:t>
            </a:r>
          </a:p>
          <a:p>
            <a:r>
              <a:rPr lang="en-GB" sz="1600" dirty="0" smtClean="0"/>
              <a:t>Cedefop-ILO-ETF expert seminar</a:t>
            </a:r>
          </a:p>
          <a:p>
            <a:r>
              <a:rPr lang="en-GB" sz="1600" b="1" dirty="0" smtClean="0"/>
              <a:t>Prague, 6-7 March 2014</a:t>
            </a:r>
          </a:p>
        </p:txBody>
      </p:sp>
      <p:pic>
        <p:nvPicPr>
          <p:cNvPr id="4" name="Obrázek 3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942464"/>
            <a:ext cx="1066800" cy="76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990600"/>
            <a:ext cx="8839200" cy="489364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lvl="1" indent="-176213">
              <a:defRPr/>
            </a:pPr>
            <a:r>
              <a:rPr lang="en-GB" sz="2600" b="1" u="sng" noProof="1" smtClean="0"/>
              <a:t>Model ROA-CERGE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Developed in ROA (Netherlands) – since 2001 being implemented in CR 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Since than methodological improvements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Time horizon: 5 years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Results:</a:t>
            </a:r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Indicators of future labour market prospects for 27 educational groups</a:t>
            </a:r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Extension and replacement demand for 27 educational groups and 30 occupational groups</a:t>
            </a:r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en-GB" sz="2600" noProof="1" smtClean="0"/>
              <a:t>New methodological elements: </a:t>
            </a:r>
            <a:r>
              <a:rPr lang="cs-CZ" sz="2600" noProof="1" smtClean="0"/>
              <a:t>s</a:t>
            </a:r>
            <a:r>
              <a:rPr lang="en-GB" sz="2600" noProof="1" smtClean="0"/>
              <a:t>ubstitution demand; shift-share analysis; index of wage attractivity</a:t>
            </a:r>
            <a:endParaRPr lang="en-GB" sz="2500" noProof="1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4038600" y="1143000"/>
            <a:ext cx="1981200" cy="2590800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08038"/>
          </a:xfrm>
          <a:noFill/>
        </p:spPr>
        <p:txBody>
          <a:bodyPr/>
          <a:lstStyle/>
          <a:p>
            <a:pPr algn="l" eaLnBrk="1" hangingPunct="1"/>
            <a:r>
              <a:rPr lang="cs-CZ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MODEL ROA-CERGE</a:t>
            </a:r>
            <a:endParaRPr lang="en-US" sz="3200" b="1" kern="12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2400" y="1066800"/>
            <a:ext cx="1524000" cy="4648200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828800" y="1143000"/>
            <a:ext cx="2057400" cy="2590800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438400" y="3886200"/>
            <a:ext cx="4648200" cy="1600200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8600" y="1066800"/>
            <a:ext cx="786369" cy="4572000"/>
          </a:xfrm>
          <a:prstGeom prst="rect">
            <a:avLst/>
          </a:prstGeom>
          <a:solidFill>
            <a:srgbClr val="FFFF99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smtClean="0"/>
              <a:t>Macroeconomic projection</a:t>
            </a:r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1981200" y="1219200"/>
            <a:ext cx="18288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Projection of employment by industry (15</a:t>
            </a:r>
            <a:r>
              <a:rPr lang="cs-CZ" smtClean="0"/>
              <a:t> of </a:t>
            </a:r>
            <a:r>
              <a:rPr lang="en-US" smtClean="0"/>
              <a:t>42 sectors)</a:t>
            </a:r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4267200" y="1371600"/>
            <a:ext cx="14478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Projection of graduates</a:t>
            </a:r>
            <a:endParaRPr lang="en-US"/>
          </a:p>
        </p:txBody>
      </p:sp>
      <p:sp>
        <p:nvSpPr>
          <p:cNvPr id="15" name="Obdélník 14"/>
          <p:cNvSpPr/>
          <p:nvPr/>
        </p:nvSpPr>
        <p:spPr>
          <a:xfrm>
            <a:off x="6172200" y="1143000"/>
            <a:ext cx="2590800" cy="2590800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324600" y="1295400"/>
            <a:ext cx="2209800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Structure of employment and unemployment by age, education, industry and occupation</a:t>
            </a:r>
            <a:endParaRPr lang="en-US"/>
          </a:p>
        </p:txBody>
      </p:sp>
      <p:sp>
        <p:nvSpPr>
          <p:cNvPr id="17" name="TextovéPole 16"/>
          <p:cNvSpPr txBox="1"/>
          <p:nvPr/>
        </p:nvSpPr>
        <p:spPr>
          <a:xfrm>
            <a:off x="2971800" y="4038601"/>
            <a:ext cx="3810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Labour market prospects for occupational and educational groups</a:t>
            </a:r>
            <a:endParaRPr lang="en-GB"/>
          </a:p>
        </p:txBody>
      </p:sp>
      <p:cxnSp>
        <p:nvCxnSpPr>
          <p:cNvPr id="20" name="Přímá spojovací šipka 19"/>
          <p:cNvCxnSpPr/>
          <p:nvPr/>
        </p:nvCxnSpPr>
        <p:spPr>
          <a:xfrm rot="16200000" flipH="1">
            <a:off x="3124200" y="3505200"/>
            <a:ext cx="533400" cy="3810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>
            <a:off x="4685506" y="3771900"/>
            <a:ext cx="534194" cy="79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5981700" y="3390900"/>
            <a:ext cx="685800" cy="6096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1295400" y="2362200"/>
            <a:ext cx="685800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5720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MEYS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705600" y="2895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C00000"/>
                </a:solidFill>
              </a:rPr>
              <a:t>LFS – Czech Statistical Office</a:t>
            </a:r>
            <a:endParaRPr lang="en-GB" b="1">
              <a:solidFill>
                <a:srgbClr val="C0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9812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NOET + MF</a:t>
            </a:r>
          </a:p>
          <a:p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09600" y="4800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C00000"/>
                </a:solidFill>
              </a:rPr>
              <a:t>Ministry of Finance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810000" y="4964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NOET+CERGE+RILSA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0"/>
          <p:cNvSpPr txBox="1">
            <a:spLocks noChangeArrowheads="1"/>
          </p:cNvSpPr>
          <p:nvPr/>
        </p:nvSpPr>
        <p:spPr bwMode="auto">
          <a:xfrm>
            <a:off x="152400" y="1005274"/>
            <a:ext cx="8991600" cy="489364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2000" b="1" noProof="1" smtClean="0"/>
              <a:t>ADVANTAGES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b="1" noProof="1" smtClean="0"/>
              <a:t>  </a:t>
            </a:r>
            <a:r>
              <a:rPr lang="cs-CZ" noProof="1" smtClean="0"/>
              <a:t>Decomposition of labour demand into replacement and expansion components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noProof="1" smtClean="0"/>
              <a:t>  Includes projected demographic trends, economic activity rates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noProof="1" smtClean="0"/>
              <a:t>  Shows the outflow and inflow of workers for specific occupations</a:t>
            </a:r>
          </a:p>
          <a:p>
            <a:pPr>
              <a:spcAft>
                <a:spcPts val="300"/>
              </a:spcAft>
              <a:defRPr/>
            </a:pPr>
            <a:r>
              <a:rPr lang="en-GB" sz="2000" b="1" noProof="1" smtClean="0"/>
              <a:t>LIMITATIONS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noProof="1" smtClean="0"/>
              <a:t> </a:t>
            </a:r>
            <a:r>
              <a:rPr lang="en-GB" noProof="1" smtClean="0"/>
              <a:t>Importance of data quality and robustness + sometimes brakes in time 	series (recalculations are needed)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noProof="1" smtClean="0"/>
              <a:t> Sample size limits the detail of results (breakdown by occupations, regions)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noProof="1" smtClean="0"/>
              <a:t> Can not reflect the current new emerging jobs and changes of skills in 	specific </a:t>
            </a:r>
            <a:r>
              <a:rPr lang="cs-CZ" noProof="1" smtClean="0"/>
              <a:t>	</a:t>
            </a:r>
            <a:r>
              <a:rPr lang="en-GB" noProof="1" smtClean="0"/>
              <a:t>occupations</a:t>
            </a:r>
          </a:p>
          <a:p>
            <a:pPr>
              <a:spcAft>
                <a:spcPts val="300"/>
              </a:spcAft>
              <a:defRPr/>
            </a:pPr>
            <a:r>
              <a:rPr lang="en-GB" sz="2000" b="1" noProof="1" smtClean="0"/>
              <a:t>CHALLENGES</a:t>
            </a:r>
            <a:endParaRPr lang="en-GB" sz="2000" noProof="1" smtClean="0"/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noProof="1" smtClean="0"/>
              <a:t>  </a:t>
            </a:r>
            <a:r>
              <a:rPr lang="en-GB" noProof="1" smtClean="0"/>
              <a:t>Adjustments in occupational clusters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noProof="1" smtClean="0"/>
              <a:t>  Development of sectoral macroeconomic model (employment)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noProof="1" smtClean="0"/>
              <a:t>  Quantitative forecasting at the regional level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noProof="1" smtClean="0"/>
              <a:t>  Better information on foreign labour force – model improvements</a:t>
            </a:r>
            <a:endParaRPr lang="en-GB" noProof="1"/>
          </a:p>
        </p:txBody>
      </p:sp>
      <p:pic>
        <p:nvPicPr>
          <p:cNvPr id="11267" name="Picture 3" descr="C:\Documents and Settings\lapacek\Local Settings\Temporary Internet Files\Content.IE5\69F6UO3H\MCBD1966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19600"/>
            <a:ext cx="1252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cs-CZ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AND </a:t>
            </a: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172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0089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33600"/>
            <a:ext cx="7286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172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0089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noProof="1" smtClean="0"/>
              <a:t>Analysis and monitoring in the field of l</a:t>
            </a:r>
            <a:r>
              <a:rPr lang="en-GB" sz="2400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Quantitative skill needs forecasting at the national level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b="1" noProof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studies</a:t>
            </a:r>
            <a:endParaRPr lang="cs-CZ" sz="2400" b="1" noProof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Short term labour market prediction tools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EU level forecasting involvement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New labour market information products</a:t>
            </a:r>
          </a:p>
          <a:p>
            <a:endParaRPr lang="en-GB" noProof="1" smtClean="0"/>
          </a:p>
        </p:txBody>
      </p:sp>
      <p:pic>
        <p:nvPicPr>
          <p:cNvPr id="4" name="Obrázek 3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244" y="5942463"/>
            <a:ext cx="1122556" cy="7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152400" y="1066800"/>
            <a:ext cx="8839200" cy="44873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/>
              <a:t>The objective is to provide 5-15 year outlook on possible development in selected sector, including threats and opportunities regarding labour market and skill needs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/>
              <a:t>Base for strategies and policies on national, sectoral and regional level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/>
              <a:t>TOOLS INCLUDE: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200"/>
              <a:t> In-depth </a:t>
            </a:r>
            <a:r>
              <a:rPr lang="en-GB" sz="2200" b="1"/>
              <a:t>interviews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200"/>
              <a:t> </a:t>
            </a:r>
            <a:r>
              <a:rPr lang="en-GB" sz="2200" b="1"/>
              <a:t>Surveys</a:t>
            </a:r>
            <a:r>
              <a:rPr lang="en-GB" sz="2200"/>
              <a:t> (employers, education providers, researchers)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200"/>
              <a:t> </a:t>
            </a:r>
            <a:r>
              <a:rPr lang="en-GB" sz="2200" b="1"/>
              <a:t>Data</a:t>
            </a:r>
            <a:r>
              <a:rPr lang="en-GB" sz="2200"/>
              <a:t> mining and analyses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200"/>
              <a:t> </a:t>
            </a:r>
            <a:r>
              <a:rPr lang="en-GB" sz="2200" b="1"/>
              <a:t>Scenario</a:t>
            </a:r>
            <a:r>
              <a:rPr lang="en-GB" sz="2200"/>
              <a:t> thinking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200"/>
              <a:t> Strategic sectoral </a:t>
            </a:r>
            <a:r>
              <a:rPr lang="en-GB" sz="2200" b="1"/>
              <a:t>balance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79388" y="0"/>
            <a:ext cx="71358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 STUDIES </a:t>
            </a:r>
            <a:endParaRPr lang="en-US" sz="3200" cap="all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/>
          <p:cNvSpPr>
            <a:spLocks noChangeArrowheads="1"/>
          </p:cNvSpPr>
          <p:nvPr/>
        </p:nvSpPr>
        <p:spPr bwMode="auto">
          <a:xfrm>
            <a:off x="4114800" y="2057400"/>
            <a:ext cx="990600" cy="2895600"/>
          </a:xfrm>
          <a:prstGeom prst="downArrow">
            <a:avLst>
              <a:gd name="adj1" fmla="val 50000"/>
              <a:gd name="adj2" fmla="val 73077"/>
            </a:avLst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0"/>
            <a:ext cx="5791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a sector</a:t>
            </a:r>
            <a:r>
              <a:rPr lang="cs-CZ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</a:p>
        </p:txBody>
      </p:sp>
      <p:sp>
        <p:nvSpPr>
          <p:cNvPr id="399364" name="TextovéPole 10"/>
          <p:cNvSpPr txBox="1">
            <a:spLocks noChangeArrowheads="1"/>
          </p:cNvSpPr>
          <p:nvPr/>
        </p:nvSpPr>
        <p:spPr bwMode="auto">
          <a:xfrm>
            <a:off x="228600" y="1066800"/>
            <a:ext cx="8686800" cy="10064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u="sng"/>
              <a:t>SECTOR SELECTION:</a:t>
            </a:r>
            <a:r>
              <a:rPr lang="en-GB" sz="2000" b="1"/>
              <a:t> </a:t>
            </a:r>
            <a:endParaRPr lang="cs-CZ" sz="2000" b="1"/>
          </a:p>
          <a:p>
            <a:pPr algn="ctr">
              <a:defRPr/>
            </a:pPr>
            <a:r>
              <a:rPr lang="en-GB" sz="2000"/>
              <a:t>Based on an analysis of both potentials and threats for the entire Czech economy – we choose promising or declining sectors</a:t>
            </a:r>
          </a:p>
        </p:txBody>
      </p:sp>
      <p:sp>
        <p:nvSpPr>
          <p:cNvPr id="399365" name="TextovéPole 10"/>
          <p:cNvSpPr txBox="1">
            <a:spLocks noChangeArrowheads="1"/>
          </p:cNvSpPr>
          <p:nvPr/>
        </p:nvSpPr>
        <p:spPr bwMode="auto">
          <a:xfrm>
            <a:off x="228600" y="2362200"/>
            <a:ext cx="8686800" cy="7016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u="sng"/>
              <a:t>(in house) ANALYSIS OF SECTOR PROSPECTS:</a:t>
            </a:r>
            <a:r>
              <a:rPr lang="en-GB" sz="2000" b="1"/>
              <a:t> </a:t>
            </a:r>
            <a:r>
              <a:rPr lang="en-GB" sz="2000"/>
              <a:t>Strategic balance of factors, influencing sector (not SWOT, it is more sophisticated):</a:t>
            </a:r>
          </a:p>
        </p:txBody>
      </p:sp>
      <p:sp>
        <p:nvSpPr>
          <p:cNvPr id="399371" name="TextovéPole 10"/>
          <p:cNvSpPr txBox="1">
            <a:spLocks noChangeArrowheads="1"/>
          </p:cNvSpPr>
          <p:nvPr/>
        </p:nvSpPr>
        <p:spPr bwMode="auto">
          <a:xfrm>
            <a:off x="228600" y="3352800"/>
            <a:ext cx="8686800" cy="7016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u="sng" dirty="0"/>
              <a:t>(in house) </a:t>
            </a:r>
            <a:r>
              <a:rPr lang="cs-CZ" sz="2000" b="1" u="sng" dirty="0" smtClean="0"/>
              <a:t>DEMAND/</a:t>
            </a:r>
            <a:r>
              <a:rPr lang="en-GB" sz="2000" b="1" u="sng" dirty="0" smtClean="0"/>
              <a:t>SUPPLY </a:t>
            </a:r>
            <a:r>
              <a:rPr lang="en-GB" sz="2000" b="1" u="sng" dirty="0"/>
              <a:t>SIDE ANALYSIS:</a:t>
            </a:r>
            <a:r>
              <a:rPr lang="en-GB" sz="2000" b="1" dirty="0"/>
              <a:t> </a:t>
            </a:r>
          </a:p>
          <a:p>
            <a:pPr algn="ctr">
              <a:defRPr/>
            </a:pPr>
            <a:r>
              <a:rPr lang="en-GB" sz="2000" dirty="0"/>
              <a:t>ROA-</a:t>
            </a:r>
            <a:r>
              <a:rPr lang="en-GB" sz="2000" dirty="0" err="1"/>
              <a:t>Cerge</a:t>
            </a:r>
            <a:r>
              <a:rPr lang="en-GB" sz="2000" dirty="0"/>
              <a:t> model outputs, projection of school leavers etc.</a:t>
            </a:r>
          </a:p>
        </p:txBody>
      </p:sp>
      <p:sp>
        <p:nvSpPr>
          <p:cNvPr id="399372" name="TextovéPole 10"/>
          <p:cNvSpPr txBox="1">
            <a:spLocks noChangeArrowheads="1"/>
          </p:cNvSpPr>
          <p:nvPr/>
        </p:nvSpPr>
        <p:spPr bwMode="auto">
          <a:xfrm>
            <a:off x="228600" y="4267200"/>
            <a:ext cx="8686800" cy="3968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/>
              <a:t>(</a:t>
            </a:r>
            <a:r>
              <a:rPr lang="cs-CZ" sz="2000" b="1" u="sng" err="1"/>
              <a:t>outsourced</a:t>
            </a:r>
            <a:r>
              <a:rPr lang="en-GB" sz="2000" b="1" u="sng"/>
              <a:t>) </a:t>
            </a:r>
            <a:r>
              <a:rPr lang="cs-CZ" sz="2000" b="1" u="sng"/>
              <a:t>QUALITATIVE RESEARCH</a:t>
            </a:r>
            <a:r>
              <a:rPr lang="en-GB" sz="2000" b="1" u="sng"/>
              <a:t>:</a:t>
            </a:r>
            <a:r>
              <a:rPr lang="en-GB" sz="2000" b="1"/>
              <a:t> </a:t>
            </a:r>
            <a:r>
              <a:rPr lang="cs-CZ" sz="2000" err="1"/>
              <a:t>Focus</a:t>
            </a:r>
            <a:r>
              <a:rPr lang="cs-CZ" sz="2000"/>
              <a:t> </a:t>
            </a:r>
            <a:r>
              <a:rPr lang="cs-CZ" sz="2000" err="1"/>
              <a:t>Groups</a:t>
            </a:r>
            <a:r>
              <a:rPr lang="cs-CZ" sz="2000"/>
              <a:t>, </a:t>
            </a:r>
            <a:r>
              <a:rPr lang="cs-CZ" sz="2000" err="1"/>
              <a:t>Interviews</a:t>
            </a:r>
            <a:endParaRPr lang="en-GB" sz="2000"/>
          </a:p>
        </p:txBody>
      </p:sp>
      <p:sp>
        <p:nvSpPr>
          <p:cNvPr id="399373" name="TextovéPole 10"/>
          <p:cNvSpPr txBox="1">
            <a:spLocks noChangeArrowheads="1"/>
          </p:cNvSpPr>
          <p:nvPr/>
        </p:nvSpPr>
        <p:spPr bwMode="auto">
          <a:xfrm>
            <a:off x="228600" y="4953000"/>
            <a:ext cx="8686800" cy="701675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u="sng"/>
              <a:t>(in-house) SYNTHESIS:</a:t>
            </a:r>
            <a:r>
              <a:rPr lang="en-GB" sz="2000" b="1"/>
              <a:t> </a:t>
            </a:r>
            <a:endParaRPr lang="cs-CZ" sz="2000" b="1"/>
          </a:p>
          <a:p>
            <a:pPr algn="ctr">
              <a:defRPr/>
            </a:pPr>
            <a:r>
              <a:rPr lang="en-GB" sz="2000"/>
              <a:t>Sector scenarios, recommendations, regional specifics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9388" y="0"/>
            <a:ext cx="71358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forecasting</a:t>
            </a:r>
          </a:p>
          <a:p>
            <a:pPr>
              <a:defRPr/>
            </a:pPr>
            <a:r>
              <a:rPr lang="en-GB" sz="28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SECTOR STUDIES </a:t>
            </a:r>
            <a:endParaRPr lang="en-GB" sz="2800" cap="all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57245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57912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19600"/>
            <a:ext cx="5684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048000" y="1447800"/>
            <a:ext cx="5867400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POWER SUPPLY INDUSTRY</a:t>
            </a:r>
            <a:endParaRPr lang="en-US" sz="2400" dirty="0"/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124200" y="3200400"/>
            <a:ext cx="6019800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ELECTRONICS/ELECTROENGINEERING</a:t>
            </a:r>
            <a:endParaRPr lang="en-US" sz="2400" dirty="0"/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124200" y="4953000"/>
            <a:ext cx="5867400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ICT SERVICES</a:t>
            </a:r>
            <a:endParaRPr lang="en-US" sz="2400" dirty="0"/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28600" y="2514600"/>
            <a:ext cx="2895600" cy="304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3000" dirty="0"/>
              <a:t>Outputs of 3 sector studies with 2020 outlook and detailed analysis of employment and trends:</a:t>
            </a:r>
            <a:endParaRPr lang="en-GB" sz="3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304800" y="952006"/>
            <a:ext cx="8305800" cy="498290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200" b="1" dirty="0" smtClean="0"/>
              <a:t>Advantages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In-depth look down to the skills level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Reveal emerging jobs and skills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dirty="0" smtClean="0"/>
              <a:t>Transversal competencies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dirty="0" smtClean="0"/>
              <a:t>Combination of technical and soft </a:t>
            </a:r>
            <a:r>
              <a:rPr lang="cs-CZ" sz="2000" dirty="0" err="1" smtClean="0"/>
              <a:t>skills</a:t>
            </a:r>
            <a:r>
              <a:rPr lang="cs-CZ" sz="2000" dirty="0" smtClean="0"/>
              <a:t> </a:t>
            </a:r>
            <a:r>
              <a:rPr lang="en-GB" sz="2000" dirty="0" smtClean="0"/>
              <a:t>(e</a:t>
            </a:r>
            <a:r>
              <a:rPr lang="cs-CZ" sz="2000" dirty="0" smtClean="0"/>
              <a:t>.g.</a:t>
            </a:r>
            <a:r>
              <a:rPr lang="en-GB" sz="2000" dirty="0" smtClean="0"/>
              <a:t> business skills)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200" b="1" dirty="0" smtClean="0"/>
              <a:t>Limits</a:t>
            </a:r>
          </a:p>
          <a:p>
            <a:pPr marL="808038" lvl="2" indent="-1762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Difficult assessment of the scope of new jobs and skills</a:t>
            </a:r>
          </a:p>
          <a:p>
            <a:pPr marL="808038" lvl="2" indent="-1762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Too optimistic view of stakeholders</a:t>
            </a:r>
          </a:p>
          <a:p>
            <a:pPr marL="808038" lvl="2" indent="-1762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Difficulties in cross-sector comparisons</a:t>
            </a:r>
          </a:p>
          <a:p>
            <a:pPr marL="808038" lvl="2" indent="-1762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Hard to combine with external data</a:t>
            </a:r>
          </a:p>
          <a:p>
            <a:pPr marL="808038" lvl="2" indent="-176213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2000" dirty="0" smtClean="0"/>
              <a:t>Time and resource demanding</a:t>
            </a:r>
            <a:endParaRPr lang="cs-CZ" sz="2000" b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Sectoral</a:t>
            </a:r>
            <a:r>
              <a:rPr lang="cs-CZ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</a:t>
            </a:r>
            <a:r>
              <a:rPr lang="cs-CZ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smtClean="0"/>
              <a:t>– </a:t>
            </a:r>
            <a:r>
              <a:rPr lang="cs-CZ" sz="2200" dirty="0" err="1" smtClean="0"/>
              <a:t>simpler</a:t>
            </a:r>
            <a:r>
              <a:rPr lang="cs-CZ" sz="2200" dirty="0" smtClean="0"/>
              <a:t> study </a:t>
            </a:r>
            <a:r>
              <a:rPr lang="cs-CZ" sz="2200" dirty="0" err="1" smtClean="0"/>
              <a:t>based</a:t>
            </a:r>
            <a:r>
              <a:rPr lang="cs-CZ" sz="2200" dirty="0" smtClean="0"/>
              <a:t> on </a:t>
            </a:r>
            <a:r>
              <a:rPr lang="cs-CZ" sz="2200" dirty="0" err="1" smtClean="0"/>
              <a:t>secondary</a:t>
            </a:r>
            <a:r>
              <a:rPr lang="cs-CZ" sz="2200" dirty="0" smtClean="0"/>
              <a:t> </a:t>
            </a:r>
            <a:r>
              <a:rPr lang="cs-CZ" sz="2200" dirty="0" err="1" smtClean="0"/>
              <a:t>analysis</a:t>
            </a:r>
            <a:r>
              <a:rPr lang="cs-CZ" sz="2200" dirty="0" smtClean="0"/>
              <a:t>, data </a:t>
            </a:r>
            <a:r>
              <a:rPr lang="cs-CZ" sz="2200" dirty="0" err="1" smtClean="0"/>
              <a:t>trends</a:t>
            </a:r>
            <a:r>
              <a:rPr lang="cs-CZ" sz="2200" dirty="0" smtClean="0"/>
              <a:t>, </a:t>
            </a:r>
            <a:r>
              <a:rPr lang="cs-CZ" sz="2200" dirty="0" err="1" smtClean="0"/>
              <a:t>key</a:t>
            </a:r>
            <a:r>
              <a:rPr lang="cs-CZ" sz="2200" dirty="0" smtClean="0"/>
              <a:t> </a:t>
            </a:r>
            <a:r>
              <a:rPr lang="cs-CZ" sz="2200" dirty="0" err="1" smtClean="0"/>
              <a:t>professions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education</a:t>
            </a:r>
            <a:r>
              <a:rPr lang="cs-CZ" sz="2200" dirty="0" smtClean="0"/>
              <a:t> </a:t>
            </a:r>
            <a:r>
              <a:rPr lang="cs-CZ" sz="2200" dirty="0" err="1" smtClean="0"/>
              <a:t>fields</a:t>
            </a:r>
            <a:endParaRPr lang="en-GB" sz="22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79388" y="0"/>
            <a:ext cx="7135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STUDIES</a:t>
            </a:r>
            <a:endParaRPr lang="en-US" sz="2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</p:spPr>
        <p:txBody>
          <a:bodyPr/>
          <a:lstStyle/>
          <a:p>
            <a:pPr>
              <a:buNone/>
            </a:pPr>
            <a:endParaRPr lang="cs-CZ" sz="2400" b="1" dirty="0" smtClean="0"/>
          </a:p>
          <a:p>
            <a:pPr>
              <a:buFont typeface="Wingdings" pitchFamily="2" charset="2"/>
              <a:buChar char="§"/>
            </a:pPr>
            <a:r>
              <a:rPr lang="cs-CZ" sz="2400" b="1" dirty="0" smtClean="0"/>
              <a:t>  </a:t>
            </a:r>
            <a:r>
              <a:rPr lang="en-GB" sz="2400" b="1" dirty="0" smtClean="0">
                <a:solidFill>
                  <a:srgbClr val="006600"/>
                </a:solidFill>
              </a:rPr>
              <a:t>What we are (NTF + NOET)</a:t>
            </a:r>
          </a:p>
          <a:p>
            <a:endParaRPr lang="en-GB" sz="24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006600"/>
                </a:solidFill>
              </a:rPr>
              <a:t>   What we </a:t>
            </a:r>
            <a:r>
              <a:rPr lang="cs-CZ" sz="2400" b="1" dirty="0" smtClean="0">
                <a:solidFill>
                  <a:srgbClr val="006600"/>
                </a:solidFill>
              </a:rPr>
              <a:t>do</a:t>
            </a:r>
            <a:endParaRPr lang="en-GB" sz="24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24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006600"/>
                </a:solidFill>
              </a:rPr>
              <a:t>   NOET activities in the field of anticipation</a:t>
            </a:r>
          </a:p>
          <a:p>
            <a:endParaRPr lang="en-GB" sz="24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006600"/>
                </a:solidFill>
              </a:rPr>
              <a:t>   Anticipation system in the Czech Re</a:t>
            </a:r>
            <a:r>
              <a:rPr lang="cs-CZ" sz="2400" b="1" dirty="0" smtClean="0">
                <a:solidFill>
                  <a:srgbClr val="006600"/>
                </a:solidFill>
              </a:rPr>
              <a:t>public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s-CZ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PRESENTATION</a:t>
            </a:r>
            <a:endParaRPr lang="en-GB" sz="24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244" y="5942463"/>
            <a:ext cx="1122556" cy="7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0"/>
            <a:ext cx="5791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800" b="1" cap="all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7162800" cy="38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33400" y="5105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dirty="0" smtClean="0"/>
              <a:t>Mechanical engineering – upper secondary education level – fields of  mechanics, metalwork's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0"/>
            <a:ext cx="5791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800" b="1" cap="all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7181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715000" y="16764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/>
              <a:t>IS/IT </a:t>
            </a:r>
            <a:r>
              <a:rPr lang="cs-CZ" b="1" err="1" smtClean="0"/>
              <a:t>manager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noProof="1" smtClean="0"/>
              <a:t>Analysis and monitoring in the field of l</a:t>
            </a:r>
            <a:r>
              <a:rPr lang="en-GB" sz="2400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Quantitative skill needs forecasting at the national level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Sector studies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b="1" noProof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labour market prediction tools </a:t>
            </a:r>
            <a:endParaRPr lang="cs-CZ" sz="2400" b="1" noProof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EU level forecasting involvement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New labour market information products</a:t>
            </a:r>
          </a:p>
          <a:p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10"/>
          <p:cNvSpPr txBox="1">
            <a:spLocks noChangeArrowheads="1"/>
          </p:cNvSpPr>
          <p:nvPr/>
        </p:nvSpPr>
        <p:spPr bwMode="auto">
          <a:xfrm>
            <a:off x="0" y="1219200"/>
            <a:ext cx="9144000" cy="140038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lvl="1" indent="-176213">
              <a:defRPr/>
            </a:pPr>
            <a:r>
              <a:rPr lang="en-US" sz="2500" b="1" dirty="0" smtClean="0"/>
              <a:t>Monitoring of vacancies</a:t>
            </a:r>
            <a:endParaRPr lang="cs-CZ" sz="2500" b="1" dirty="0" smtClean="0"/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000" dirty="0" smtClean="0"/>
              <a:t>Building a comprehensive database of job vacancies from available sources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000" dirty="0" smtClean="0"/>
              <a:t>Unique methodology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000" dirty="0" smtClean="0"/>
              <a:t>Piloted on sample of 33.000 job advertisements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388" y="0"/>
            <a:ext cx="71358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 term Prediction</a:t>
            </a:r>
            <a:endParaRPr lang="en-GB" sz="3200" cap="all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2" name="Graf 4"/>
          <p:cNvGraphicFramePr>
            <a:graphicFrameLocks/>
          </p:cNvGraphicFramePr>
          <p:nvPr/>
        </p:nvGraphicFramePr>
        <p:xfrm>
          <a:off x="152400" y="2971800"/>
          <a:ext cx="8839200" cy="2454275"/>
        </p:xfrm>
        <a:graphic>
          <a:graphicData uri="http://schemas.openxmlformats.org/presentationml/2006/ole">
            <p:oleObj spid="_x0000_s5122" r:id="rId4" imgW="8839966" imgH="24569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28600" y="304800"/>
          <a:ext cx="7315200" cy="5334000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341 Finance and sales associate professionals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512 Housekeeping and restaurant services workers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342 Business services agents and trade brokers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 Other specialist managers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241 Business professionals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931 Mining and construction labourers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712 Building frame and related trades workers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311 Physical and engineering science technicians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213 Computing professionals  </a:t>
                      </a:r>
                      <a:r>
                        <a:rPr kumimoji="0" lang="en-GB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(Computer systems designers, analysts and programmers)</a:t>
                      </a: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343 Administrative associate professionals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214 Architects, engineers and related professionals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832 Motor vehicle drivers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521 Shop and market salespersons 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913 Cleaners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222 Doctors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312 Computer associate professionals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932 Manufacturing labourers (in production)</a:t>
                      </a:r>
                      <a:endParaRPr kumimoji="0" lang="en-GB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522" marR="5852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828 Assemblers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722 Blacksmiths, tool-makers and related trades workers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422 Client information clerks</a:t>
                      </a:r>
                      <a:r>
                        <a:rPr lang="en-GB" sz="1200" noProof="1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122 Production and operations managers</a:t>
                      </a:r>
                      <a:r>
                        <a:rPr lang="en-GB" sz="1200" noProof="1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721 Metal moulders, welders, sheet-metal workers, structural-metal preparers, and related trades workers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713 Building finishers and related trades workers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 Managers of small enterprises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 b="1" noProof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724 Electrical and electronic equipment mechanics and fitters</a:t>
                      </a:r>
                      <a:endParaRPr lang="en-GB" sz="1100" noProof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20" marR="5842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TextovéPole 6"/>
          <p:cNvSpPr txBox="1">
            <a:spLocks noChangeArrowheads="1"/>
          </p:cNvSpPr>
          <p:nvPr/>
        </p:nvSpPr>
        <p:spPr bwMode="auto">
          <a:xfrm rot="2327584">
            <a:off x="5680075" y="2568575"/>
            <a:ext cx="3203575" cy="1014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>
                <a:solidFill>
                  <a:srgbClr val="C00000"/>
                </a:solidFill>
              </a:rPr>
              <a:t>TOP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10"/>
          <p:cNvSpPr txBox="1">
            <a:spLocks noChangeArrowheads="1"/>
          </p:cNvSpPr>
          <p:nvPr/>
        </p:nvSpPr>
        <p:spPr bwMode="auto">
          <a:xfrm>
            <a:off x="0" y="1219200"/>
            <a:ext cx="9144000" cy="140038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lvl="1" indent="-176213">
              <a:defRPr/>
            </a:pPr>
            <a:r>
              <a:rPr lang="cs-CZ" sz="2500" b="1" smtClean="0"/>
              <a:t>F</a:t>
            </a:r>
            <a:r>
              <a:rPr lang="en-US" sz="2500" b="1" smtClean="0"/>
              <a:t>orecasting </a:t>
            </a:r>
            <a:r>
              <a:rPr lang="cs-CZ" sz="2500" b="1" smtClean="0"/>
              <a:t>model for</a:t>
            </a:r>
            <a:r>
              <a:rPr lang="en-US" sz="2500" b="1" smtClean="0"/>
              <a:t> unemployment  </a:t>
            </a:r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en-US" sz="2000" smtClean="0"/>
              <a:t>Predicts cyclic</a:t>
            </a:r>
            <a:r>
              <a:rPr lang="cs-CZ" sz="2000" smtClean="0"/>
              <a:t>al</a:t>
            </a:r>
            <a:r>
              <a:rPr lang="en-US" sz="2000" smtClean="0"/>
              <a:t> changes in </a:t>
            </a:r>
            <a:r>
              <a:rPr lang="cs-CZ" sz="2000" smtClean="0"/>
              <a:t>the </a:t>
            </a:r>
            <a:r>
              <a:rPr lang="en-US" sz="2000" smtClean="0"/>
              <a:t>rate unemployment (6 months) </a:t>
            </a:r>
            <a:endParaRPr lang="cs-CZ" sz="2000" smtClean="0"/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cs-CZ" sz="2000" smtClean="0"/>
              <a:t>High precision prediction for </a:t>
            </a:r>
            <a:r>
              <a:rPr lang="en-US" sz="2000" smtClean="0"/>
              <a:t>the rate of unemployment (2 months)</a:t>
            </a:r>
          </a:p>
          <a:p>
            <a:pPr marL="808038" lvl="2" indent="-176213">
              <a:buFont typeface="Arial" pitchFamily="34" charset="0"/>
              <a:buChar char="•"/>
              <a:defRPr/>
            </a:pPr>
            <a:r>
              <a:rPr lang="cs-CZ" sz="2000" smtClean="0"/>
              <a:t>Based</a:t>
            </a:r>
            <a:r>
              <a:rPr lang="en-US" sz="2000" smtClean="0"/>
              <a:t> </a:t>
            </a:r>
            <a:r>
              <a:rPr lang="cs-CZ" sz="2000" smtClean="0"/>
              <a:t>on </a:t>
            </a:r>
            <a:r>
              <a:rPr lang="en-US" sz="2000" smtClean="0"/>
              <a:t>labour office </a:t>
            </a:r>
            <a:r>
              <a:rPr lang="cs-CZ" sz="2000" smtClean="0"/>
              <a:t>data</a:t>
            </a:r>
            <a:endParaRPr lang="en-US" sz="200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388" y="0"/>
            <a:ext cx="71358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Prediction</a:t>
            </a:r>
            <a:endParaRPr lang="en-GB" sz="3200" cap="all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1447800" y="2819400"/>
          <a:ext cx="627578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10"/>
          <p:cNvSpPr txBox="1">
            <a:spLocks noChangeArrowheads="1"/>
          </p:cNvSpPr>
          <p:nvPr/>
        </p:nvSpPr>
        <p:spPr bwMode="auto">
          <a:xfrm>
            <a:off x="304800" y="1066800"/>
            <a:ext cx="8610600" cy="426270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lvl="1" indent="-176213">
              <a:defRPr/>
            </a:pPr>
            <a:r>
              <a:rPr lang="en-GB" sz="2500" b="1" smtClean="0"/>
              <a:t>Advantages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400" smtClean="0"/>
              <a:t>Can be easily automated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400" smtClean="0"/>
              <a:t>Can be customised and built in internal IS of public institutions (PES, MLSA) to support decision making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400" smtClean="0"/>
              <a:t>Can be used for further analysis</a:t>
            </a:r>
          </a:p>
          <a:p>
            <a:pPr marL="350838" lvl="1" indent="-176213">
              <a:defRPr/>
            </a:pPr>
            <a:endParaRPr lang="en-GB" sz="2500" u="sng" smtClean="0"/>
          </a:p>
          <a:p>
            <a:pPr marL="350838" lvl="1" indent="-176213">
              <a:defRPr/>
            </a:pPr>
            <a:r>
              <a:rPr lang="en-GB" sz="2500" b="1" smtClean="0"/>
              <a:t>Limits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500" smtClean="0"/>
              <a:t>Data quality dependent (vacancies)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500" smtClean="0"/>
              <a:t>Must be delivered quickly otherwise the results are useless</a:t>
            </a:r>
          </a:p>
          <a:p>
            <a:pPr marL="350838" lvl="1" indent="-176213">
              <a:buFont typeface="Wingdings" pitchFamily="2" charset="2"/>
              <a:buChar char="Ø"/>
              <a:defRPr/>
            </a:pPr>
            <a:r>
              <a:rPr lang="en-GB" sz="2500" smtClean="0"/>
              <a:t>Some results need to be produced in time series</a:t>
            </a:r>
            <a:endParaRPr lang="en-GB" sz="2500" u="sng" smtClean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388" y="0"/>
            <a:ext cx="71358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cap="all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Prediction Tools</a:t>
            </a:r>
            <a:endParaRPr lang="en-GB" sz="3200" cap="all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noProof="1" smtClean="0"/>
              <a:t>Analysis and monitoring in the field of l</a:t>
            </a:r>
            <a:r>
              <a:rPr lang="en-GB" sz="2400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Quantitative skill needs forecasting at the national level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Sector studies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Short term labour market prediction tools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b="1" noProof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level forecasting involvement </a:t>
            </a:r>
            <a:endParaRPr lang="cs-CZ" sz="2400" b="1" noProof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New labour market information products</a:t>
            </a:r>
          </a:p>
          <a:p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31763"/>
          </a:xfr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6213">
              <a:spcBef>
                <a:spcPts val="1200"/>
              </a:spcBef>
              <a:defRPr/>
            </a:pPr>
            <a:r>
              <a:rPr lang="en-GB" sz="2500" b="1" kern="1200" dirty="0" smtClean="0">
                <a:latin typeface="Arial" charset="0"/>
              </a:rPr>
              <a:t>Forecasting skill supply and demand in Europe </a:t>
            </a:r>
            <a:r>
              <a:rPr lang="en-GB" sz="2500" kern="1200" dirty="0" smtClean="0">
                <a:latin typeface="Arial" charset="0"/>
              </a:rPr>
              <a:t>(Cedefop) – NOET as country experts</a:t>
            </a:r>
          </a:p>
          <a:p>
            <a:pPr indent="-176213">
              <a:spcBef>
                <a:spcPts val="1200"/>
              </a:spcBef>
              <a:defRPr/>
            </a:pPr>
            <a:r>
              <a:rPr lang="en-GB" sz="2500" b="1" kern="1200" dirty="0" smtClean="0">
                <a:latin typeface="Arial" charset="0"/>
              </a:rPr>
              <a:t>Developing and piloting an employer survey on skill needs in Europe</a:t>
            </a:r>
            <a:r>
              <a:rPr lang="en-GB" sz="2500" kern="1200" dirty="0" smtClean="0">
                <a:latin typeface="Arial" charset="0"/>
              </a:rPr>
              <a:t> (Cedefop) – extended group</a:t>
            </a:r>
          </a:p>
          <a:p>
            <a:pPr indent="-176213">
              <a:spcBef>
                <a:spcPts val="1200"/>
              </a:spcBef>
              <a:defRPr/>
            </a:pPr>
            <a:r>
              <a:rPr lang="en-GB" sz="2500" b="1" kern="1200" dirty="0" smtClean="0">
                <a:latin typeface="Arial" charset="0"/>
              </a:rPr>
              <a:t>Transferable skills across economic sectors </a:t>
            </a:r>
            <a:r>
              <a:rPr lang="en-GB" sz="2500" kern="1200" dirty="0" smtClean="0">
                <a:latin typeface="Arial" charset="0"/>
              </a:rPr>
              <a:t>(DG Employment)  </a:t>
            </a:r>
          </a:p>
          <a:p>
            <a:pPr indent="-176213">
              <a:spcBef>
                <a:spcPts val="1200"/>
              </a:spcBef>
              <a:defRPr/>
            </a:pPr>
            <a:r>
              <a:rPr lang="en-GB" sz="2500" b="1" kern="1200" dirty="0" err="1" smtClean="0">
                <a:latin typeface="Arial" charset="0"/>
              </a:rPr>
              <a:t>ForJobs</a:t>
            </a:r>
            <a:r>
              <a:rPr lang="en-GB" sz="2500" b="1" kern="1200" dirty="0" smtClean="0">
                <a:latin typeface="Arial" charset="0"/>
              </a:rPr>
              <a:t> </a:t>
            </a:r>
            <a:r>
              <a:rPr lang="en-GB" sz="2500" kern="1200" dirty="0" smtClean="0">
                <a:latin typeface="Arial" charset="0"/>
              </a:rPr>
              <a:t>(Progress programme)</a:t>
            </a:r>
          </a:p>
          <a:p>
            <a:pPr indent="-176213">
              <a:spcBef>
                <a:spcPct val="0"/>
              </a:spcBef>
              <a:buNone/>
              <a:defRPr/>
            </a:pPr>
            <a:endParaRPr lang="en-GB" sz="2500" u="sng" kern="1200" dirty="0" smtClean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686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in European </a:t>
            </a:r>
            <a:endParaRPr lang="cs-CZ" sz="3000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activities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1957387" cy="13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noProof="1" smtClean="0"/>
              <a:t>Analysis and monitoring in the field of l</a:t>
            </a:r>
            <a:r>
              <a:rPr lang="en-GB" sz="2400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Quantitative skill needs forecasting at the national level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Sector studies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Short term labour market prediction tools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EU level forecasting involvement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b="1" noProof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labour market information products</a:t>
            </a:r>
          </a:p>
          <a:p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0"/>
          </a:xfr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</p:spPr>
        <p:txBody>
          <a:bodyPr/>
          <a:lstStyle/>
          <a:p>
            <a:r>
              <a:rPr lang="en-GB" sz="2400" b="1" dirty="0" smtClean="0"/>
              <a:t>Independent not-for-profit NGO operating since 1994</a:t>
            </a:r>
          </a:p>
          <a:p>
            <a:r>
              <a:rPr lang="en-GB" sz="2400" b="1" dirty="0" smtClean="0"/>
              <a:t>Provides services in the area of</a:t>
            </a:r>
          </a:p>
          <a:p>
            <a:pPr lvl="1"/>
            <a:r>
              <a:rPr lang="en-GB" sz="2000" dirty="0" smtClean="0"/>
              <a:t>labour market analyses and policy analyses</a:t>
            </a:r>
          </a:p>
          <a:p>
            <a:pPr lvl="1"/>
            <a:r>
              <a:rPr lang="en-GB" sz="2000" dirty="0" smtClean="0"/>
              <a:t>research in the area of human resource</a:t>
            </a:r>
            <a:r>
              <a:rPr lang="cs-CZ" sz="2000" dirty="0" smtClean="0"/>
              <a:t>s</a:t>
            </a:r>
            <a:r>
              <a:rPr lang="en-GB" sz="2000" dirty="0" smtClean="0"/>
              <a:t> quality</a:t>
            </a:r>
          </a:p>
          <a:p>
            <a:pPr lvl="1"/>
            <a:r>
              <a:rPr lang="en-GB" sz="2000" dirty="0" smtClean="0"/>
              <a:t>promotion of human resources development strategies</a:t>
            </a:r>
          </a:p>
          <a:p>
            <a:pPr lvl="1"/>
            <a:r>
              <a:rPr lang="en-GB" sz="2000" dirty="0" smtClean="0"/>
              <a:t>development of guidance services in employment and education sectors</a:t>
            </a:r>
          </a:p>
          <a:p>
            <a:pPr lvl="1"/>
            <a:r>
              <a:rPr lang="en-GB" sz="2000" dirty="0" smtClean="0"/>
              <a:t>training for social services providers of in the field of quality standards </a:t>
            </a:r>
          </a:p>
          <a:p>
            <a:pPr lvl="1"/>
            <a:r>
              <a:rPr lang="en-GB" sz="2000" dirty="0" smtClean="0"/>
              <a:t>audits of social services quality </a:t>
            </a:r>
          </a:p>
          <a:p>
            <a:pPr lvl="1"/>
            <a:r>
              <a:rPr lang="en-GB" sz="2000" dirty="0" smtClean="0"/>
              <a:t>administration of projects and project management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6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National Training fund</a:t>
            </a:r>
            <a:endParaRPr lang="en-GB" sz="2600" b="1" kern="1200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Obrázek 4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752600"/>
            <a:ext cx="1371600" cy="839337"/>
          </a:xfrm>
          <a:prstGeom prst="rect">
            <a:avLst/>
          </a:prstGeom>
        </p:spPr>
      </p:pic>
      <p:pic>
        <p:nvPicPr>
          <p:cNvPr id="7" name="Obrázek 6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244" y="5942463"/>
            <a:ext cx="1122556" cy="7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GB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PRODUCT examples </a:t>
            </a: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990600"/>
            <a:ext cx="8839200" cy="45058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noProof="1" smtClean="0"/>
              <a:t>Qualification cards - </a:t>
            </a:r>
            <a:r>
              <a:rPr lang="en-GB" noProof="1" smtClean="0"/>
              <a:t>about 180 professions – ISCO level 2 – 9 (</a:t>
            </a:r>
            <a:r>
              <a:rPr lang="cs-CZ" noProof="1" smtClean="0"/>
              <a:t>4</a:t>
            </a:r>
            <a:r>
              <a:rPr lang="en-GB" noProof="1" smtClean="0"/>
              <a:t> digit structure)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i="1" noProof="1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noProof="1" smtClean="0"/>
              <a:t>Identification of professions that:</a:t>
            </a:r>
            <a:endParaRPr lang="en-GB" sz="2400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 </a:t>
            </a:r>
            <a:r>
              <a:rPr lang="cs-CZ" noProof="1" smtClean="0"/>
              <a:t>are important at the labour market and where jobs are growing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noProof="1" smtClean="0"/>
              <a:t>have potential for future expansion</a:t>
            </a:r>
            <a:endParaRPr lang="en-GB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noProof="1" smtClean="0"/>
              <a:t>are placed in sectors with a good outlook</a:t>
            </a:r>
            <a:endParaRPr lang="en-GB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 </a:t>
            </a:r>
            <a:r>
              <a:rPr lang="cs-CZ" noProof="1" smtClean="0"/>
              <a:t>are attractive as concerning wages</a:t>
            </a:r>
            <a:endParaRPr lang="en-GB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noProof="1" smtClean="0"/>
              <a:t> indicates imbalances between required and real qualification of workers</a:t>
            </a:r>
            <a:endParaRPr lang="en-GB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noProof="1" smtClean="0"/>
              <a:t>are threatened by graduates shortages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noProof="1" smtClean="0"/>
              <a:t>are in danger as concerning aging of workers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noProof="1" smtClean="0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GB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PRODUCT examples </a:t>
            </a: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990600"/>
            <a:ext cx="8839200" cy="483824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noProof="1" smtClean="0"/>
              <a:t>Qualification cards - </a:t>
            </a:r>
            <a:r>
              <a:rPr lang="en-GB" noProof="1" smtClean="0"/>
              <a:t>about 180 professions – ISCO level 2 – 9 (</a:t>
            </a:r>
            <a:r>
              <a:rPr lang="cs-CZ" noProof="1" smtClean="0"/>
              <a:t>4</a:t>
            </a:r>
            <a:r>
              <a:rPr lang="en-GB" noProof="1" smtClean="0"/>
              <a:t> digit structure)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i="1" noProof="1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noProof="1" smtClean="0"/>
              <a:t>Information blocs describing individual professons: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 Employment development in the past (4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Future employment prospects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 Unemployment (4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noProof="1" smtClean="0"/>
              <a:t>Key placement sectors (1 – 3 sectors)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Key educational characteristics of workers in particular profession (2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Wage attractivity (3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School graduates – current and future development (4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Age structure (4 indicators)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noProof="1" smtClean="0"/>
              <a:t>Expert short evaluation of anticipated trends and LM outlook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kern="1200" smtClean="0">
                <a:solidFill>
                  <a:schemeClr val="bg1"/>
                </a:solidFill>
                <a:ea typeface="+mn-ea"/>
                <a:cs typeface="+mn-cs"/>
              </a:rPr>
              <a:t>JOB </a:t>
            </a:r>
            <a:r>
              <a:rPr lang="cs-CZ" b="1" kern="1200" smtClean="0">
                <a:solidFill>
                  <a:srgbClr val="006600"/>
                </a:solidFill>
                <a:ea typeface="+mn-ea"/>
                <a:cs typeface="+mn-cs"/>
              </a:rPr>
              <a:t>PROFILES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 l="30000" t="17969" r="28125" b="17969"/>
          <a:stretch>
            <a:fillRect/>
          </a:stretch>
        </p:blipFill>
        <p:spPr bwMode="auto">
          <a:xfrm>
            <a:off x="152400" y="304800"/>
            <a:ext cx="510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 l="30624" t="28125" r="28125" b="26563"/>
          <a:stretch>
            <a:fillRect/>
          </a:stretch>
        </p:blipFill>
        <p:spPr bwMode="auto">
          <a:xfrm>
            <a:off x="3733800" y="16764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819400" y="5029200"/>
            <a:ext cx="6172200" cy="33855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127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smtClean="0"/>
              <a:t>...Example of a job profile card...</a:t>
            </a:r>
            <a:endParaRPr lang="en-US" sz="20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934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553200" cy="914400"/>
          </a:xfrm>
          <a:noFill/>
        </p:spPr>
        <p:txBody>
          <a:bodyPr/>
          <a:lstStyle/>
          <a:p>
            <a:pPr algn="l" eaLnBrk="1" hangingPunct="1"/>
            <a:r>
              <a:rPr lang="en-GB" sz="24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Czech Future Skills! website</a:t>
            </a:r>
          </a:p>
        </p:txBody>
      </p:sp>
      <p:sp>
        <p:nvSpPr>
          <p:cNvPr id="248840" name="AutoShape 8"/>
          <p:cNvSpPr>
            <a:spLocks noChangeArrowheads="1"/>
          </p:cNvSpPr>
          <p:nvPr/>
        </p:nvSpPr>
        <p:spPr bwMode="auto">
          <a:xfrm>
            <a:off x="4038600" y="4724400"/>
            <a:ext cx="4953000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Czech Future Skills</a:t>
            </a:r>
            <a:r>
              <a:rPr lang="cs-CZ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en-GB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</a:t>
            </a:r>
          </a:p>
          <a:p>
            <a:pPr algn="ctr">
              <a:defRPr/>
            </a:pPr>
            <a:r>
              <a:rPr lang="en-GB" sz="28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www.</a:t>
            </a:r>
            <a:r>
              <a:rPr lang="cs-CZ" sz="2800" b="1" u="sng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czechfutureskills.eu</a:t>
            </a:r>
            <a:endParaRPr lang="en-GB" sz="2800" b="1" u="sng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GB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PRODUCT users </a:t>
            </a: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066800"/>
            <a:ext cx="8839200" cy="49305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Public policy decision </a:t>
            </a:r>
            <a:r>
              <a:rPr lang="en-GB" sz="3000"/>
              <a:t>makers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b="1"/>
              <a:t> </a:t>
            </a:r>
            <a:r>
              <a:rPr lang="en-GB"/>
              <a:t>Analyses of skill needs and skill gaps as a base for policies and priorities</a:t>
            </a:r>
          </a:p>
          <a:p>
            <a:pPr marL="630238">
              <a:spcBef>
                <a:spcPct val="20000"/>
              </a:spcBef>
              <a:tabLst>
                <a:tab pos="538163" algn="l"/>
              </a:tabLst>
              <a:defRPr/>
            </a:pPr>
            <a:r>
              <a:rPr lang="en-GB" i="1"/>
              <a:t>(Czech Energy Strategy 2010, Project for support of </a:t>
            </a:r>
            <a:r>
              <a:rPr lang="en-GB" i="1" smtClean="0"/>
              <a:t>science </a:t>
            </a:r>
            <a:r>
              <a:rPr lang="en-GB" i="1"/>
              <a:t>and technical  fields of study 2009 ...)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/>
              <a:t> Sector studies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/>
              <a:t> Ad-hoc consultancy on labour market </a:t>
            </a:r>
            <a:r>
              <a:rPr lang="en-GB" smtClean="0"/>
              <a:t>issues and strategic documents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 Forecast </a:t>
            </a:r>
            <a:r>
              <a:rPr lang="en-GB"/>
              <a:t>of labour market balance for major occupational and educational  	clusters (5 year outlook)</a:t>
            </a:r>
          </a:p>
          <a:p>
            <a:pPr marL="355600">
              <a:spcBef>
                <a:spcPct val="20000"/>
              </a:spcBef>
              <a:buFont typeface="Wingdings" pitchFamily="2" charset="2"/>
              <a:buChar char="ü"/>
              <a:tabLst>
                <a:tab pos="630238" algn="l"/>
              </a:tabLst>
              <a:defRPr/>
            </a:pPr>
            <a:r>
              <a:rPr lang="en-GB"/>
              <a:t> </a:t>
            </a:r>
            <a:r>
              <a:rPr lang="en-GB" smtClean="0"/>
              <a:t>Ad hoc analysis of anticipated trends for individual customers (HE institutions, regions, ..)</a:t>
            </a:r>
            <a:endParaRPr lang="en-GB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/>
              <a:t>Public employment service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/>
              <a:t> </a:t>
            </a:r>
            <a:r>
              <a:rPr lang="en-GB" smtClean="0"/>
              <a:t>Forecast </a:t>
            </a:r>
            <a:r>
              <a:rPr lang="en-GB"/>
              <a:t>of </a:t>
            </a:r>
            <a:r>
              <a:rPr lang="en-GB" smtClean="0"/>
              <a:t>sectoral employment and unemployment rate</a:t>
            </a:r>
            <a:endParaRPr lang="en-GB"/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/>
              <a:t> Analyses and monitoring of job </a:t>
            </a:r>
            <a:r>
              <a:rPr lang="en-GB" smtClean="0"/>
              <a:t>vacancies</a:t>
            </a:r>
          </a:p>
          <a:p>
            <a:pPr marL="352425" indent="317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mtClean="0"/>
              <a:t>PES training needs analysis and training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GB" sz="3200" b="1" kern="1200" cap="all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PRODUCT users </a:t>
            </a: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914400"/>
            <a:ext cx="8839200" cy="485671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b="1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smtClean="0"/>
              <a:t>Regional authorities</a:t>
            </a:r>
          </a:p>
          <a:p>
            <a:pPr marL="648000" lvl="1" indent="-273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Moravia-Silezia region – Regional observatory – part of the Regional employment pact activities</a:t>
            </a:r>
          </a:p>
          <a:p>
            <a:pPr marL="648000" lvl="1" indent="-273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Zlin region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smtClean="0"/>
              <a:t>Education and training providers</a:t>
            </a:r>
          </a:p>
          <a:p>
            <a:pPr marL="627063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Database of occupations aimed at labour market prospects, attractiveness for graduates and employability (job profile cards)</a:t>
            </a:r>
          </a:p>
          <a:p>
            <a:pPr marL="627063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LMI product for training providers</a:t>
            </a:r>
          </a:p>
          <a:p>
            <a:pPr marL="627063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Employability of university graduates in the study fields of the Institute of Chemical Technology, Masaryk university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smtClean="0"/>
              <a:t>Carrier counsellors</a:t>
            </a:r>
          </a:p>
          <a:p>
            <a:pPr marL="648000" lvl="1" indent="-273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Job profile cards</a:t>
            </a:r>
          </a:p>
          <a:p>
            <a:pPr marL="648000" lvl="1" indent="-273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mtClean="0"/>
              <a:t>LMI products for career counsellors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cs-CZ" sz="3200" b="1" kern="1200" cap="all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PRODUCT USERS </a:t>
            </a:r>
            <a:endParaRPr lang="en-GB" sz="3200" b="1" kern="1200" cap="all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00447"/>
            <a:ext cx="8839200" cy="45981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Professional associations</a:t>
            </a:r>
          </a:p>
          <a:p>
            <a:pPr marL="630238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Sector analyses</a:t>
            </a:r>
          </a:p>
          <a:p>
            <a:pPr marL="630238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LMI product for sector councils</a:t>
            </a:r>
          </a:p>
          <a:p>
            <a:pPr marL="630238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Forecasts of graduates, profiles of educational fields</a:t>
            </a:r>
          </a:p>
          <a:p>
            <a:pPr marL="630238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Consulting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smtClean="0"/>
              <a:t>Expertise and knowledge sharing</a:t>
            </a:r>
          </a:p>
          <a:p>
            <a:pPr marL="630238" lvl="1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Expertise project for Lithuania – Public Policy and Management Institute,</a:t>
            </a:r>
          </a:p>
          <a:p>
            <a:pPr marL="630238" lvl="1" indent="-274638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Partnership support for Polish Labour Market and Education Observatory of Malopolska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General public</a:t>
            </a:r>
          </a:p>
          <a:p>
            <a:pPr marL="627063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b="1" u="sng" smtClean="0">
                <a:solidFill>
                  <a:srgbClr val="006600"/>
                </a:solidFill>
              </a:rPr>
              <a:t>czechfutureskills.eu</a:t>
            </a:r>
            <a:r>
              <a:rPr lang="en-GB" b="1" smtClean="0"/>
              <a:t> </a:t>
            </a:r>
            <a:r>
              <a:rPr lang="en-GB" smtClean="0"/>
              <a:t>website</a:t>
            </a:r>
          </a:p>
          <a:p>
            <a:pPr marL="627063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b="1" u="sng" smtClean="0">
                <a:solidFill>
                  <a:srgbClr val="006600"/>
                </a:solidFill>
              </a:rPr>
              <a:t>DVmonitor.cz</a:t>
            </a:r>
            <a:r>
              <a:rPr lang="en-GB" u="sng" smtClean="0">
                <a:solidFill>
                  <a:srgbClr val="006600"/>
                </a:solidFill>
              </a:rPr>
              <a:t> </a:t>
            </a:r>
            <a:r>
              <a:rPr lang="en-GB" smtClean="0"/>
              <a:t>website</a:t>
            </a:r>
            <a:endParaRPr lang="en-GB" u="sng" smtClean="0">
              <a:solidFill>
                <a:srgbClr val="006600"/>
              </a:solidFill>
            </a:endParaRPr>
          </a:p>
          <a:p>
            <a:pPr marL="627063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Publications</a:t>
            </a:r>
          </a:p>
          <a:p>
            <a:pPr marL="627063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GB" smtClean="0"/>
              <a:t>Conferences and seminars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r>
              <a:rPr lang="en-GB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304800" y="1152162"/>
            <a:ext cx="8534400" cy="47643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Availability of data influence the choice of approaches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Expertise at different administative levels is needed for in-house and outsourced production of anticipation activities and products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Research activity is not enough to improve decision making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Suitable delivery models need to be developed to keep LMI up-to-date and to reach end users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Systematic cooperation of stakeholders is needed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Sponsors have primary responsibility for the implemenation of results (which may require further investment)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smtClean="0"/>
              <a:t>Knowledge base building within providers and users should be promoted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of anticipation</a:t>
            </a:r>
          </a:p>
        </p:txBody>
      </p:sp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304800" y="1508879"/>
            <a:ext cx="8534400" cy="31393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Growing demand from stakeholders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Enhancing awareness among users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Skills anticipation system development is an ex-ante conditionality by the EU Commission for EU funds implementation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smtClean="0"/>
              <a:t>Priority for 2014-2020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cs-CZ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 SYSTEM</a:t>
            </a:r>
            <a:endParaRPr lang="en-GB" sz="32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685800" y="990600"/>
            <a:ext cx="8001000" cy="47244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 dirty="0" smtClean="0">
                <a:solidFill>
                  <a:srgbClr val="006600"/>
                </a:solidFill>
              </a:rPr>
              <a:t>Current situation</a:t>
            </a:r>
            <a:r>
              <a:rPr lang="en-GB" sz="1600" b="1" dirty="0" smtClean="0">
                <a:solidFill>
                  <a:srgbClr val="006600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GB" sz="1600" b="1" dirty="0" smtClean="0">
                <a:solidFill>
                  <a:srgbClr val="006600"/>
                </a:solidFill>
              </a:rPr>
              <a:t>-  There is no comprehensive  anticipation system in the Czech Republic. Segmented  projects - initiatives of individual institutions and research. Uncertainty for anticipation activities and cooperation.</a:t>
            </a:r>
            <a:endParaRPr lang="en-GB" sz="1600" dirty="0" smtClean="0">
              <a:solidFill>
                <a:srgbClr val="006600"/>
              </a:solidFill>
            </a:endParaRPr>
          </a:p>
          <a:p>
            <a:pPr algn="ctr">
              <a:buFontTx/>
              <a:buNone/>
            </a:pPr>
            <a:endParaRPr lang="en-GB" sz="2400" b="1" dirty="0" smtClean="0">
              <a:solidFill>
                <a:srgbClr val="006600"/>
              </a:solidFill>
            </a:endParaRPr>
          </a:p>
          <a:p>
            <a:pPr algn="ctr">
              <a:buFontTx/>
              <a:buNone/>
            </a:pPr>
            <a:endParaRPr lang="en-GB" sz="2400" b="1" dirty="0" smtClean="0">
              <a:solidFill>
                <a:srgbClr val="006600"/>
              </a:solidFill>
            </a:endParaRPr>
          </a:p>
          <a:p>
            <a:pPr algn="ctr">
              <a:buFontTx/>
              <a:buNone/>
            </a:pPr>
            <a:endParaRPr lang="cs-CZ" sz="2400" b="1" dirty="0" smtClean="0">
              <a:solidFill>
                <a:srgbClr val="006600"/>
              </a:solidFill>
            </a:endParaRPr>
          </a:p>
          <a:p>
            <a:pPr algn="ctr">
              <a:buFontTx/>
              <a:buNone/>
            </a:pPr>
            <a:r>
              <a:rPr lang="en-GB" sz="2400" b="1" dirty="0" smtClean="0">
                <a:solidFill>
                  <a:srgbClr val="006600"/>
                </a:solidFill>
              </a:rPr>
              <a:t>Why the anticipation should be systematic?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endParaRPr lang="en-GB" sz="1600" b="1" dirty="0" smtClean="0">
              <a:solidFill>
                <a:srgbClr val="006600"/>
              </a:solidFill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006600"/>
                </a:solidFill>
              </a:rPr>
              <a:t>Quality assurance, credibility of anticipation results – reliability of background information, evaluation of results, using outputs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006600"/>
                </a:solidFill>
              </a:rPr>
              <a:t>Know how development needs continuous research activities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006600"/>
                </a:solidFill>
              </a:rPr>
              <a:t>Dissemination and use of results require systemic long-term cooperation between institutions</a:t>
            </a:r>
            <a:endParaRPr lang="en-GB" sz="1600" dirty="0" smtClean="0"/>
          </a:p>
        </p:txBody>
      </p:sp>
      <p:pic>
        <p:nvPicPr>
          <p:cNvPr id="5" name="Picture 3" descr="C:\Documents and Settings\lapacek\Local Settings\Temporary Internet Files\Content.IE5\69F6UO3H\MCBD1966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2547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 smtClean="0"/>
              <a:t>Analytic and research unit</a:t>
            </a:r>
            <a:r>
              <a:rPr lang="en-GB" sz="2000" noProof="1" smtClean="0"/>
              <a:t> of the National Training Fund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 smtClean="0"/>
              <a:t>NOET team </a:t>
            </a:r>
            <a:r>
              <a:rPr lang="en-GB" sz="2000" noProof="1" smtClean="0"/>
              <a:t>– 11 experts </a:t>
            </a:r>
            <a:r>
              <a:rPr lang="cs-CZ" sz="1600" noProof="1" smtClean="0"/>
              <a:t>(expert background</a:t>
            </a:r>
            <a:r>
              <a:rPr lang="en-GB" sz="1600" noProof="1" smtClean="0"/>
              <a:t> </a:t>
            </a:r>
            <a:r>
              <a:rPr lang="en-GB" sz="1800" noProof="1" smtClean="0"/>
              <a:t>in </a:t>
            </a:r>
            <a:r>
              <a:rPr lang="en-GB" sz="1600" noProof="1" smtClean="0"/>
              <a:t>economy or sociology</a:t>
            </a:r>
            <a:r>
              <a:rPr lang="cs-CZ" sz="1600" noProof="1" smtClean="0"/>
              <a:t>, a</a:t>
            </a:r>
            <a:r>
              <a:rPr lang="en-GB" sz="1600" noProof="1" smtClean="0"/>
              <a:t>ge, gender, skills and expertise balanced – systematically built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 smtClean="0"/>
              <a:t>Most services produced in-house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 smtClean="0"/>
              <a:t>Project based funding </a:t>
            </a:r>
            <a:r>
              <a:rPr lang="en-GB" sz="2000" noProof="1" smtClean="0"/>
              <a:t>– </a:t>
            </a:r>
            <a:r>
              <a:rPr lang="cs-CZ" sz="2000" noProof="1" smtClean="0"/>
              <a:t>4</a:t>
            </a:r>
            <a:r>
              <a:rPr lang="en-GB" sz="2000" noProof="1" smtClean="0"/>
              <a:t>0% grants, </a:t>
            </a:r>
            <a:r>
              <a:rPr lang="cs-CZ" sz="2000" noProof="1" smtClean="0"/>
              <a:t>6</a:t>
            </a:r>
            <a:r>
              <a:rPr lang="en-GB" sz="2000" noProof="1" smtClean="0"/>
              <a:t>0% contracts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noProof="1" smtClean="0"/>
              <a:t>Clients </a:t>
            </a:r>
            <a:r>
              <a:rPr lang="en-GB" sz="2000" noProof="1" smtClean="0"/>
              <a:t>- mainly Czech public authorities, </a:t>
            </a:r>
            <a:endParaRPr lang="cs-CZ" sz="2000" noProof="1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noProof="1" smtClean="0"/>
              <a:t>	- European authorities: </a:t>
            </a:r>
            <a:r>
              <a:rPr lang="en-GB" sz="2000" noProof="1" smtClean="0"/>
              <a:t>Cedefop, European Commission, </a:t>
            </a:r>
            <a:endParaRPr lang="cs-CZ" sz="2000" noProof="1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noProof="1" smtClean="0"/>
              <a:t>	- </a:t>
            </a:r>
            <a:r>
              <a:rPr lang="en-GB" sz="2000" noProof="1" smtClean="0"/>
              <a:t>Foreign public organisations (Lithuania – Public Policy and </a:t>
            </a:r>
            <a:r>
              <a:rPr lang="cs-CZ" sz="2000" noProof="1" smtClean="0"/>
              <a:t>  	</a:t>
            </a:r>
            <a:r>
              <a:rPr lang="en-GB" sz="2000" noProof="1" smtClean="0"/>
              <a:t>Management Institute</a:t>
            </a:r>
            <a:r>
              <a:rPr lang="cs-CZ" sz="2000" noProof="1" smtClean="0"/>
              <a:t>;</a:t>
            </a:r>
            <a:r>
              <a:rPr lang="en-GB" sz="2000" noProof="1" smtClean="0"/>
              <a:t> Poland - Labour Market and Education </a:t>
            </a:r>
            <a:r>
              <a:rPr lang="cs-CZ" sz="2000" noProof="1" smtClean="0"/>
              <a:t> 	</a:t>
            </a:r>
            <a:r>
              <a:rPr lang="en-GB" sz="2000" noProof="1" smtClean="0"/>
              <a:t>Observatory of Małopolska),   </a:t>
            </a:r>
            <a:endParaRPr lang="cs-CZ" sz="2000" noProof="1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noProof="1" smtClean="0"/>
              <a:t>	- </a:t>
            </a:r>
            <a:r>
              <a:rPr lang="en-GB" sz="2000" noProof="1" smtClean="0"/>
              <a:t>domestic public and private organisations</a:t>
            </a:r>
          </a:p>
          <a:p>
            <a:pPr>
              <a:buNone/>
            </a:pPr>
            <a:endParaRPr lang="en-GB" noProof="1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6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National Observatory </a:t>
            </a:r>
            <a:br>
              <a:rPr lang="en-GB" sz="26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en-GB" sz="26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of Employment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cs-CZ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 SYSTEM REQUIREMENTS</a:t>
            </a:r>
            <a:endParaRPr lang="en-GB" sz="28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45720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 eaLnBrk="0" hangingPunct="0">
              <a:lnSpc>
                <a:spcPct val="80000"/>
              </a:lnSpc>
              <a:spcBef>
                <a:spcPct val="55000"/>
              </a:spcBef>
            </a:pPr>
            <a:r>
              <a:rPr lang="en-GB" sz="2000" b="1" smtClean="0">
                <a:solidFill>
                  <a:srgbClr val="006600"/>
                </a:solidFill>
              </a:rPr>
              <a:t>Key characteristics of the anticipation system</a:t>
            </a:r>
          </a:p>
          <a:p>
            <a:pPr marL="742950" lvl="1" indent="-285750" algn="ctr" eaLnBrk="0" hangingPunct="0">
              <a:lnSpc>
                <a:spcPct val="80000"/>
              </a:lnSpc>
              <a:spcBef>
                <a:spcPct val="55000"/>
              </a:spcBef>
            </a:pPr>
            <a:endParaRPr lang="en-GB" sz="2000" smtClean="0">
              <a:solidFill>
                <a:srgbClr val="006600"/>
              </a:solidFill>
            </a:endParaRP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smtClean="0">
                <a:solidFill>
                  <a:srgbClr val="006600"/>
                </a:solidFill>
              </a:rPr>
              <a:t>Regularity – anticipation products in regular periods,  regular  up-dating of results and information products</a:t>
            </a: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smtClean="0">
                <a:solidFill>
                  <a:srgbClr val="006600"/>
                </a:solidFill>
              </a:rPr>
              <a:t>Methodological continuity – comparability of results, using stable methodological tools for producing products + methodological enhancement</a:t>
            </a: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smtClean="0">
                <a:solidFill>
                  <a:srgbClr val="006600"/>
                </a:solidFill>
              </a:rPr>
              <a:t>Reliability of results– using different methods for anticipation (quantitative and qualitative) and their combination</a:t>
            </a: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smtClean="0">
                <a:solidFill>
                  <a:srgbClr val="006600"/>
                </a:solidFill>
              </a:rPr>
              <a:t>Linkages between national, sectoral, regional and European levels </a:t>
            </a: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smtClean="0">
                <a:solidFill>
                  <a:srgbClr val="006600"/>
                </a:solidFill>
              </a:rPr>
              <a:t>Cooperation and partnership – all institutions providing relevant data; additional information and ad hoc analysis </a:t>
            </a:r>
          </a:p>
          <a:p>
            <a:pPr marL="342900" indent="-342900">
              <a:spcBef>
                <a:spcPct val="25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sz="1600" b="1" smtClean="0">
                <a:solidFill>
                  <a:srgbClr val="006600"/>
                </a:solidFill>
              </a:rPr>
              <a:t>	- users (regular feedback, cooperation in information and experience sharing) </a:t>
            </a:r>
            <a:endParaRPr lang="en-GB" sz="16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7"/>
          <p:cNvSpPr>
            <a:spLocks noChangeArrowheads="1"/>
          </p:cNvSpPr>
          <p:nvPr/>
        </p:nvSpPr>
        <p:spPr bwMode="auto">
          <a:xfrm rot="5400000">
            <a:off x="7212123" y="2084277"/>
            <a:ext cx="576064" cy="280831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0"/>
            <a:ext cx="8686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cs-CZ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 SYSTEM</a:t>
            </a:r>
            <a:endParaRPr lang="en-GB" sz="32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304800" y="1196752"/>
            <a:ext cx="8534400" cy="4608512"/>
            <a:chOff x="304800" y="1196752"/>
            <a:chExt cx="8534400" cy="4608512"/>
          </a:xfrm>
        </p:grpSpPr>
        <p:sp>
          <p:nvSpPr>
            <p:cNvPr id="17" name="Zaoblený obdélník 16"/>
            <p:cNvSpPr/>
            <p:nvPr/>
          </p:nvSpPr>
          <p:spPr>
            <a:xfrm>
              <a:off x="304800" y="1412776"/>
              <a:ext cx="1656184" cy="273630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providers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CZO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MoLSA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Trexima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MoEYS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Eurosta</a:t>
              </a:r>
              <a:r>
                <a: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6588224" y="1196752"/>
              <a:ext cx="2088232" cy="1872208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Specific analysis providers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(different institutions: analysis, projections,  ad hoc studies, etc.)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2590800" y="1676400"/>
              <a:ext cx="3200400" cy="2232248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ANTICIPATION </a:t>
              </a:r>
              <a:r>
                <a:rPr kumimoji="0" lang="cs-CZ" sz="18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RESPONSIBLE BODY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Responsible for: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Regular pro</a:t>
              </a:r>
              <a:r>
                <a:rPr kumimoji="0" lang="cs-C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cs-CZ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ct</a:t>
              </a:r>
              <a:r>
                <a: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ions 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other anticipation activities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</a:rPr>
                <a:t> Methodological development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</a:rPr>
                <a:t> Information products provision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</a:rPr>
                <a:t> Dissemination of results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</a:rPr>
                <a:t> Cooperation with stakeholders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  <a:tabLst/>
                <a:defRPr/>
              </a:pPr>
              <a:endParaRPr lang="en-GB" sz="1600" kern="0" dirty="0" smtClean="0">
                <a:solidFill>
                  <a:srgbClr val="000000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utoShape 2"/>
            <p:cNvSpPr>
              <a:spLocks noChangeArrowheads="1"/>
            </p:cNvSpPr>
            <p:nvPr/>
          </p:nvSpPr>
          <p:spPr bwMode="auto">
            <a:xfrm rot="10800000">
              <a:off x="3015532" y="4221088"/>
              <a:ext cx="2348556" cy="57606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 </a:t>
              </a:r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755576" y="5013176"/>
              <a:ext cx="7920880" cy="792088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Expert groups</a:t>
              </a:r>
              <a:endParaRPr kumimoji="0" lang="en-GB" sz="1800" b="0" i="0" u="none" strike="noStrike" kern="0" cap="none" spc="0" normalizeH="0" baseline="0" noProof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 of methods, results, effectiveness of dissemination channels , etc.</a:t>
              </a:r>
            </a:p>
          </p:txBody>
        </p:sp>
        <p:sp>
          <p:nvSpPr>
            <p:cNvPr id="22" name="Zaoblený obdélník 21"/>
            <p:cNvSpPr/>
            <p:nvPr/>
          </p:nvSpPr>
          <p:spPr>
            <a:xfrm>
              <a:off x="5715000" y="3789040"/>
              <a:ext cx="3124200" cy="1160512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 makers, Carrier counsellors, Sectoral bodies, NQS conceptors, Regional authorities, Educators, General public</a:t>
              </a:r>
              <a:endParaRPr kumimoji="0" lang="en-GB" sz="1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 rot="5400000">
              <a:off x="5095081" y="1894681"/>
              <a:ext cx="2133600" cy="782638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smtClean="0">
                  <a:solidFill>
                    <a:sysClr val="windowText" lastClr="000000"/>
                  </a:solidFill>
                  <a:latin typeface="Calibri" pitchFamily="34" charset="0"/>
                </a:rPr>
                <a:t>Background analysis</a:t>
              </a: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16200000">
              <a:off x="1133078" y="2390081"/>
              <a:ext cx="2286818" cy="47622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     </a:t>
              </a:r>
              <a:r>
                <a:rPr kumimoji="0" lang="cs-CZ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Data</a:t>
              </a:r>
              <a:endPara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6172200" y="3124200"/>
              <a:ext cx="228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Information products</a:t>
              </a:r>
              <a:endParaRPr kumimoji="0" lang="en-GB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ATTENTION!</a:t>
            </a:r>
          </a:p>
          <a:p>
            <a:pPr algn="ctr" eaLnBrk="1" hangingPunct="1">
              <a:buFontTx/>
              <a:buNone/>
              <a:defRPr/>
            </a:pPr>
            <a:endParaRPr lang="cs-CZ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371600" y="2819400"/>
            <a:ext cx="6400800" cy="28194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Ing. Věra </a:t>
            </a:r>
            <a:r>
              <a:rPr 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Czesaná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CSc.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u="sng" dirty="0" err="1" smtClean="0">
                <a:solidFill>
                  <a:srgbClr val="006600"/>
                </a:solidFill>
              </a:rPr>
              <a:t>czesana</a:t>
            </a:r>
            <a:r>
              <a:rPr lang="cs-CZ" b="1" u="sng" dirty="0" smtClean="0">
                <a:solidFill>
                  <a:srgbClr val="006600"/>
                </a:solidFill>
              </a:rPr>
              <a:t>@</a:t>
            </a:r>
            <a:r>
              <a:rPr lang="cs-CZ" b="1" u="sng" smtClean="0">
                <a:solidFill>
                  <a:srgbClr val="006600"/>
                </a:solidFill>
              </a:rPr>
              <a:t>nvf.cz</a:t>
            </a:r>
            <a:endParaRPr 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National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Training Fund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National Observatory for Employment and Training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u="sng" dirty="0">
                <a:solidFill>
                  <a:srgbClr val="006600"/>
                </a:solidFill>
              </a:rPr>
              <a:t>www.</a:t>
            </a:r>
            <a:r>
              <a:rPr lang="cs-CZ" b="1" u="sng" dirty="0" err="1">
                <a:solidFill>
                  <a:srgbClr val="006600"/>
                </a:solidFill>
              </a:rPr>
              <a:t>nvf.cz</a:t>
            </a:r>
            <a:r>
              <a:rPr lang="cs-CZ" b="1" u="sng" dirty="0">
                <a:solidFill>
                  <a:srgbClr val="006600"/>
                </a:solidFill>
              </a:rPr>
              <a:t>/</a:t>
            </a:r>
            <a:r>
              <a:rPr lang="cs-CZ" b="1" u="sng" dirty="0" err="1">
                <a:solidFill>
                  <a:srgbClr val="006600"/>
                </a:solidFill>
              </a:rPr>
              <a:t>observatory</a:t>
            </a:r>
            <a:endParaRPr lang="cs-CZ" b="1" u="sng" dirty="0">
              <a:solidFill>
                <a:srgbClr val="0066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u="sng" dirty="0" smtClean="0">
                <a:solidFill>
                  <a:srgbClr val="006600"/>
                </a:solidFill>
              </a:rPr>
              <a:t>www.</a:t>
            </a:r>
            <a:r>
              <a:rPr lang="cs-CZ" b="1" u="sng" dirty="0" err="1" smtClean="0">
                <a:solidFill>
                  <a:srgbClr val="006600"/>
                </a:solidFill>
              </a:rPr>
              <a:t>czechfutureskills.eu</a:t>
            </a:r>
            <a:endParaRPr lang="cs-CZ" b="1" u="sng" dirty="0" smtClean="0">
              <a:solidFill>
                <a:srgbClr val="0066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u="sng" dirty="0" smtClean="0">
                <a:solidFill>
                  <a:srgbClr val="006600"/>
                </a:solidFill>
              </a:rPr>
              <a:t>www.</a:t>
            </a:r>
            <a:r>
              <a:rPr lang="cs-CZ" b="1" u="sng" dirty="0" err="1" smtClean="0">
                <a:solidFill>
                  <a:srgbClr val="006600"/>
                </a:solidFill>
              </a:rPr>
              <a:t>dvmonitor.cz</a:t>
            </a:r>
            <a:endParaRPr lang="cs-CZ" b="1" u="sng" dirty="0" smtClean="0">
              <a:solidFill>
                <a:srgbClr val="0066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b="1" u="sng" dirty="0" smtClean="0">
                <a:solidFill>
                  <a:srgbClr val="006600"/>
                </a:solidFill>
              </a:rPr>
              <a:t>www.</a:t>
            </a:r>
            <a:r>
              <a:rPr lang="cs-CZ" b="1" u="sng" dirty="0" err="1" smtClean="0">
                <a:solidFill>
                  <a:srgbClr val="006600"/>
                </a:solidFill>
              </a:rPr>
              <a:t>refernet.cz</a:t>
            </a:r>
            <a:endParaRPr lang="cs-CZ" b="1" u="sng" dirty="0">
              <a:solidFill>
                <a:srgbClr val="006600"/>
              </a:solidFill>
            </a:endParaRPr>
          </a:p>
        </p:txBody>
      </p:sp>
      <p:pic>
        <p:nvPicPr>
          <p:cNvPr id="4" name="Obrázek 3" descr="NVF_A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244" y="5942463"/>
            <a:ext cx="1122556" cy="7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b="1" noProof="1" smtClean="0"/>
              <a:t>Analysis and monitoring in the field of l</a:t>
            </a:r>
            <a:r>
              <a:rPr lang="en-GB" sz="2400" b="1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Quantitative skill needs forecasting at the national level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Sector studies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Short term labour market prediction tools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EU level forecasting involvement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New labour market information products</a:t>
            </a:r>
          </a:p>
          <a:p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cs-CZ" sz="3200" b="1" kern="1200" cap="all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Analyses</a:t>
            </a:r>
            <a:endParaRPr lang="en-GB" sz="3200" b="1" kern="1200" cap="all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05200" y="1391483"/>
            <a:ext cx="5410200" cy="424731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b="1" dirty="0" smtClean="0"/>
              <a:t>Periodical activities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Competitiveness yearbook – Quality of human resources in the Czech Republic </a:t>
            </a:r>
          </a:p>
          <a:p>
            <a:r>
              <a:rPr lang="en-US" dirty="0" smtClean="0"/>
              <a:t>(Statistics and analyses) </a:t>
            </a:r>
          </a:p>
          <a:p>
            <a:endParaRPr lang="en-US" dirty="0" smtClean="0"/>
          </a:p>
          <a:p>
            <a:r>
              <a:rPr lang="en-US" b="1" noProof="1" smtClean="0"/>
              <a:t>Ad-hoc analytical projects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YOUTH (EC project)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Transferable skills (EC project)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PIAAC analysis (OECD project)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Analysis of HR in the R+D+I system (Office of the Czech Government)</a:t>
            </a:r>
            <a:endParaRPr lang="cs-CZ" noProof="1" smtClean="0"/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cs-CZ" noProof="1" smtClean="0"/>
              <a:t>  Analytical surveys for different customers</a:t>
            </a:r>
            <a:endParaRPr lang="en-US" noProof="1" smtClean="0"/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 Inequalities in participation in CVET (MoEYS)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en-US" noProof="1" smtClean="0"/>
              <a:t>  Monitoring of CVET (MoEYS)</a:t>
            </a:r>
          </a:p>
          <a:p>
            <a:pPr>
              <a:buFont typeface="Arial" pitchFamily="34" charset="0"/>
              <a:buChar char="•"/>
              <a:tabLst>
                <a:tab pos="108000" algn="l"/>
              </a:tabLst>
            </a:pPr>
            <a:r>
              <a:rPr lang="cs-CZ" dirty="0" smtClean="0"/>
              <a:t>  ….</a:t>
            </a:r>
            <a:endParaRPr lang="en-US" dirty="0" smtClean="0"/>
          </a:p>
        </p:txBody>
      </p:sp>
      <p:pic>
        <p:nvPicPr>
          <p:cNvPr id="5" name="Obrázek 4" descr="front_ENGLISH_2010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" y="1676400"/>
            <a:ext cx="2600325" cy="349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v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90800"/>
            <a:ext cx="3810000" cy="32004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cs-CZ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Monitoring</a:t>
            </a:r>
            <a:endParaRPr lang="en-GB" sz="3200" b="1" kern="12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3400" y="1219200"/>
            <a:ext cx="7924800" cy="123110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System for continuing education and training monitoring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 smtClean="0"/>
              <a:t> </a:t>
            </a:r>
            <a:r>
              <a:rPr lang="en-GB" dirty="0" smtClean="0"/>
              <a:t>Data collection, analysis, presentation and product delivery to end users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 smtClean="0"/>
              <a:t> </a:t>
            </a:r>
            <a:r>
              <a:rPr lang="en-GB" dirty="0" smtClean="0"/>
              <a:t>Based on indicators of CET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 smtClean="0"/>
              <a:t> </a:t>
            </a:r>
            <a:r>
              <a:rPr lang="en-GB" dirty="0" smtClean="0"/>
              <a:t>Available to public at </a:t>
            </a:r>
            <a:r>
              <a:rPr lang="en-GB" b="1" dirty="0" smtClean="0">
                <a:solidFill>
                  <a:srgbClr val="006600"/>
                </a:solidFill>
              </a:rPr>
              <a:t>DVmonitor.cz</a:t>
            </a:r>
            <a:r>
              <a:rPr lang="en-GB" b="1" dirty="0" smtClean="0"/>
              <a:t> </a:t>
            </a:r>
            <a:r>
              <a:rPr lang="en-GB" dirty="0" smtClean="0"/>
              <a:t>website</a:t>
            </a:r>
            <a:endParaRPr lang="en-GB" b="1" dirty="0" smtClean="0"/>
          </a:p>
        </p:txBody>
      </p:sp>
      <p:graphicFrame>
        <p:nvGraphicFramePr>
          <p:cNvPr id="103426" name="Object 1"/>
          <p:cNvGraphicFramePr>
            <a:graphicFrameLocks noChangeAspect="1"/>
          </p:cNvGraphicFramePr>
          <p:nvPr/>
        </p:nvGraphicFramePr>
        <p:xfrm>
          <a:off x="533400" y="2667000"/>
          <a:ext cx="3983904" cy="3048000"/>
        </p:xfrm>
        <a:graphic>
          <a:graphicData uri="http://schemas.openxmlformats.org/presentationml/2006/ole">
            <p:oleObj spid="_x0000_s123906" name="Visio" r:id="rId5" imgW="4894707" imgH="34545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08038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GB" sz="32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Products</a:t>
            </a:r>
          </a:p>
        </p:txBody>
      </p:sp>
      <p:sp>
        <p:nvSpPr>
          <p:cNvPr id="6" name="TextovéPole 10"/>
          <p:cNvSpPr txBox="1">
            <a:spLocks noChangeArrowheads="1"/>
          </p:cNvSpPr>
          <p:nvPr/>
        </p:nvSpPr>
        <p:spPr bwMode="auto">
          <a:xfrm>
            <a:off x="304800" y="1051441"/>
            <a:ext cx="8839200" cy="458587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lvl="1" indent="-176213">
              <a:defRPr/>
            </a:pPr>
            <a:r>
              <a:rPr lang="cs-CZ" sz="2400" b="1" noProof="1" smtClean="0"/>
              <a:t>We are aiming at:</a:t>
            </a:r>
            <a:endParaRPr lang="en-GB" sz="2400" b="1" noProof="1" smtClean="0"/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Customisation - tailor-made solutions for different clients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User-friendly formats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Online availability and interactivity</a:t>
            </a:r>
            <a:r>
              <a:rPr lang="cs-CZ" sz="2200" noProof="1" smtClean="0"/>
              <a:t> (some products)</a:t>
            </a:r>
            <a:endParaRPr lang="en-GB" sz="2200" noProof="1" smtClean="0"/>
          </a:p>
          <a:p>
            <a:pPr marL="350838" lvl="1" indent="-176213">
              <a:defRPr/>
            </a:pPr>
            <a:endParaRPr lang="cs-CZ" sz="1200" b="1" noProof="1" smtClean="0"/>
          </a:p>
          <a:p>
            <a:pPr marL="350838" lvl="1" indent="-176213">
              <a:defRPr/>
            </a:pPr>
            <a:endParaRPr lang="en-GB" sz="1200" b="1" noProof="1" smtClean="0"/>
          </a:p>
          <a:p>
            <a:pPr marL="350838" lvl="1" indent="-176213">
              <a:defRPr/>
            </a:pPr>
            <a:r>
              <a:rPr lang="en-GB" sz="2400" b="1" noProof="1" smtClean="0"/>
              <a:t>Product types</a:t>
            </a:r>
            <a:r>
              <a:rPr lang="cs-CZ" sz="2400" b="1" noProof="1" smtClean="0"/>
              <a:t>:</a:t>
            </a:r>
            <a:r>
              <a:rPr lang="en-GB" sz="2400" b="1" noProof="1" smtClean="0"/>
              <a:t> 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Publications and printed material</a:t>
            </a:r>
            <a:r>
              <a:rPr lang="cs-CZ" sz="2200" noProof="1" smtClean="0"/>
              <a:t>s</a:t>
            </a:r>
            <a:r>
              <a:rPr lang="en-GB" sz="2200" noProof="1" smtClean="0"/>
              <a:t> 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Reports and studies (printed or electronic)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Customised LMI products (at glance, in-depth, profiles)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Websites 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Consulting</a:t>
            </a:r>
          </a:p>
          <a:p>
            <a:pPr marL="350838" lvl="1" indent="-176213">
              <a:buFont typeface="Arial" pitchFamily="34" charset="0"/>
              <a:buChar char="•"/>
              <a:defRPr/>
            </a:pPr>
            <a:r>
              <a:rPr lang="en-GB" sz="2200" noProof="1" smtClean="0"/>
              <a:t>Conferences and workshops </a:t>
            </a:r>
            <a:endParaRPr lang="cs-CZ" sz="2200" noProof="1" smtClean="0"/>
          </a:p>
          <a:p>
            <a:pPr marL="350838" lvl="1" indent="-176213">
              <a:defRPr/>
            </a:pPr>
            <a:endParaRPr lang="en-GB" sz="2200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60438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NOET MAIN ACTIVITIES</a:t>
            </a:r>
            <a:endParaRPr lang="en-GB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2400" y="1113740"/>
            <a:ext cx="8839200" cy="46012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>
                  <a:alpha val="8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sz="2400" b="1" noProof="1" smtClean="0"/>
          </a:p>
          <a:p>
            <a:pPr marL="914400" lvl="1" indent="-457200">
              <a:buFont typeface="+mj-lt"/>
              <a:buAutoNum type="arabicPeriod"/>
            </a:pPr>
            <a:r>
              <a:rPr lang="cs-CZ" sz="2400" noProof="1" smtClean="0"/>
              <a:t>Analysis and monitoring in the field of l</a:t>
            </a:r>
            <a:r>
              <a:rPr lang="en-GB" sz="2400" noProof="1" smtClean="0"/>
              <a:t>abour market and education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noProof="1" smtClean="0"/>
              <a:t>Anticipation activities: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b="1" noProof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skill needs forecasting at the national level</a:t>
            </a:r>
            <a:endParaRPr lang="cs-CZ" sz="2400" b="1" noProof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Sector studies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Short term labour market prediction tools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EU level forecasting involvement </a:t>
            </a:r>
            <a:endParaRPr lang="cs-CZ" sz="2400" noProof="1" smtClean="0"/>
          </a:p>
          <a:p>
            <a:pPr marL="1371600" lvl="2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400" noProof="1" smtClean="0"/>
              <a:t>New labour market information products</a:t>
            </a:r>
          </a:p>
          <a:p>
            <a:endParaRPr lang="en-GB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bservato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bservato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</TotalTime>
  <Words>2234</Words>
  <Application>Microsoft Office PowerPoint</Application>
  <PresentationFormat>Předvádění na obrazovce (4:3)</PresentationFormat>
  <Paragraphs>448</Paragraphs>
  <Slides>42</Slides>
  <Notes>42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Default Design</vt:lpstr>
      <vt:lpstr>Visio</vt:lpstr>
      <vt:lpstr>List aplikace Microsoft Office Excel 97-2003</vt:lpstr>
      <vt:lpstr>SKILLS NEEDS ANTICIPATION : Czech experience</vt:lpstr>
      <vt:lpstr>STRUCTURE OF THE PRESENTATION</vt:lpstr>
      <vt:lpstr>National Training fund</vt:lpstr>
      <vt:lpstr>National Observatory  of Employment and Training</vt:lpstr>
      <vt:lpstr>NOET MAIN ACTIVITIES</vt:lpstr>
      <vt:lpstr>Analyses</vt:lpstr>
      <vt:lpstr>Monitoring</vt:lpstr>
      <vt:lpstr>Products</vt:lpstr>
      <vt:lpstr>NOET MAIN ACTIVITIES</vt:lpstr>
      <vt:lpstr>Snímek 10</vt:lpstr>
      <vt:lpstr>MODEL ROA-CERGE</vt:lpstr>
      <vt:lpstr>Snímek 12</vt:lpstr>
      <vt:lpstr>Snímek 13</vt:lpstr>
      <vt:lpstr>Snímek 14</vt:lpstr>
      <vt:lpstr>NOET MAIN ACTIVITIES</vt:lpstr>
      <vt:lpstr>Snímek 16</vt:lpstr>
      <vt:lpstr>Snímek 17</vt:lpstr>
      <vt:lpstr>Snímek 18</vt:lpstr>
      <vt:lpstr>Snímek 19</vt:lpstr>
      <vt:lpstr>Snímek 20</vt:lpstr>
      <vt:lpstr>Snímek 21</vt:lpstr>
      <vt:lpstr>NOET MAIN ACTIVITIES</vt:lpstr>
      <vt:lpstr>Snímek 23</vt:lpstr>
      <vt:lpstr>Snímek 24</vt:lpstr>
      <vt:lpstr>Snímek 25</vt:lpstr>
      <vt:lpstr>Snímek 26</vt:lpstr>
      <vt:lpstr>NOET MAIN ACTIVITIES</vt:lpstr>
      <vt:lpstr>Snímek 28</vt:lpstr>
      <vt:lpstr>NOET MAIN ACTIVITIES</vt:lpstr>
      <vt:lpstr>PRODUCT examples </vt:lpstr>
      <vt:lpstr>PRODUCT examples </vt:lpstr>
      <vt:lpstr>JOB PROFILES</vt:lpstr>
      <vt:lpstr>Czech Future Skills! website</vt:lpstr>
      <vt:lpstr>PRODUCT users </vt:lpstr>
      <vt:lpstr>PRODUCT users </vt:lpstr>
      <vt:lpstr>PRODUCT USERS </vt:lpstr>
      <vt:lpstr>Snímek 37</vt:lpstr>
      <vt:lpstr>Snímek 38</vt:lpstr>
      <vt:lpstr>Snímek 39</vt:lpstr>
      <vt:lpstr>Snímek 40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</dc:creator>
  <cp:lastModifiedBy>Vaše jméno</cp:lastModifiedBy>
  <cp:revision>561</cp:revision>
  <cp:lastPrinted>1601-01-01T00:00:00Z</cp:lastPrinted>
  <dcterms:created xsi:type="dcterms:W3CDTF">1601-01-01T00:00:00Z</dcterms:created>
  <dcterms:modified xsi:type="dcterms:W3CDTF">2014-03-05T19:42:55Z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