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4"/>
  </p:notesMasterIdLst>
  <p:handoutMasterIdLst>
    <p:handoutMasterId r:id="rId15"/>
  </p:handoutMasterIdLst>
  <p:sldIdLst>
    <p:sldId id="265" r:id="rId2"/>
    <p:sldId id="278" r:id="rId3"/>
    <p:sldId id="292" r:id="rId4"/>
    <p:sldId id="268" r:id="rId5"/>
    <p:sldId id="293" r:id="rId6"/>
    <p:sldId id="294" r:id="rId7"/>
    <p:sldId id="300" r:id="rId8"/>
    <p:sldId id="295" r:id="rId9"/>
    <p:sldId id="296" r:id="rId10"/>
    <p:sldId id="297" r:id="rId11"/>
    <p:sldId id="301" r:id="rId12"/>
    <p:sldId id="302" r:id="rId13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CCFF"/>
    <a:srgbClr val="000099"/>
    <a:srgbClr val="FF0000"/>
    <a:srgbClr val="99CCFF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636" autoAdjust="0"/>
  </p:normalViewPr>
  <p:slideViewPr>
    <p:cSldViewPr>
      <p:cViewPr varScale="1">
        <p:scale>
          <a:sx n="81" d="100"/>
          <a:sy n="81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plotArea>
      <c:layout>
        <c:manualLayout>
          <c:layoutTarget val="inner"/>
          <c:xMode val="edge"/>
          <c:yMode val="edge"/>
          <c:x val="6.0755326702830133E-2"/>
          <c:y val="5.0548698954084509E-2"/>
          <c:w val="0.92390821309709636"/>
          <c:h val="0.6983499849223106"/>
        </c:manualLayout>
      </c:layout>
      <c:barChart>
        <c:barDir val="col"/>
        <c:grouping val="clustered"/>
        <c:ser>
          <c:idx val="0"/>
          <c:order val="0"/>
          <c:tx>
            <c:strRef>
              <c:f>List1!$C$11</c:f>
              <c:strCache>
                <c:ptCount val="1"/>
                <c:pt idx="0">
                  <c:v>úřady práce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</c:dLbls>
          <c:cat>
            <c:strRef>
              <c:f>List1!$B$12:$B$15</c:f>
              <c:strCache>
                <c:ptCount val="4"/>
                <c:pt idx="0">
                  <c:v>Vedoucí pracovníci</c:v>
                </c:pt>
                <c:pt idx="1">
                  <c:v>Odborníci</c:v>
                </c:pt>
                <c:pt idx="2">
                  <c:v>Technici, administrativní prac.</c:v>
                </c:pt>
                <c:pt idx="3">
                  <c:v>Dělníci, pomocní prac.</c:v>
                </c:pt>
              </c:strCache>
            </c:strRef>
          </c:cat>
          <c:val>
            <c:numRef>
              <c:f>List1!$C$12:$C$15</c:f>
              <c:numCache>
                <c:formatCode>General</c:formatCode>
                <c:ptCount val="4"/>
                <c:pt idx="0">
                  <c:v>44</c:v>
                </c:pt>
                <c:pt idx="1">
                  <c:v>34</c:v>
                </c:pt>
                <c:pt idx="2">
                  <c:v>27</c:v>
                </c:pt>
                <c:pt idx="3">
                  <c:v>23</c:v>
                </c:pt>
              </c:numCache>
            </c:numRef>
          </c:val>
        </c:ser>
        <c:ser>
          <c:idx val="1"/>
          <c:order val="1"/>
          <c:tx>
            <c:strRef>
              <c:f>List1!$D$11</c:f>
              <c:strCache>
                <c:ptCount val="1"/>
                <c:pt idx="0">
                  <c:v>podniky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dLblPos val="outEnd"/>
            <c:showVal val="1"/>
          </c:dLbls>
          <c:cat>
            <c:strRef>
              <c:f>List1!$B$12:$B$15</c:f>
              <c:strCache>
                <c:ptCount val="4"/>
                <c:pt idx="0">
                  <c:v>Vedoucí pracovníci</c:v>
                </c:pt>
                <c:pt idx="1">
                  <c:v>Odborníci</c:v>
                </c:pt>
                <c:pt idx="2">
                  <c:v>Technici, administrativní prac.</c:v>
                </c:pt>
                <c:pt idx="3">
                  <c:v>Dělníci, pomocní prac.</c:v>
                </c:pt>
              </c:strCache>
            </c:strRef>
          </c:cat>
          <c:val>
            <c:numRef>
              <c:f>List1!$D$12:$D$15</c:f>
              <c:numCache>
                <c:formatCode>General</c:formatCode>
                <c:ptCount val="4"/>
                <c:pt idx="0">
                  <c:v>77</c:v>
                </c:pt>
                <c:pt idx="1">
                  <c:v>69</c:v>
                </c:pt>
                <c:pt idx="2">
                  <c:v>53</c:v>
                </c:pt>
                <c:pt idx="3">
                  <c:v>39</c:v>
                </c:pt>
              </c:numCache>
            </c:numRef>
          </c:val>
        </c:ser>
        <c:axId val="122300672"/>
        <c:axId val="122314752"/>
      </c:barChart>
      <c:catAx>
        <c:axId val="122300672"/>
        <c:scaling>
          <c:orientation val="minMax"/>
        </c:scaling>
        <c:axPos val="b"/>
        <c:tickLblPos val="nextTo"/>
        <c:crossAx val="122314752"/>
        <c:crosses val="autoZero"/>
        <c:auto val="1"/>
        <c:lblAlgn val="ctr"/>
        <c:lblOffset val="100"/>
      </c:catAx>
      <c:valAx>
        <c:axId val="122314752"/>
        <c:scaling>
          <c:orientation val="minMax"/>
        </c:scaling>
        <c:axPos val="l"/>
        <c:majorGridlines/>
        <c:numFmt formatCode="General" sourceLinked="1"/>
        <c:tickLblPos val="nextTo"/>
        <c:crossAx val="122300672"/>
        <c:crosses val="autoZero"/>
        <c:crossBetween val="between"/>
      </c:valAx>
    </c:plotArea>
    <c:legend>
      <c:legendPos val="b"/>
      <c:layout/>
    </c:legend>
    <c:plotVisOnly val="1"/>
  </c:chart>
  <c:spPr>
    <a:solidFill>
      <a:srgbClr val="FFFFFF">
        <a:alpha val="90000"/>
      </a:srgbClr>
    </a:solidFill>
  </c:spPr>
  <c:txPr>
    <a:bodyPr/>
    <a:lstStyle/>
    <a:p>
      <a:pPr>
        <a:defRPr sz="1400"/>
      </a:pPr>
      <a:endParaRPr lang="cs-CZ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B982F20-CEB4-4EAF-8718-32E09A078072}" type="datetimeFigureOut">
              <a:rPr lang="cs-CZ"/>
              <a:pPr>
                <a:defRPr/>
              </a:pPr>
              <a:t>7.12.2010</a:t>
            </a:fld>
            <a:endParaRPr lang="cs-CZ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F87467F-E7B3-4064-BD54-CD4462677E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F3F036-7D46-46CF-A92B-6E4945C265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GB" u="none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% jsou procenta</a:t>
            </a:r>
            <a:r>
              <a:rPr lang="cs-CZ" baseline="0" dirty="0" smtClean="0"/>
              <a:t> zaměstnavatelů používajících, je třeba brát v úvahu počty jednotlivých profesí</a:t>
            </a:r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% jsou procenta</a:t>
            </a:r>
            <a:r>
              <a:rPr lang="cs-CZ" baseline="0" dirty="0" smtClean="0"/>
              <a:t> zaměstnavatelů používajících, je třeba brát v úvahu počty jednotlivých profesí</a:t>
            </a:r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(1) formy hledání zaměstnanců a zveřejňování volných pracovních míst, (2) spolupráci podniků, agentur práce a úřadů práce, (3) zájem o informace o budoucích krátkodobých trendech na trhu práce a ochotu informačně přispívat k jejich sledování, (4) současnou praxi úřadů práce v oblasti monitoringu zaměstnavatelů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% jsou procenta</a:t>
            </a:r>
            <a:r>
              <a:rPr lang="cs-CZ" baseline="0" dirty="0" smtClean="0"/>
              <a:t> zaměstnavatelů používajících, je třeba brát v úvahu počty jednotlivých profesí</a:t>
            </a:r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23C66-90FB-4E43-88C0-B6115E72A5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EB500-CE8B-4D5B-82EC-59E18979B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B9D4-9C0E-49E5-A83C-525C3562C5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2CFC-D2EE-46A0-BC8D-9FC0EABB0D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39A69-EB9E-406C-9CF5-050F92DE29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4AFE4-985D-4795-9617-3B0C50B1F1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2D997-7D2D-45BF-AC01-05DECB0121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DC439-8E16-47E0-877D-F68CAD4B9F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D311-B127-4BD6-AAAC-8C03760421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F7F66-A04D-4B8E-A5ED-AD9D28BF88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B39DC-4AA5-41ED-8231-4C444EC52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CB9BA-E5F3-4D6F-AAE1-52355B1F56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3488B8-3F1B-4053-A351-410D96EB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94456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79388" y="6021388"/>
          <a:ext cx="858837" cy="614362"/>
        </p:xfrm>
        <a:graphic>
          <a:graphicData uri="http://schemas.openxmlformats.org/presentationml/2006/ole">
            <p:oleObj spid="_x0000_s1026" name="Photo Editor Photo" r:id="rId15" imgW="4686954" imgH="3352381" progId="MSPhotoEd.3">
              <p:embed/>
            </p:oleObj>
          </a:graphicData>
        </a:graphic>
      </p:graphicFrame>
      <p:graphicFrame>
        <p:nvGraphicFramePr>
          <p:cNvPr id="1027" name="Object 10"/>
          <p:cNvGraphicFramePr>
            <a:graphicFrameLocks noChangeAspect="1"/>
          </p:cNvGraphicFramePr>
          <p:nvPr/>
        </p:nvGraphicFramePr>
        <p:xfrm>
          <a:off x="7993063" y="6057900"/>
          <a:ext cx="974725" cy="530225"/>
        </p:xfrm>
        <a:graphic>
          <a:graphicData uri="http://schemas.openxmlformats.org/presentationml/2006/ole">
            <p:oleObj spid="_x0000_s1027" name="Photo Editor Photo" r:id="rId16" imgW="2629267" imgH="1438095" progId="MSPhotoEd.3">
              <p:embed/>
            </p:oleObj>
          </a:graphicData>
        </a:graphic>
      </p:graphicFrame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132138" y="6273800"/>
            <a:ext cx="3025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000" u="sng">
                <a:solidFill>
                  <a:srgbClr val="000099"/>
                </a:solidFill>
              </a:rPr>
              <a:t>www.nvf.cz/observatory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ransition>
    <p:randomBa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3528" y="1052736"/>
            <a:ext cx="86423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VSTUPNÍ ANALÝZY A</a:t>
            </a:r>
          </a:p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PRŮZKUM CÍLOVÝCH SKUPIN</a:t>
            </a:r>
            <a:endParaRPr lang="en-US" sz="4000" b="1" dirty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11188" y="200025"/>
          <a:ext cx="1031875" cy="565150"/>
        </p:xfrm>
        <a:graphic>
          <a:graphicData uri="http://schemas.openxmlformats.org/presentationml/2006/ole">
            <p:oleObj spid="_x0000_s2050" name="Photo Editor Photo" r:id="rId3" imgW="2629267" imgH="1438095" progId="MSPhotoEd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812088" y="147638"/>
          <a:ext cx="863600" cy="617537"/>
        </p:xfrm>
        <a:graphic>
          <a:graphicData uri="http://schemas.openxmlformats.org/presentationml/2006/ole">
            <p:oleObj spid="_x0000_s2051" name="Photo Editor Photo" r:id="rId4" imgW="4686954" imgH="3352381" progId="MSPhotoEd.3">
              <p:embed/>
            </p:oleObj>
          </a:graphicData>
        </a:graphic>
      </p:graphicFrame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0" y="-15875"/>
            <a:ext cx="9144000" cy="46038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6" name="Rectangle 13"/>
          <p:cNvSpPr>
            <a:spLocks noChangeArrowheads="1"/>
          </p:cNvSpPr>
          <p:nvPr/>
        </p:nvSpPr>
        <p:spPr bwMode="auto">
          <a:xfrm>
            <a:off x="0" y="6000750"/>
            <a:ext cx="9144000" cy="857250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0" y="0"/>
            <a:ext cx="3952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B01D11D2-EBC0-42CE-9801-E5B85BB57D6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3528" y="4149080"/>
            <a:ext cx="8642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3200" dirty="0" smtClean="0"/>
              <a:t> </a:t>
            </a:r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Projekt HC 198/10 </a:t>
            </a:r>
          </a:p>
          <a:p>
            <a:pPr algn="ctr"/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Sledování krátkodobých trendů v poptávce po pracovní síle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cs-CZ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924300" y="1989138"/>
            <a:ext cx="439261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8197" name="Text Box 167"/>
          <p:cNvSpPr txBox="1">
            <a:spLocks noChangeArrowheads="1"/>
          </p:cNvSpPr>
          <p:nvPr/>
        </p:nvSpPr>
        <p:spPr bwMode="auto">
          <a:xfrm>
            <a:off x="4408488" y="4191000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endParaRPr lang="fr-FR"/>
          </a:p>
        </p:txBody>
      </p:sp>
      <p:sp>
        <p:nvSpPr>
          <p:cNvPr id="8198" name="Text Box 179"/>
          <p:cNvSpPr txBox="1">
            <a:spLocks noChangeArrowheads="1"/>
          </p:cNvSpPr>
          <p:nvPr/>
        </p:nvSpPr>
        <p:spPr bwMode="auto">
          <a:xfrm rot="10833969" flipV="1">
            <a:off x="1583" y="-2715"/>
            <a:ext cx="61051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spAutoFit/>
          </a:bodyPr>
          <a:lstStyle/>
          <a:p>
            <a:pPr>
              <a:spcBef>
                <a:spcPct val="50000"/>
              </a:spcBef>
            </a:pPr>
            <a:fld id="{FA9A3E67-85D4-4C5F-AC11-B32BD242376A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10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6" name="TextovéPole 1"/>
          <p:cNvSpPr txBox="1">
            <a:spLocks noChangeArrowheads="1"/>
          </p:cNvSpPr>
          <p:nvPr/>
        </p:nvSpPr>
        <p:spPr bwMode="auto">
          <a:xfrm>
            <a:off x="285750" y="273050"/>
            <a:ext cx="83581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Jak podniky vyhledávají pracovníky?</a:t>
            </a:r>
            <a:endParaRPr lang="en-GB" sz="2800" b="1" dirty="0" smtClean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1052736"/>
            <a:ext cx="8639944" cy="4893647"/>
          </a:xfrm>
          <a:prstGeom prst="rect">
            <a:avLst/>
          </a:prstGeom>
          <a:solidFill>
            <a:srgbClr val="FFFFFF">
              <a:alpha val="85000"/>
            </a:srgbClr>
          </a:solidFill>
        </p:spPr>
        <p:txBody>
          <a:bodyPr wrap="square" lIns="0" rtlCol="0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cs-CZ" sz="24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Výrazné odlišnosti podle profese.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Nejčastější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osobní doporučení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(60-70 %) a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webové stránky firem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(50 – 60 %) – obtížně zachytitelné, ale kombinovány s dalšími způsoby.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Úřady práce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dobře pokrývají nabídky VPM pro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dělnické profese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(74% zaměstnavatelů) a relativně dobře pro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technické a administrativní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(57%).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Internetové portály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pokrývají hlavně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odborníky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(43 %) a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technické a administrativní pracovníky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(37 %).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Vedoucí pracovníci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vyhledáváni nejčastěji přes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personální agenturu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(41 %).</a:t>
            </a:r>
          </a:p>
          <a:p>
            <a:pPr marL="360000" indent="-3600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Tisk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není masový, přesto jej používá přes 40 % zaměstnavatelů.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cs-CZ" sz="24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 monitoring komplexní nabídky VPM </a:t>
            </a:r>
            <a:r>
              <a:rPr lang="cs-CZ" sz="24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je nutné zdroje kombinovat a odstraňovat duplicity mezi nimi.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cs-CZ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924300" y="1989138"/>
            <a:ext cx="439261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8197" name="Text Box 167"/>
          <p:cNvSpPr txBox="1">
            <a:spLocks noChangeArrowheads="1"/>
          </p:cNvSpPr>
          <p:nvPr/>
        </p:nvSpPr>
        <p:spPr bwMode="auto">
          <a:xfrm>
            <a:off x="4408488" y="4191000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endParaRPr lang="fr-FR"/>
          </a:p>
        </p:txBody>
      </p:sp>
      <p:sp>
        <p:nvSpPr>
          <p:cNvPr id="8198" name="Text Box 179"/>
          <p:cNvSpPr txBox="1">
            <a:spLocks noChangeArrowheads="1"/>
          </p:cNvSpPr>
          <p:nvPr/>
        </p:nvSpPr>
        <p:spPr bwMode="auto">
          <a:xfrm rot="10833969" flipV="1">
            <a:off x="1583" y="-2715"/>
            <a:ext cx="61051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spAutoFit/>
          </a:bodyPr>
          <a:lstStyle/>
          <a:p>
            <a:pPr>
              <a:spcBef>
                <a:spcPct val="50000"/>
              </a:spcBef>
            </a:pPr>
            <a:fld id="{FA9A3E67-85D4-4C5F-AC11-B32BD242376A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11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6" name="TextovéPole 1"/>
          <p:cNvSpPr txBox="1">
            <a:spLocks noChangeArrowheads="1"/>
          </p:cNvSpPr>
          <p:nvPr/>
        </p:nvSpPr>
        <p:spPr bwMode="auto">
          <a:xfrm>
            <a:off x="467544" y="0"/>
            <a:ext cx="83581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Zájem o informace o krátkodobých trendech v poptávce</a:t>
            </a:r>
            <a:endParaRPr lang="en-GB" sz="2800" b="1" dirty="0" smtClean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1052736"/>
            <a:ext cx="8639944" cy="4955203"/>
          </a:xfrm>
          <a:prstGeom prst="rect">
            <a:avLst/>
          </a:prstGeom>
          <a:solidFill>
            <a:srgbClr val="FFFFFF">
              <a:alpha val="85000"/>
            </a:srgbClr>
          </a:solidFill>
        </p:spPr>
        <p:txBody>
          <a:bodyPr wrap="square" lIns="0" rtlCol="0">
            <a:spAutoFit/>
          </a:bodyPr>
          <a:lstStyle/>
          <a:p>
            <a:pPr marL="360000">
              <a:spcBef>
                <a:spcPts val="0"/>
              </a:spcBef>
            </a:pP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Vysoký mezi všemi skupinami.</a:t>
            </a: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Největší zájem o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kvalifikační a profesní členění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(80 %).</a:t>
            </a:r>
          </a:p>
          <a:p>
            <a:pPr marL="360000">
              <a:spcBef>
                <a:spcPts val="0"/>
              </a:spcBef>
            </a:pP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Velký význam také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odvětvové a krajské hledisko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(70%).</a:t>
            </a:r>
          </a:p>
          <a:p>
            <a:pPr marL="360000">
              <a:spcBef>
                <a:spcPts val="0"/>
              </a:spcBef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Rozlišení krátkodobých a dlouhodobých trendů 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(75 % úřady práce, 58 % zaměstnavatelé).</a:t>
            </a: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Ochota přispívat do systému monitoringu informacemi nad rámec současných zjišťování ale není tak vysoká – 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zaměstnavatelé i personální agentury jsou již zatíženy současnými zjišťováními</a:t>
            </a:r>
            <a:r>
              <a:rPr lang="cs-CZ" sz="2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r>
              <a:rPr lang="cs-CZ" sz="24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Je třeba </a:t>
            </a:r>
            <a:r>
              <a:rPr lang="cs-CZ" sz="24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využívat existujících zdrojů informací </a:t>
            </a:r>
            <a:r>
              <a:rPr lang="cs-CZ" sz="24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cs-CZ" sz="24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přímým dotazováním pouze doplňovat informace</a:t>
            </a:r>
            <a:r>
              <a:rPr lang="cs-CZ" sz="24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které nelze zjistit jinak.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cs-CZ" sz="24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cs-CZ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924300" y="1989138"/>
            <a:ext cx="439261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8197" name="Text Box 167"/>
          <p:cNvSpPr txBox="1">
            <a:spLocks noChangeArrowheads="1"/>
          </p:cNvSpPr>
          <p:nvPr/>
        </p:nvSpPr>
        <p:spPr bwMode="auto">
          <a:xfrm>
            <a:off x="4408488" y="4191000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endParaRPr lang="fr-FR"/>
          </a:p>
        </p:txBody>
      </p:sp>
      <p:sp>
        <p:nvSpPr>
          <p:cNvPr id="8198" name="Text Box 179"/>
          <p:cNvSpPr txBox="1">
            <a:spLocks noChangeArrowheads="1"/>
          </p:cNvSpPr>
          <p:nvPr/>
        </p:nvSpPr>
        <p:spPr bwMode="auto">
          <a:xfrm rot="10833969" flipV="1">
            <a:off x="1583" y="-2715"/>
            <a:ext cx="61051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bIns="0">
            <a:spAutoFit/>
          </a:bodyPr>
          <a:lstStyle/>
          <a:p>
            <a:pPr>
              <a:spcBef>
                <a:spcPct val="50000"/>
              </a:spcBef>
            </a:pPr>
            <a:fld id="{FA9A3E67-85D4-4C5F-AC11-B32BD242376A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12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980728"/>
            <a:ext cx="8639944" cy="4708981"/>
          </a:xfrm>
          <a:prstGeom prst="rect">
            <a:avLst/>
          </a:prstGeom>
          <a:solidFill>
            <a:srgbClr val="FFFFFF">
              <a:alpha val="85000"/>
            </a:srgbClr>
          </a:solidFill>
        </p:spPr>
        <p:txBody>
          <a:bodyPr wrap="square" lIns="0" rtlCol="0">
            <a:spAutoFit/>
          </a:bodyPr>
          <a:lstStyle/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 algn="ctr">
              <a:spcBef>
                <a:spcPts val="0"/>
              </a:spcBef>
            </a:pPr>
            <a:endParaRPr lang="cs-CZ" sz="20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 algn="ctr">
              <a:spcBef>
                <a:spcPts val="0"/>
              </a:spcBef>
            </a:pPr>
            <a:r>
              <a:rPr lang="cs-CZ" sz="4000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Děkujeme za pozornost.</a:t>
            </a:r>
          </a:p>
          <a:p>
            <a:pPr marL="360000">
              <a:spcBef>
                <a:spcPts val="0"/>
              </a:spcBef>
            </a:pPr>
            <a:endParaRPr lang="cs-CZ" sz="4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r>
              <a:rPr lang="cs-CZ" sz="2800" b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Hana </a:t>
            </a: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Žáčková</a:t>
            </a:r>
            <a:r>
              <a:rPr lang="nn-NO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Jiří Braňka</a:t>
            </a:r>
          </a:p>
          <a:p>
            <a:pPr marL="360000">
              <a:spcBef>
                <a:spcPts val="0"/>
              </a:spcBef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zackova</a:t>
            </a:r>
            <a:r>
              <a:rPr lang="nn-NO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@nvf.cz			branka@nvf.cz</a:t>
            </a:r>
            <a:endParaRPr lang="cs-CZ" sz="28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endParaRPr lang="cs-CZ" sz="4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0000">
              <a:spcBef>
                <a:spcPts val="0"/>
              </a:spcBef>
            </a:pPr>
            <a:endParaRPr lang="cs-CZ" sz="24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REALIZOVANÉ AKTIVITY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4099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9355A74A-0F17-472C-B617-960D741F9BA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2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 bwMode="auto">
          <a:xfrm>
            <a:off x="323528" y="1196752"/>
            <a:ext cx="4104456" cy="1440160"/>
          </a:xfrm>
          <a:prstGeom prst="round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ANALÝZA ZAHRANIČNÍCH PŘÍSTUPŮ K MONITORINGU VPM A PŘEDVÍDÁNÍ KRÁTKODOBÝCH TRENDŮ</a:t>
            </a:r>
            <a:endParaRPr kumimoji="0" lang="cs-CZ" sz="18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Zaoblený obdélník 7"/>
          <p:cNvSpPr/>
          <p:nvPr/>
        </p:nvSpPr>
        <p:spPr bwMode="auto">
          <a:xfrm>
            <a:off x="2123728" y="2780928"/>
            <a:ext cx="4104456" cy="1440160"/>
          </a:xfrm>
          <a:prstGeom prst="round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HLOUBKOVÉ ROZHOVORY A KONZULTACE S EXPERTY</a:t>
            </a:r>
            <a:endParaRPr kumimoji="0" lang="cs-CZ" sz="18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" name="Zaoblený obdélník 8"/>
          <p:cNvSpPr/>
          <p:nvPr/>
        </p:nvSpPr>
        <p:spPr bwMode="auto">
          <a:xfrm>
            <a:off x="4283968" y="4365104"/>
            <a:ext cx="4104456" cy="1440160"/>
          </a:xfrm>
          <a:prstGeom prst="round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DOTAZNÍKOVÉ ŠETŘENÍ ZAMĚSTNAVATELŮ, ÚP A  AGENTUR PRÁCE</a:t>
            </a:r>
            <a:endParaRPr kumimoji="0" lang="cs-CZ" sz="18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1" y="980728"/>
            <a:ext cx="9060179" cy="4969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Zahraniční přístupy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3</a:t>
            </a:fld>
            <a:endParaRPr lang="cs-CZ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1" y="980728"/>
            <a:ext cx="9060179" cy="4969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Zahraniční přístupy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4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980728"/>
            <a:ext cx="9144000" cy="5124480"/>
          </a:xfrm>
          <a:prstGeom prst="rect">
            <a:avLst/>
          </a:prstGeom>
          <a:solidFill>
            <a:schemeClr val="bg1">
              <a:alpha val="5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Vstupní analýza 7 zemí:</a:t>
            </a:r>
          </a:p>
          <a:p>
            <a:pPr marL="717550">
              <a:spcAft>
                <a:spcPts val="400"/>
              </a:spcAft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Austrálie, Finsko, Irsko, Německo, Rakousko, USA, Velká Británie</a:t>
            </a:r>
          </a:p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Podrobná analýza:</a:t>
            </a:r>
          </a:p>
          <a:p>
            <a:pPr marL="717550">
              <a:spcAft>
                <a:spcPts val="400"/>
              </a:spcAft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Austrálie a USA</a:t>
            </a:r>
          </a:p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Hlavní důvody:</a:t>
            </a:r>
          </a:p>
          <a:p>
            <a:pPr marL="717550">
              <a:spcAft>
                <a:spcPts val="400"/>
              </a:spcAft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Rozvinutost systémů, dostupnost informací, praktické aplikace</a:t>
            </a:r>
          </a:p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Hlavní zjištění: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Monitoring VPM důležitou součástí IS o trhu práce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Nabídka VPM služeb zaměstnanosti propojená s informacemi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soukromých portálů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Často propojen se systémem předvídání kvalifikačních potřeb a s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oblastí kariérového poradenství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Šetření zaměstnavatelů významným podpůrným nástrojem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monitoringu</a:t>
            </a:r>
            <a:endParaRPr lang="cs-CZ" sz="24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Hloubkové rozhovory a konzultace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5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pic>
        <p:nvPicPr>
          <p:cNvPr id="17412" name="Picture 4" descr="C:\Documents and Settings\branka\Local Settings\Temporary Internet Files\Content.IE5\726MWIT8\MC900240651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259632" y="980728"/>
            <a:ext cx="6336704" cy="5013516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C:\Documents and Settings\branka\Local Settings\Temporary Internet Files\Content.IE5\726MWIT8\MC900240651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259632" y="980728"/>
            <a:ext cx="6336704" cy="5013516"/>
          </a:xfrm>
          <a:prstGeom prst="rect">
            <a:avLst/>
          </a:prstGeom>
          <a:noFill/>
        </p:spPr>
      </p:pic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Hloubkové rozhovory a konzultace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6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0" y="980728"/>
            <a:ext cx="9144000" cy="5040560"/>
          </a:xfrm>
          <a:prstGeom prst="rect">
            <a:avLst/>
          </a:prstGeom>
          <a:solidFill>
            <a:schemeClr val="bg1">
              <a:alpha val="78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 expertů z MPSV a soukromé sféry</a:t>
            </a:r>
          </a:p>
          <a:p>
            <a:pPr marL="717550">
              <a:spcAft>
                <a:spcPts val="400"/>
              </a:spcAft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(MPSV, LMC (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jobs.cz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prace.cz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), 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Manpower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Asociace poskytovatelů personálních služeb, 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SPrace.cz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cs-CZ" sz="2000" b="1" u="sng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Džob.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cs-CZ" sz="2000" b="1" u="sng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Agentka.</a:t>
            </a:r>
            <a:r>
              <a:rPr lang="cs-CZ" sz="2000" b="1" u="sng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marL="717550" indent="-358775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Hlavní výstupy:</a:t>
            </a:r>
            <a:endParaRPr lang="cs-CZ" sz="2800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Analýza silných a slabých stránek jednotlivých zdrojů informací o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VPM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Hodnocení vlivu recese na postupy zaměstnavatelů při hledání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pracovníků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Analýza dalších trendů trhu práce, ovlivňujících nabídku VPM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Doporučení ohledně podoby dotazníku pro šetření cílových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skupin</a:t>
            </a:r>
          </a:p>
          <a:p>
            <a:pPr marL="717550">
              <a:buFont typeface="Wingdings" pitchFamily="2" charset="2"/>
              <a:buChar char="§"/>
            </a:pP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Získání partnerů ze soukromého sektoru pro výzkum monitoringu </a:t>
            </a:r>
            <a:b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VPM (LMC, Agentka.</a:t>
            </a:r>
            <a:r>
              <a:rPr lang="cs-CZ" sz="2000" b="1" dirty="0" err="1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cz</a:t>
            </a:r>
            <a:r>
              <a:rPr lang="cs-CZ" sz="2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marL="717550">
              <a:buFont typeface="Wingdings" pitchFamily="2" charset="2"/>
              <a:buChar char="§"/>
            </a:pP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7550">
              <a:buFont typeface="Wingdings" pitchFamily="2" charset="2"/>
              <a:buChar char="§"/>
            </a:pPr>
            <a:endParaRPr lang="cs-CZ" sz="2000" b="1" dirty="0" smtClean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Dotazníková šetření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7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pic>
        <p:nvPicPr>
          <p:cNvPr id="7" name="Obrázek 6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cs-CZ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3924300" y="1989138"/>
            <a:ext cx="439261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7173" name="Text Box 167"/>
          <p:cNvSpPr txBox="1">
            <a:spLocks noChangeArrowheads="1"/>
          </p:cNvSpPr>
          <p:nvPr/>
        </p:nvSpPr>
        <p:spPr bwMode="auto">
          <a:xfrm>
            <a:off x="4408488" y="4191000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endParaRPr lang="fr-FR"/>
          </a:p>
        </p:txBody>
      </p:sp>
      <p:sp>
        <p:nvSpPr>
          <p:cNvPr id="7174" name="Text Box 179"/>
          <p:cNvSpPr txBox="1">
            <a:spLocks noChangeArrowheads="1"/>
          </p:cNvSpPr>
          <p:nvPr/>
        </p:nvSpPr>
        <p:spPr bwMode="auto">
          <a:xfrm rot="10833969" flipV="1">
            <a:off x="1588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614E0FB9-5DD1-4393-BC84-5774F9324324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8</a:t>
            </a:fld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6" name="TextovéPole 1"/>
          <p:cNvSpPr txBox="1">
            <a:spLocks noChangeArrowheads="1"/>
          </p:cNvSpPr>
          <p:nvPr/>
        </p:nvSpPr>
        <p:spPr bwMode="auto">
          <a:xfrm>
            <a:off x="285750" y="273050"/>
            <a:ext cx="83581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Dotazníková šetření</a:t>
            </a:r>
            <a:endParaRPr lang="en-GB" sz="2800" b="1" dirty="0" smtClean="0">
              <a:solidFill>
                <a:schemeClr val="bg1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39552" y="1052736"/>
          <a:ext cx="8136904" cy="4725144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368152"/>
                <a:gridCol w="2520280"/>
                <a:gridCol w="2214246"/>
                <a:gridCol w="2034226"/>
              </a:tblGrid>
              <a:tr h="90346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chemeClr val="accent6"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Zaměstnavatelé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Agentury práce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Úřady práce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alpha val="90000"/>
                      </a:schemeClr>
                    </a:solidFill>
                  </a:tcPr>
                </a:tc>
              </a:tr>
              <a:tr h="25360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0066"/>
                          </a:solidFill>
                        </a:rPr>
                        <a:t>Osloveno</a:t>
                      </a:r>
                      <a:endParaRPr lang="cs-CZ" b="1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Pravděpodobnostní výběr z databáze Albertina </a:t>
                      </a:r>
                    </a:p>
                    <a:p>
                      <a:endParaRPr lang="cs-CZ" dirty="0" smtClean="0">
                        <a:solidFill>
                          <a:srgbClr val="000066"/>
                        </a:solidFill>
                      </a:endParaRPr>
                    </a:p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Pravděpodobnost výběru</a:t>
                      </a:r>
                      <a:r>
                        <a:rPr lang="cs-CZ" baseline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se</a:t>
                      </a:r>
                      <a:r>
                        <a:rPr lang="cs-CZ" baseline="0" dirty="0" smtClean="0">
                          <a:solidFill>
                            <a:srgbClr val="000066"/>
                          </a:solidFill>
                        </a:rPr>
                        <a:t> zvyšovala</a:t>
                      </a:r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 dle velikosti podniku (1715)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Všechny z databáze MPSV s uvedeným e-mailem (1257)</a:t>
                      </a:r>
                    </a:p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</a:p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Spolupráce s APPS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Všechny (87)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  <a:tr h="64281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0066"/>
                          </a:solidFill>
                        </a:rPr>
                        <a:t>Vyplněno</a:t>
                      </a:r>
                      <a:endParaRPr lang="cs-CZ" b="1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283 (18 %)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91 (8 %)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66  (76 %)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  <a:tr h="64281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0066"/>
                          </a:solidFill>
                        </a:rPr>
                        <a:t>Forma</a:t>
                      </a:r>
                      <a:endParaRPr lang="cs-CZ" b="1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Online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Online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000066"/>
                          </a:solidFill>
                        </a:rPr>
                        <a:t>E-mail (Excel)</a:t>
                      </a:r>
                      <a:endParaRPr lang="cs-CZ" dirty="0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 descr="dotaznik.gif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79712" y="1124744"/>
            <a:ext cx="5112568" cy="4443065"/>
          </a:xfrm>
          <a:prstGeom prst="rect">
            <a:avLst/>
          </a:prstGeom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 anchor="ctr">
            <a:spAutoFit/>
          </a:bodyPr>
          <a:lstStyle/>
          <a:p>
            <a:endParaRPr lang="cs-CZ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924300" y="1989138"/>
            <a:ext cx="439261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8197" name="Text Box 167"/>
          <p:cNvSpPr txBox="1">
            <a:spLocks noChangeArrowheads="1"/>
          </p:cNvSpPr>
          <p:nvPr/>
        </p:nvSpPr>
        <p:spPr bwMode="auto">
          <a:xfrm>
            <a:off x="4408488" y="4191000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0">
            <a:spAutoFit/>
          </a:bodyPr>
          <a:lstStyle/>
          <a:p>
            <a:endParaRPr lang="fr-FR"/>
          </a:p>
        </p:txBody>
      </p:sp>
      <p:sp>
        <p:nvSpPr>
          <p:cNvPr id="8198" name="Text Box 179"/>
          <p:cNvSpPr txBox="1">
            <a:spLocks noChangeArrowheads="1"/>
          </p:cNvSpPr>
          <p:nvPr/>
        </p:nvSpPr>
        <p:spPr bwMode="auto">
          <a:xfrm rot="10833969" flipV="1">
            <a:off x="1588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FA9A3E67-85D4-4C5F-AC11-B32BD242376A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9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6" name="TextovéPole 1"/>
          <p:cNvSpPr txBox="1">
            <a:spLocks noChangeArrowheads="1"/>
          </p:cNvSpPr>
          <p:nvPr/>
        </p:nvSpPr>
        <p:spPr bwMode="auto">
          <a:xfrm>
            <a:off x="285750" y="273050"/>
            <a:ext cx="83581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Nahlašování VPM na úřady práce</a:t>
            </a:r>
            <a:endParaRPr lang="en-GB" sz="2800" b="1" dirty="0" smtClean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395536" y="1052736"/>
            <a:ext cx="7848872" cy="646331"/>
          </a:xfrm>
          <a:prstGeom prst="rect">
            <a:avLst/>
          </a:prstGeom>
          <a:solidFill>
            <a:srgbClr val="FFFFFF">
              <a:alpha val="90000"/>
            </a:srgb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Jaký podíl pracovních míst zaměstnavatelé hledají bez pomoci úřadů práce? (%)</a:t>
            </a:r>
            <a:endParaRPr lang="cs-CZ" dirty="0"/>
          </a:p>
        </p:txBody>
      </p:sp>
      <p:graphicFrame>
        <p:nvGraphicFramePr>
          <p:cNvPr id="11" name="Graf 10"/>
          <p:cNvGraphicFramePr/>
          <p:nvPr/>
        </p:nvGraphicFramePr>
        <p:xfrm>
          <a:off x="395536" y="1700808"/>
          <a:ext cx="828092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servator">
  <a:themeElements>
    <a:clrScheme name="Observat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servat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bservat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Observator</Template>
  <TotalTime>3142</TotalTime>
  <Words>536</Words>
  <Application>Microsoft Office PowerPoint</Application>
  <PresentationFormat>Předvádění na obrazovce (4:3)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Observator</vt:lpstr>
      <vt:lpstr>Photo Editor Photo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</vt:vector>
  </TitlesOfParts>
  <Company>NVF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 1 – Actual barriers</dc:title>
  <dc:creator>zackova</dc:creator>
  <cp:lastModifiedBy>zackova</cp:lastModifiedBy>
  <cp:revision>257</cp:revision>
  <dcterms:created xsi:type="dcterms:W3CDTF">2008-05-15T10:54:19Z</dcterms:created>
  <dcterms:modified xsi:type="dcterms:W3CDTF">2010-12-07T10:01:54Z</dcterms:modified>
</cp:coreProperties>
</file>