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59" r:id="rId4"/>
    <p:sldId id="274" r:id="rId5"/>
    <p:sldId id="258" r:id="rId6"/>
    <p:sldId id="268" r:id="rId7"/>
    <p:sldId id="269" r:id="rId8"/>
    <p:sldId id="270" r:id="rId9"/>
    <p:sldId id="267" r:id="rId10"/>
    <p:sldId id="271" r:id="rId11"/>
    <p:sldId id="275" r:id="rId12"/>
    <p:sldId id="272" r:id="rId1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7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.nvfcz.loc\Company\Observatory\Projekt%20STRATIN+\Pracovn&#237;%20-%20FK\gender\educ_uoe_enrt02_mez%20srov%20celkem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VF01.nvfcz.loc\Company\Observatory\Projekt%20STRATIN+\Pracovn&#237;%20-%20FK\gender\educ_uoe_grad02_mez%20srov%20celkem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graf!$C$10</c:f>
              <c:strCache>
                <c:ptCount val="1"/>
                <c:pt idx="0">
                  <c:v>muži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graf!$A$11:$B$20</c:f>
              <c:multiLvlStrCache>
                <c:ptCount val="10"/>
                <c:lvl>
                  <c:pt idx="0">
                    <c:v>2013-2015</c:v>
                  </c:pt>
                  <c:pt idx="1">
                    <c:v>2017-2019</c:v>
                  </c:pt>
                  <c:pt idx="2">
                    <c:v>2013-2015</c:v>
                  </c:pt>
                  <c:pt idx="3">
                    <c:v>2017-2019</c:v>
                  </c:pt>
                  <c:pt idx="4">
                    <c:v>2013-2015</c:v>
                  </c:pt>
                  <c:pt idx="5">
                    <c:v>2017-2019</c:v>
                  </c:pt>
                  <c:pt idx="6">
                    <c:v>2013-2015</c:v>
                  </c:pt>
                  <c:pt idx="7">
                    <c:v>2017-2019</c:v>
                  </c:pt>
                  <c:pt idx="8">
                    <c:v>2013-2015</c:v>
                  </c:pt>
                  <c:pt idx="9">
                    <c:v>2017-2019</c:v>
                  </c:pt>
                </c:lvl>
                <c:lvl>
                  <c:pt idx="0">
                    <c:v>EU27</c:v>
                  </c:pt>
                  <c:pt idx="2">
                    <c:v>Česko</c:v>
                  </c:pt>
                  <c:pt idx="4">
                    <c:v>Německo</c:v>
                  </c:pt>
                  <c:pt idx="6">
                    <c:v>Polsko</c:v>
                  </c:pt>
                  <c:pt idx="8">
                    <c:v>Finsko</c:v>
                  </c:pt>
                </c:lvl>
              </c:multiLvlStrCache>
            </c:multiLvlStrRef>
          </c:cat>
          <c:val>
            <c:numRef>
              <c:f>graf!$C$11:$C$20</c:f>
              <c:numCache>
                <c:formatCode>0%</c:formatCode>
                <c:ptCount val="10"/>
                <c:pt idx="0">
                  <c:v>0.53205820557875161</c:v>
                </c:pt>
                <c:pt idx="1">
                  <c:v>0.5201823734275115</c:v>
                </c:pt>
                <c:pt idx="2">
                  <c:v>0.5599337482969563</c:v>
                </c:pt>
                <c:pt idx="3">
                  <c:v>0.55516619351786056</c:v>
                </c:pt>
                <c:pt idx="4">
                  <c:v>0.58307963467393176</c:v>
                </c:pt>
                <c:pt idx="5">
                  <c:v>0.55653621981681856</c:v>
                </c:pt>
                <c:pt idx="6">
                  <c:v>0.46266621206955338</c:v>
                </c:pt>
                <c:pt idx="7">
                  <c:v>0.45077079697498595</c:v>
                </c:pt>
                <c:pt idx="8">
                  <c:v>0.47775125524734546</c:v>
                </c:pt>
                <c:pt idx="9">
                  <c:v>0.47035736047887072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DC-4EEB-B8C0-112C12054BAC}"/>
            </c:ext>
          </c:extLst>
        </c:ser>
        <c:ser>
          <c:idx val="1"/>
          <c:order val="1"/>
          <c:tx>
            <c:strRef>
              <c:f>graf!$D$10</c:f>
              <c:strCache>
                <c:ptCount val="1"/>
                <c:pt idx="0">
                  <c:v>ženy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graf!$A$11:$B$20</c:f>
              <c:multiLvlStrCache>
                <c:ptCount val="10"/>
                <c:lvl>
                  <c:pt idx="0">
                    <c:v>2013-2015</c:v>
                  </c:pt>
                  <c:pt idx="1">
                    <c:v>2017-2019</c:v>
                  </c:pt>
                  <c:pt idx="2">
                    <c:v>2013-2015</c:v>
                  </c:pt>
                  <c:pt idx="3">
                    <c:v>2017-2019</c:v>
                  </c:pt>
                  <c:pt idx="4">
                    <c:v>2013-2015</c:v>
                  </c:pt>
                  <c:pt idx="5">
                    <c:v>2017-2019</c:v>
                  </c:pt>
                  <c:pt idx="6">
                    <c:v>2013-2015</c:v>
                  </c:pt>
                  <c:pt idx="7">
                    <c:v>2017-2019</c:v>
                  </c:pt>
                  <c:pt idx="8">
                    <c:v>2013-2015</c:v>
                  </c:pt>
                  <c:pt idx="9">
                    <c:v>2017-2019</c:v>
                  </c:pt>
                </c:lvl>
                <c:lvl>
                  <c:pt idx="0">
                    <c:v>EU27</c:v>
                  </c:pt>
                  <c:pt idx="2">
                    <c:v>Česko</c:v>
                  </c:pt>
                  <c:pt idx="4">
                    <c:v>Německo</c:v>
                  </c:pt>
                  <c:pt idx="6">
                    <c:v>Polsko</c:v>
                  </c:pt>
                  <c:pt idx="8">
                    <c:v>Finsko</c:v>
                  </c:pt>
                </c:lvl>
              </c:multiLvlStrCache>
            </c:multiLvlStrRef>
          </c:cat>
          <c:val>
            <c:numRef>
              <c:f>graf!$D$11:$D$20</c:f>
              <c:numCache>
                <c:formatCode>0%</c:formatCode>
                <c:ptCount val="10"/>
                <c:pt idx="0">
                  <c:v>0.46794233176965039</c:v>
                </c:pt>
                <c:pt idx="1">
                  <c:v>0.47981711606574973</c:v>
                </c:pt>
                <c:pt idx="2">
                  <c:v>0.44006625170304331</c:v>
                </c:pt>
                <c:pt idx="3">
                  <c:v>0.44483380648213855</c:v>
                </c:pt>
                <c:pt idx="4">
                  <c:v>0.41692036532607052</c:v>
                </c:pt>
                <c:pt idx="5">
                  <c:v>0.44346378018318106</c:v>
                </c:pt>
                <c:pt idx="6">
                  <c:v>0.53733378793044539</c:v>
                </c:pt>
                <c:pt idx="7">
                  <c:v>0.54922920302501543</c:v>
                </c:pt>
                <c:pt idx="8">
                  <c:v>0.52224874475265337</c:v>
                </c:pt>
                <c:pt idx="9">
                  <c:v>0.52964263952113066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DC-4EEB-B8C0-112C12054BA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4"/>
        <c:overlap val="100"/>
        <c:axId val="139491200"/>
        <c:axId val="139492736"/>
      </c:barChart>
      <c:catAx>
        <c:axId val="13949120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39492736"/>
        <c:crosses val="autoZero"/>
        <c:auto val="1"/>
        <c:lblAlgn val="ctr"/>
        <c:lblOffset val="100"/>
        <c:noMultiLvlLbl val="0"/>
      </c:catAx>
      <c:valAx>
        <c:axId val="139492736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extTo"/>
        <c:crossAx val="13949120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Data!$V$12</c:f>
              <c:strCache>
                <c:ptCount val="1"/>
                <c:pt idx="0">
                  <c:v>muži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Data!$T$13:$U$22</c:f>
              <c:multiLvlStrCache>
                <c:ptCount val="10"/>
                <c:lvl>
                  <c:pt idx="0">
                    <c:v>2013-2015</c:v>
                  </c:pt>
                  <c:pt idx="1">
                    <c:v>2017-2019</c:v>
                  </c:pt>
                  <c:pt idx="2">
                    <c:v>2013-2015</c:v>
                  </c:pt>
                  <c:pt idx="3">
                    <c:v>2017-2019</c:v>
                  </c:pt>
                  <c:pt idx="4">
                    <c:v>2013-2015</c:v>
                  </c:pt>
                  <c:pt idx="5">
                    <c:v>2017-2019</c:v>
                  </c:pt>
                  <c:pt idx="6">
                    <c:v>2013-2015</c:v>
                  </c:pt>
                  <c:pt idx="7">
                    <c:v>2017-2019</c:v>
                  </c:pt>
                  <c:pt idx="8">
                    <c:v>2013-2015</c:v>
                  </c:pt>
                  <c:pt idx="9">
                    <c:v>2017-2019</c:v>
                  </c:pt>
                </c:lvl>
                <c:lvl>
                  <c:pt idx="0">
                    <c:v>EU27</c:v>
                  </c:pt>
                  <c:pt idx="2">
                    <c:v>Česko</c:v>
                  </c:pt>
                  <c:pt idx="4">
                    <c:v>Německo</c:v>
                  </c:pt>
                  <c:pt idx="6">
                    <c:v>Polsko</c:v>
                  </c:pt>
                  <c:pt idx="8">
                    <c:v>Finsko</c:v>
                  </c:pt>
                </c:lvl>
              </c:multiLvlStrCache>
            </c:multiLvlStrRef>
          </c:cat>
          <c:val>
            <c:numRef>
              <c:f>Data!$V$13:$V$22</c:f>
              <c:numCache>
                <c:formatCode>0%</c:formatCode>
                <c:ptCount val="10"/>
                <c:pt idx="0">
                  <c:v>0.52338351786983606</c:v>
                </c:pt>
                <c:pt idx="1">
                  <c:v>0.52180044198245756</c:v>
                </c:pt>
                <c:pt idx="2">
                  <c:v>0.56884599700965144</c:v>
                </c:pt>
                <c:pt idx="3">
                  <c:v>0.57496522948539663</c:v>
                </c:pt>
                <c:pt idx="4">
                  <c:v>0.55207353770923451</c:v>
                </c:pt>
                <c:pt idx="5">
                  <c:v>0.54872133000518186</c:v>
                </c:pt>
                <c:pt idx="6">
                  <c:v>0.45533909207866202</c:v>
                </c:pt>
                <c:pt idx="7">
                  <c:v>0.44124127800220325</c:v>
                </c:pt>
                <c:pt idx="8">
                  <c:v>0.48004059539918864</c:v>
                </c:pt>
                <c:pt idx="9">
                  <c:v>0.47550798258345467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D3-456E-A678-CA4CF9E76BEB}"/>
            </c:ext>
          </c:extLst>
        </c:ser>
        <c:ser>
          <c:idx val="1"/>
          <c:order val="1"/>
          <c:tx>
            <c:strRef>
              <c:f>Data!$W$12</c:f>
              <c:strCache>
                <c:ptCount val="1"/>
                <c:pt idx="0">
                  <c:v>ženy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Data!$T$13:$U$22</c:f>
              <c:multiLvlStrCache>
                <c:ptCount val="10"/>
                <c:lvl>
                  <c:pt idx="0">
                    <c:v>2013-2015</c:v>
                  </c:pt>
                  <c:pt idx="1">
                    <c:v>2017-2019</c:v>
                  </c:pt>
                  <c:pt idx="2">
                    <c:v>2013-2015</c:v>
                  </c:pt>
                  <c:pt idx="3">
                    <c:v>2017-2019</c:v>
                  </c:pt>
                  <c:pt idx="4">
                    <c:v>2013-2015</c:v>
                  </c:pt>
                  <c:pt idx="5">
                    <c:v>2017-2019</c:v>
                  </c:pt>
                  <c:pt idx="6">
                    <c:v>2013-2015</c:v>
                  </c:pt>
                  <c:pt idx="7">
                    <c:v>2017-2019</c:v>
                  </c:pt>
                  <c:pt idx="8">
                    <c:v>2013-2015</c:v>
                  </c:pt>
                  <c:pt idx="9">
                    <c:v>2017-2019</c:v>
                  </c:pt>
                </c:lvl>
                <c:lvl>
                  <c:pt idx="0">
                    <c:v>EU27</c:v>
                  </c:pt>
                  <c:pt idx="2">
                    <c:v>Česko</c:v>
                  </c:pt>
                  <c:pt idx="4">
                    <c:v>Německo</c:v>
                  </c:pt>
                  <c:pt idx="6">
                    <c:v>Polsko</c:v>
                  </c:pt>
                  <c:pt idx="8">
                    <c:v>Finsko</c:v>
                  </c:pt>
                </c:lvl>
              </c:multiLvlStrCache>
            </c:multiLvlStrRef>
          </c:cat>
          <c:val>
            <c:numRef>
              <c:f>Data!$W$13:$W$22</c:f>
              <c:numCache>
                <c:formatCode>0%</c:formatCode>
                <c:ptCount val="10"/>
                <c:pt idx="0">
                  <c:v>0.47661968403593818</c:v>
                </c:pt>
                <c:pt idx="1">
                  <c:v>0.47820608656197056</c:v>
                </c:pt>
                <c:pt idx="2">
                  <c:v>0.43115400299034967</c:v>
                </c:pt>
                <c:pt idx="3">
                  <c:v>0.42503477051460425</c:v>
                </c:pt>
                <c:pt idx="4">
                  <c:v>0.44792646229076627</c:v>
                </c:pt>
                <c:pt idx="5">
                  <c:v>0.45127866999482019</c:v>
                </c:pt>
                <c:pt idx="6">
                  <c:v>0.54466090792133759</c:v>
                </c:pt>
                <c:pt idx="7">
                  <c:v>0.55875872199779653</c:v>
                </c:pt>
                <c:pt idx="8">
                  <c:v>0.51995940460081291</c:v>
                </c:pt>
                <c:pt idx="9">
                  <c:v>0.52449201741654572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D3-456E-A678-CA4CF9E76BE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4"/>
        <c:overlap val="100"/>
        <c:axId val="139791744"/>
        <c:axId val="139793920"/>
      </c:barChart>
      <c:catAx>
        <c:axId val="1397917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139793920"/>
        <c:crosses val="autoZero"/>
        <c:auto val="1"/>
        <c:lblAlgn val="ctr"/>
        <c:lblOffset val="100"/>
        <c:noMultiLvlLbl val="0"/>
      </c:catAx>
      <c:valAx>
        <c:axId val="139793920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extTo"/>
        <c:crossAx val="13979174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02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92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21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8356"/>
            <a:ext cx="8229600" cy="85725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7613"/>
            <a:ext cx="8229600" cy="324700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23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38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10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7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86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653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69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BE2AAA7F-786E-6E7C-DD24-0AE65E1297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/>
          <a:srcRect l="426" r="-1" b="-1"/>
          <a:stretch/>
        </p:blipFill>
        <p:spPr>
          <a:xfrm>
            <a:off x="-1" y="-5291"/>
            <a:ext cx="9155103" cy="5148791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58B7-9C40-415A-B585-75619B74F216}" type="datetimeFigureOut">
              <a:rPr lang="cs-CZ" smtClean="0"/>
              <a:t>16.02.2023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6364F-D645-49A0-8DCE-5900EFF41F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807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55676" y="1275606"/>
            <a:ext cx="5829300" cy="151216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Doktorské studium z hlediska genderu</a:t>
            </a:r>
            <a:br>
              <a:rPr lang="cs-CZ" dirty="0"/>
            </a:br>
            <a:endParaRPr lang="cs-CZ" dirty="0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0FE52F68-8FA1-48AA-8730-4AEDC8132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0026" y="2517744"/>
            <a:ext cx="4800600" cy="128666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500" dirty="0"/>
              <a:t>Zdeňka Šímová</a:t>
            </a:r>
          </a:p>
          <a:p>
            <a:r>
              <a:rPr lang="cs-CZ" sz="1500" dirty="0"/>
              <a:t>Národní vzdělávací fond, o.p.s.</a:t>
            </a:r>
          </a:p>
          <a:p>
            <a:endParaRPr lang="cs-CZ" sz="1500" dirty="0"/>
          </a:p>
          <a:p>
            <a:r>
              <a:rPr lang="cs-CZ" sz="1500" dirty="0"/>
              <a:t>22.2.2023</a:t>
            </a:r>
          </a:p>
          <a:p>
            <a:endParaRPr lang="cs-CZ" sz="15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DF1EAF1-8CB1-16D9-B363-29BC0A12DE6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5916" y="3975907"/>
            <a:ext cx="1404156" cy="74818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2B04E-9DF6-31CC-229F-2CC6C82D9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Srovnání s Německem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419622"/>
            <a:ext cx="6912768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genderová struktura DS v ČR se nejvíce blíží Německu (ze sledovaných zemí)</a:t>
            </a:r>
          </a:p>
          <a:p>
            <a:pPr>
              <a:buFontTx/>
              <a:buChar char="-"/>
            </a:pPr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podobná struktura ekonomiky – velký podílem průmyslové výroby – větší zastoupení technických univerzit</a:t>
            </a:r>
          </a:p>
          <a:p>
            <a:pPr>
              <a:buFontTx/>
              <a:buChar char="-"/>
            </a:pPr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rozdíly: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výrazně větší zastoupení žen v zemědělských doktorských programech v Německu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větší zastoupení mužů v oborech přírodních věd v Německu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 ČR ženy méně často než v Německu po dokončení Mgr. pokračují do DS (více žen mezi absolventy Mgr. v ČR, ale stejný podíl žen mezi doktorandy)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ČR se zatím rozdíly v neprospěch žen nedaří redukovat oproti např. Německu, kde se snižují poměrně rychle </a:t>
            </a:r>
          </a:p>
        </p:txBody>
      </p:sp>
    </p:spTree>
    <p:extLst>
      <p:ext uri="{BB962C8B-B14F-4D97-AF65-F5344CB8AC3E}">
        <p14:creationId xmlns:p14="http://schemas.microsoft.com/office/powerpoint/2010/main" val="1150341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2B04E-9DF6-31CC-229F-2CC6C82D9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857250"/>
          </a:xfrm>
        </p:spPr>
        <p:txBody>
          <a:bodyPr>
            <a:normAutofit/>
          </a:bodyPr>
          <a:lstStyle/>
          <a:p>
            <a:r>
              <a:rPr lang="cs-CZ" dirty="0"/>
              <a:t>Shrnutí – hlavní závěry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131590"/>
            <a:ext cx="6703184" cy="3394472"/>
          </a:xfrm>
        </p:spPr>
        <p:txBody>
          <a:bodyPr>
            <a:normAutofit/>
          </a:bodyPr>
          <a:lstStyle/>
          <a:p>
            <a:r>
              <a:rPr lang="cs-CZ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dlouhodobém horizontu ČR vzrostl podíl žen – o cca 10 </a:t>
            </a:r>
            <a:r>
              <a:rPr lang="cs-CZ" sz="16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p.b</a:t>
            </a:r>
            <a:r>
              <a:rPr lang="cs-CZ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na cca 45%</a:t>
            </a:r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ale v posledních letech stabilizace</a:t>
            </a:r>
          </a:p>
          <a:p>
            <a:r>
              <a:rPr lang="cs-CZ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nevyrovnanost mezi obory – v mnoha dílčích oborových skupinách roste podíl žen, v některých dlouhodobě existuje výrazná feminizace</a:t>
            </a:r>
          </a:p>
          <a:p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zájem žen v ČR roste i o technické obory, nicméně </a:t>
            </a:r>
            <a:r>
              <a:rPr lang="cs-CZ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největší rozdíl ČR vs. EU27 je stále v ICT oborec</a:t>
            </a:r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h, je podíl mužů mezi absolventy DS o 12 </a:t>
            </a:r>
            <a:r>
              <a:rPr lang="cs-CZ" sz="16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p.b</a:t>
            </a:r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vyšší než v průměru EU27</a:t>
            </a:r>
          </a:p>
          <a:p>
            <a:r>
              <a:rPr lang="cs-CZ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dobrá zpráva: </a:t>
            </a:r>
            <a:r>
              <a:rPr lang="cs-CZ" sz="1600" b="1" dirty="0"/>
              <a:t>mezi muži a ženami neexistují zásadní rozdíly v míře úspěšnosti dokončování doktorského studia</a:t>
            </a:r>
            <a:r>
              <a:rPr lang="cs-CZ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1600" b="1" dirty="0"/>
              <a:t>ženy výrazně méně často než muži míří z Mgr. do PhD programů </a:t>
            </a:r>
            <a:r>
              <a:rPr lang="cs-CZ" sz="1600" dirty="0"/>
              <a:t>(na druhou stranu rostoucí převaha žen na nižších stupních je rovněž problém)</a:t>
            </a:r>
            <a:endParaRPr lang="cs-CZ" sz="16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402655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9652" y="2193708"/>
            <a:ext cx="6172200" cy="864096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Děkuji za pozornost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8C1A69D-73EE-3F2F-B9E0-F86E82B55F3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98114" y="4299942"/>
            <a:ext cx="1296144" cy="690629"/>
          </a:xfrm>
          <a:prstGeom prst="rect">
            <a:avLst/>
          </a:prstGeom>
        </p:spPr>
      </p:pic>
      <p:sp>
        <p:nvSpPr>
          <p:cNvPr id="5" name="Podnadpis 2">
            <a:extLst>
              <a:ext uri="{FF2B5EF4-FFF2-40B4-BE49-F238E27FC236}">
                <a16:creationId xmlns:a16="http://schemas.microsoft.com/office/drawing/2014/main" id="{6B16253C-2E2E-0B0F-CE34-F610274AD3FC}"/>
              </a:ext>
            </a:extLst>
          </p:cNvPr>
          <p:cNvSpPr txBox="1">
            <a:spLocks/>
          </p:cNvSpPr>
          <p:nvPr/>
        </p:nvSpPr>
        <p:spPr>
          <a:xfrm>
            <a:off x="2070686" y="2787774"/>
            <a:ext cx="4800600" cy="540060"/>
          </a:xfrm>
          <a:prstGeom prst="rect">
            <a:avLst/>
          </a:prstGeom>
        </p:spPr>
        <p:txBody>
          <a:bodyPr vert="horz" lIns="68580" tIns="34290" rIns="68580" bIns="3429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500" dirty="0"/>
              <a:t>Zdeňka Šímová, Národní vzdělávací fond</a:t>
            </a:r>
          </a:p>
          <a:p>
            <a:r>
              <a:rPr lang="cs-CZ" sz="1500" dirty="0"/>
              <a:t>simova@nvf.cz</a:t>
            </a:r>
          </a:p>
          <a:p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901188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672" y="1059582"/>
            <a:ext cx="5786400" cy="352839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rgbClr val="000000"/>
                </a:solidFill>
                <a:latin typeface="Calibri" panose="020F0502020204030204" pitchFamily="34" charset="0"/>
              </a:rPr>
              <a:t>n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ávaznost na širší analytickou studii Příprava odborníků pro uplatnění ve </a:t>
            </a:r>
            <a:r>
              <a:rPr lang="cs-CZ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VaVaI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– doplnění o genderové hledisko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zastoupení žen v doktorských studijních programech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Tx/>
              <a:buChar char="-"/>
            </a:pPr>
            <a:r>
              <a:rPr lang="cs-CZ" sz="1800" dirty="0">
                <a:solidFill>
                  <a:srgbClr val="000000"/>
                </a:solidFill>
                <a:latin typeface="Calibri" panose="020F0502020204030204" pitchFamily="34" charset="0"/>
              </a:rPr>
              <a:t>2 části: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latin typeface="Calibri" panose="020F0502020204030204" pitchFamily="34" charset="0"/>
              </a:rPr>
              <a:t>situace v ČR </a:t>
            </a:r>
            <a:r>
              <a:rPr lang="cs-CZ" sz="1800" i="1" dirty="0">
                <a:solidFill>
                  <a:srgbClr val="000000"/>
                </a:solidFill>
                <a:latin typeface="Calibri" panose="020F0502020204030204" pitchFamily="34" charset="0"/>
              </a:rPr>
              <a:t>(v rámci této prezentace pouze zákl. přehled)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ezinárodní srovnání - ČR vs EU a vybrané země</a:t>
            </a:r>
            <a:r>
              <a:rPr lang="cs-CZ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6349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2B04E-9DF6-31CC-229F-2CC6C82D9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Situace v ČR </a:t>
            </a:r>
            <a:br>
              <a:rPr lang="cs-CZ" dirty="0"/>
            </a:b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987574"/>
            <a:ext cx="7272808" cy="3996444"/>
          </a:xfrm>
        </p:spPr>
        <p:txBody>
          <a:bodyPr>
            <a:noAutofit/>
          </a:bodyPr>
          <a:lstStyle/>
          <a:p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sledovány tříleté průměry 2001-2003 a 2018-2020; zdroj dat: databáze MŠMT </a:t>
            </a:r>
          </a:p>
          <a:p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trend: </a:t>
            </a:r>
            <a:r>
              <a:rPr lang="cs-CZ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vzrostl podíl žen – o cca 10 </a:t>
            </a:r>
            <a:r>
              <a:rPr lang="cs-CZ" sz="16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p.b</a:t>
            </a:r>
            <a:r>
              <a:rPr lang="cs-CZ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na cca 45 % </a:t>
            </a:r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 posledních letech stabilní) </a:t>
            </a:r>
          </a:p>
          <a:p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oborech s výraznou dominancí mužů se situace mění, ale pouze velmi pozvolna (aktivity v této oblasti jsou „běh na dlouhou trať“) </a:t>
            </a:r>
          </a:p>
          <a:p>
            <a:pPr marL="0" indent="0">
              <a:buNone/>
            </a:pPr>
            <a:endParaRPr lang="cs-CZ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významný </a:t>
            </a:r>
            <a:r>
              <a:rPr lang="cs-CZ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nárůst podílu prezenční formy studia</a:t>
            </a:r>
            <a:r>
              <a:rPr lang="cs-CZ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která se stala dominantní u mužů i u žen </a:t>
            </a:r>
          </a:p>
          <a:p>
            <a:pPr lvl="1" algn="just">
              <a:lnSpc>
                <a:spcPct val="115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ženy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během studia </a:t>
            </a: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prezenční formy využívají více 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(67 % vs 60 %) </a:t>
            </a:r>
          </a:p>
          <a:p>
            <a:pPr lvl="1" algn="just">
              <a:lnSpc>
                <a:spcPct val="115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 </a:t>
            </a: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absolvování již dominuje distanční nebo kombinovaná forma 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souvisí s délkou studia (i zde se ale podíl prezenční formy mírně zvýšil)</a:t>
            </a:r>
          </a:p>
          <a:p>
            <a:pPr lvl="1" algn="just">
              <a:lnSpc>
                <a:spcPct val="115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cs-CZ" sz="1400" spc="-8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prezenčně absolvovalo 35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% žen a 32% mužů</a:t>
            </a:r>
          </a:p>
          <a:p>
            <a:pPr marL="0" indent="0">
              <a:buNone/>
            </a:pPr>
            <a:endParaRPr lang="en-GB" sz="1350" dirty="0"/>
          </a:p>
        </p:txBody>
      </p:sp>
    </p:spTree>
    <p:extLst>
      <p:ext uri="{BB962C8B-B14F-4D97-AF65-F5344CB8AC3E}">
        <p14:creationId xmlns:p14="http://schemas.microsoft.com/office/powerpoint/2010/main" val="905391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2B04E-9DF6-31CC-229F-2CC6C82D9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058"/>
            <a:ext cx="8229600" cy="857250"/>
          </a:xfrm>
        </p:spPr>
        <p:txBody>
          <a:bodyPr>
            <a:noAutofit/>
          </a:bodyPr>
          <a:lstStyle/>
          <a:p>
            <a:r>
              <a:rPr lang="cs-CZ" sz="3200" dirty="0"/>
              <a:t>Trendy v oborech v ČR</a:t>
            </a:r>
            <a:br>
              <a:rPr lang="cs-CZ" sz="3200" dirty="0"/>
            </a:br>
            <a:endParaRPr lang="en-GB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627534"/>
            <a:ext cx="7344816" cy="399644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ICT 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nejvýraznější převaha mužů, ale </a:t>
            </a:r>
            <a:r>
              <a:rPr lang="cs-CZ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mírně </a:t>
            </a:r>
            <a:r>
              <a:rPr lang="cs-CZ" sz="1400" dirty="0">
                <a:solidFill>
                  <a:srgbClr val="FF0000"/>
                </a:solidFill>
              </a:rPr>
              <a:t>rostoucí zájem žen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/>
              <a:t>Technika, výroba a stavebnictví </a:t>
            </a:r>
            <a:r>
              <a:rPr lang="cs-CZ" sz="1400" dirty="0"/>
              <a:t>– </a:t>
            </a:r>
            <a:r>
              <a:rPr lang="cs-CZ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převaha mužů, ale </a:t>
            </a:r>
            <a:r>
              <a:rPr lang="cs-CZ" sz="14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rostoucí zájem žen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Humanitní vědy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(kromě jazyků) – převaha mužů, ale </a:t>
            </a:r>
            <a:r>
              <a:rPr lang="cs-CZ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rostoucí zájem žen</a:t>
            </a:r>
            <a:r>
              <a:rPr lang="cs-CZ" sz="1400" dirty="0">
                <a:solidFill>
                  <a:srgbClr val="FF0000"/>
                </a:solidFill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Pedagogické obory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převaha žen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Jazyky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převaha žen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Žurnalistika a informační vědy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mírná převaha žen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Společenské vědy a vědy o lidském chování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vývoj od mírné převahy mužů k mírné převaze žen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Umělecké obory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vývoj směrem k převaze žen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/>
              <a:t>Zemědělství, lesnictví, rybářství a veterinářství</a:t>
            </a:r>
            <a:r>
              <a:rPr lang="cs-CZ" sz="14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vývoj od převahy mužů k mírné převaze žen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/>
              <a:t>Zdravotnictví a sociální péče</a:t>
            </a:r>
            <a:r>
              <a:rPr lang="cs-CZ" sz="14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vývoj od převahy mužů k převaze žen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400" b="1" dirty="0">
                <a:latin typeface="Calibri" panose="020F0502020204030204" pitchFamily="34" charset="0"/>
                <a:cs typeface="Times New Roman" panose="02020603050405020304" pitchFamily="18" charset="0"/>
              </a:rPr>
              <a:t>Přírodní vědy, matematika a statistika </a:t>
            </a:r>
            <a:r>
              <a:rPr lang="cs-CZ" sz="14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– vývoj směrem ke genderové rovnováze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4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1350" dirty="0"/>
          </a:p>
        </p:txBody>
      </p:sp>
    </p:spTree>
    <p:extLst>
      <p:ext uri="{BB962C8B-B14F-4D97-AF65-F5344CB8AC3E}">
        <p14:creationId xmlns:p14="http://schemas.microsoft.com/office/powerpoint/2010/main" val="333183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2B04E-9DF6-31CC-229F-2CC6C82D9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606" y="103390"/>
            <a:ext cx="7092788" cy="648072"/>
          </a:xfrm>
        </p:spPr>
        <p:txBody>
          <a:bodyPr>
            <a:noAutofit/>
          </a:bodyPr>
          <a:lstStyle/>
          <a:p>
            <a:r>
              <a:rPr lang="cs-CZ" sz="3200" dirty="0"/>
              <a:t>Mezinárodní srovnání – studenti/</a:t>
            </a:r>
            <a:r>
              <a:rPr lang="cs-CZ" sz="3200" dirty="0" err="1"/>
              <a:t>tky</a:t>
            </a:r>
            <a:r>
              <a:rPr lang="cs-CZ" sz="3200" dirty="0"/>
              <a:t> PhD</a:t>
            </a:r>
            <a:endParaRPr lang="en-GB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614" y="843558"/>
            <a:ext cx="7056784" cy="1386154"/>
          </a:xfrm>
        </p:spPr>
        <p:txBody>
          <a:bodyPr>
            <a:noAutofit/>
          </a:bodyPr>
          <a:lstStyle/>
          <a:p>
            <a:pPr>
              <a:spcBef>
                <a:spcPts val="188"/>
              </a:spcBef>
            </a:pPr>
            <a:r>
              <a:rPr lang="cs-CZ" sz="1400" dirty="0"/>
              <a:t>mezinárodní srovnání (sledovány vybrané 4 státy a průměr EU27, dvě tříletá období –  průměry 2013-2015 a 2017-2019); zdroj dat: </a:t>
            </a:r>
            <a:r>
              <a:rPr lang="cs-CZ" sz="1400" dirty="0" err="1"/>
              <a:t>Eurostat</a:t>
            </a:r>
            <a:endParaRPr lang="cs-CZ" sz="1400" dirty="0"/>
          </a:p>
          <a:p>
            <a:pPr>
              <a:spcBef>
                <a:spcPts val="188"/>
              </a:spcBef>
            </a:pPr>
            <a:r>
              <a:rPr lang="cs-CZ" sz="1400" dirty="0"/>
              <a:t>v Česku, v Německu a v průměru za EU27 převaha mužů</a:t>
            </a:r>
          </a:p>
          <a:p>
            <a:pPr>
              <a:spcBef>
                <a:spcPts val="188"/>
              </a:spcBef>
            </a:pPr>
            <a:r>
              <a:rPr lang="cs-CZ" sz="1400" dirty="0"/>
              <a:t>v Polsku a Finsku převaha žen </a:t>
            </a:r>
          </a:p>
          <a:p>
            <a:pPr>
              <a:spcBef>
                <a:spcPts val="188"/>
              </a:spcBef>
            </a:pPr>
            <a:r>
              <a:rPr lang="cs-CZ" sz="1400" dirty="0"/>
              <a:t>trend: </a:t>
            </a:r>
            <a:r>
              <a:rPr lang="cs-CZ" sz="1400" b="1" dirty="0"/>
              <a:t>s výjimkou ČR pokračuje růst podílu žen</a:t>
            </a:r>
          </a:p>
        </p:txBody>
      </p:sp>
      <p:grpSp>
        <p:nvGrpSpPr>
          <p:cNvPr id="7" name="Skupina 6"/>
          <p:cNvGrpSpPr/>
          <p:nvPr/>
        </p:nvGrpSpPr>
        <p:grpSpPr>
          <a:xfrm>
            <a:off x="1547664" y="2152380"/>
            <a:ext cx="6665658" cy="2888298"/>
            <a:chOff x="251520" y="2420888"/>
            <a:chExt cx="8887544" cy="3851064"/>
          </a:xfrm>
        </p:grpSpPr>
        <p:sp>
          <p:nvSpPr>
            <p:cNvPr id="4" name="Obdélník 3"/>
            <p:cNvSpPr/>
            <p:nvPr/>
          </p:nvSpPr>
          <p:spPr>
            <a:xfrm>
              <a:off x="714128" y="2420888"/>
              <a:ext cx="8424936" cy="4001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cs-CZ" sz="1350" b="1" dirty="0">
                  <a:solidFill>
                    <a:schemeClr val="tx2"/>
                  </a:solidFill>
                </a:rPr>
                <a:t>Podíl studentek a studentů doktorského studia na všech studentech DS</a:t>
              </a:r>
            </a:p>
          </p:txBody>
        </p:sp>
        <p:graphicFrame>
          <p:nvGraphicFramePr>
            <p:cNvPr id="5" name="Graf 4"/>
            <p:cNvGraphicFramePr/>
            <p:nvPr/>
          </p:nvGraphicFramePr>
          <p:xfrm>
            <a:off x="251520" y="2790220"/>
            <a:ext cx="8208912" cy="33123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Obdélník 5"/>
            <p:cNvSpPr/>
            <p:nvPr/>
          </p:nvSpPr>
          <p:spPr>
            <a:xfrm>
              <a:off x="539552" y="5987172"/>
              <a:ext cx="2139903" cy="2847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sz="788" dirty="0"/>
                <a:t>Zdroj: </a:t>
              </a:r>
              <a:r>
                <a:rPr lang="cs-CZ" sz="788" dirty="0" err="1"/>
                <a:t>Eurostat</a:t>
              </a:r>
              <a:r>
                <a:rPr lang="cs-CZ" sz="788" dirty="0"/>
                <a:t> (educ_uoe_enrt02)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7315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2B04E-9DF6-31CC-229F-2CC6C82D9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588" y="110227"/>
            <a:ext cx="7416824" cy="756084"/>
          </a:xfrm>
        </p:spPr>
        <p:txBody>
          <a:bodyPr>
            <a:noAutofit/>
          </a:bodyPr>
          <a:lstStyle/>
          <a:p>
            <a:r>
              <a:rPr lang="cs-CZ" sz="3200" dirty="0"/>
              <a:t>Mezinárodní srovnání – absolventi/</a:t>
            </a:r>
            <a:r>
              <a:rPr lang="cs-CZ" sz="3200" dirty="0" err="1"/>
              <a:t>tky</a:t>
            </a:r>
            <a:r>
              <a:rPr lang="cs-CZ" sz="3200" dirty="0"/>
              <a:t> PhD</a:t>
            </a:r>
            <a:endParaRPr lang="en-GB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922330"/>
            <a:ext cx="6768752" cy="953783"/>
          </a:xfrm>
        </p:spPr>
        <p:txBody>
          <a:bodyPr>
            <a:noAutofit/>
          </a:bodyPr>
          <a:lstStyle/>
          <a:p>
            <a:r>
              <a:rPr lang="cs-CZ" sz="1600" dirty="0"/>
              <a:t>struktuře studentů/tek odpovídá i struktura absolventů/tek ---&gt;</a:t>
            </a:r>
          </a:p>
          <a:p>
            <a:pPr marL="0" indent="0">
              <a:buNone/>
            </a:pPr>
            <a:r>
              <a:rPr lang="cs-CZ" sz="1600" dirty="0"/>
              <a:t>	</a:t>
            </a:r>
            <a:r>
              <a:rPr lang="cs-CZ" sz="1600" b="1" dirty="0"/>
              <a:t>mezi muži a ženami neexistují zásadní rozdíly v míře úspěšnosti 	dokončování doktorského studia</a:t>
            </a:r>
          </a:p>
        </p:txBody>
      </p:sp>
      <p:grpSp>
        <p:nvGrpSpPr>
          <p:cNvPr id="7" name="Skupina 6"/>
          <p:cNvGrpSpPr/>
          <p:nvPr/>
        </p:nvGrpSpPr>
        <p:grpSpPr>
          <a:xfrm>
            <a:off x="1596985" y="2026314"/>
            <a:ext cx="5994666" cy="3006959"/>
            <a:chOff x="467544" y="2527452"/>
            <a:chExt cx="7992888" cy="3649238"/>
          </a:xfrm>
        </p:grpSpPr>
        <p:graphicFrame>
          <p:nvGraphicFramePr>
            <p:cNvPr id="4" name="Graf 3"/>
            <p:cNvGraphicFramePr/>
            <p:nvPr/>
          </p:nvGraphicFramePr>
          <p:xfrm>
            <a:off x="467544" y="2924944"/>
            <a:ext cx="7848872" cy="325174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Obdélník 4"/>
            <p:cNvSpPr/>
            <p:nvPr/>
          </p:nvSpPr>
          <p:spPr>
            <a:xfrm>
              <a:off x="611560" y="2527452"/>
              <a:ext cx="7848872" cy="3641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cs-CZ" sz="1350" b="1" dirty="0">
                  <a:solidFill>
                    <a:schemeClr val="tx2"/>
                  </a:solidFill>
                </a:rPr>
                <a:t>Podíl absolventek a absolventů doktorského studia na všech absolventech DS</a:t>
              </a:r>
            </a:p>
          </p:txBody>
        </p:sp>
        <p:sp>
          <p:nvSpPr>
            <p:cNvPr id="6" name="Obdélník 5"/>
            <p:cNvSpPr/>
            <p:nvPr/>
          </p:nvSpPr>
          <p:spPr>
            <a:xfrm>
              <a:off x="899592" y="5877272"/>
              <a:ext cx="2259593" cy="2661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sz="825" dirty="0"/>
                <a:t>Zdroj: </a:t>
              </a:r>
              <a:r>
                <a:rPr lang="cs-CZ" sz="825" dirty="0" err="1"/>
                <a:t>Eurostat</a:t>
              </a:r>
              <a:r>
                <a:rPr lang="cs-CZ" sz="825" dirty="0"/>
                <a:t> (educ_uoe_grad02)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934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2B04E-9DF6-31CC-229F-2CC6C82D9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212" y="2044"/>
            <a:ext cx="8229600" cy="857250"/>
          </a:xfrm>
        </p:spPr>
        <p:txBody>
          <a:bodyPr>
            <a:normAutofit/>
          </a:bodyPr>
          <a:lstStyle/>
          <a:p>
            <a:r>
              <a:rPr lang="cs-CZ" dirty="0"/>
              <a:t>Mezinárodní srovnání – po oborech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791596"/>
            <a:ext cx="7992888" cy="4351904"/>
          </a:xfrm>
        </p:spPr>
        <p:txBody>
          <a:bodyPr>
            <a:noAutofit/>
          </a:bodyPr>
          <a:lstStyle/>
          <a:p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typicky ženské a typicky mužské oborové skupiny DS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(jak ve sledovaných státech, tak v průměru EU27)</a:t>
            </a:r>
          </a:p>
          <a:p>
            <a:pPr marL="0" indent="0"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Typicky ženské obory: </a:t>
            </a:r>
          </a:p>
          <a:p>
            <a:pPr marL="0" indent="0">
              <a:buNone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ISCED 01 – vzdělávání a výchova (podíl studentek a absolventek DS je cca </a:t>
            </a:r>
            <a:r>
              <a:rPr lang="cs-CZ" sz="1400" dirty="0">
                <a:latin typeface="Calibri" panose="020F0502020204030204" pitchFamily="34" charset="0"/>
                <a:cs typeface="Times New Roman" panose="02020603050405020304" pitchFamily="18" charset="0"/>
              </a:rPr>
              <a:t>2/3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3/4)</a:t>
            </a:r>
          </a:p>
          <a:p>
            <a:pPr marL="0" indent="0">
              <a:buNone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ISCED 08 – zemědělství, lesnictví, rybářství a veterinářství (cca 60%, v ČR pouze mírně)</a:t>
            </a:r>
          </a:p>
          <a:p>
            <a:pPr marL="0" indent="0">
              <a:buNone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ISCED 09 – zdravotní a sociální péče (cca 60%, v ČR pouze mírně)</a:t>
            </a:r>
          </a:p>
          <a:p>
            <a:pPr marL="0" indent="0"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Typicky mužské obory: </a:t>
            </a:r>
          </a:p>
          <a:p>
            <a:pPr marL="0" indent="0">
              <a:buNone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ISCED 06 – ICT (cca 4/5 mužů)</a:t>
            </a:r>
          </a:p>
          <a:p>
            <a:pPr marL="0" indent="0">
              <a:buNone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ISCED 07 – technika, výroba a stavebnictví (3/4 v ČR a DE, 2/3 PL a FI)</a:t>
            </a:r>
          </a:p>
          <a:p>
            <a:pPr marL="0" indent="0">
              <a:buNone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Nevyhraněné:</a:t>
            </a:r>
          </a:p>
          <a:p>
            <a:pPr marL="0" indent="0">
              <a:buNone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ISCED 02 – humanitní vědy</a:t>
            </a:r>
          </a:p>
          <a:p>
            <a:pPr marL="0" indent="0">
              <a:buNone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ISCED 03 – společenské vědy</a:t>
            </a:r>
          </a:p>
          <a:p>
            <a:pPr marL="0" indent="0">
              <a:buNone/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ISCED 05 – přírodní vědy</a:t>
            </a:r>
          </a:p>
          <a:p>
            <a:pPr marL="0" indent="0">
              <a:buNone/>
            </a:pPr>
            <a:endParaRPr lang="cs-CZ" sz="1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lvl="1" indent="-257175">
              <a:buFont typeface="Arial" pitchFamily="34" charset="0"/>
              <a:buChar char="•"/>
            </a:pPr>
            <a:r>
              <a:rPr lang="cs-CZ" sz="1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genderová struktura DS je v ČR obdobná jako v průměru za EU27 </a:t>
            </a:r>
          </a:p>
          <a:p>
            <a:pPr marL="514350" lvl="2">
              <a:buFontTx/>
              <a:buChar char="-"/>
            </a:pPr>
            <a:r>
              <a:rPr lang="cs-CZ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největší rozdíl ČR vs. EU27: v oborech ISCED 06 – ICT je podíl mužů mezi absolventy DS o 12 </a:t>
            </a:r>
            <a:r>
              <a:rPr lang="cs-CZ" sz="1400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p.b</a:t>
            </a:r>
            <a:r>
              <a:rPr lang="cs-CZ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vyšší než v průměru EU27</a:t>
            </a:r>
          </a:p>
          <a:p>
            <a:pPr marL="0" lvl="1" indent="0">
              <a:buNone/>
            </a:pPr>
            <a:endParaRPr lang="cs-CZ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188993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2B04E-9DF6-31CC-229F-2CC6C82D9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14307"/>
            <a:ext cx="7344815" cy="648072"/>
          </a:xfrm>
        </p:spPr>
        <p:txBody>
          <a:bodyPr>
            <a:noAutofit/>
          </a:bodyPr>
          <a:lstStyle/>
          <a:p>
            <a:r>
              <a:rPr lang="cs-CZ" sz="3200" dirty="0"/>
              <a:t>Mezinárodní srovnání – přechod Mgr.-PhD</a:t>
            </a:r>
            <a:endParaRPr lang="en-GB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884" y="897564"/>
            <a:ext cx="6461475" cy="1890210"/>
          </a:xfrm>
        </p:spPr>
        <p:txBody>
          <a:bodyPr>
            <a:normAutofit fontScale="55000" lnSpcReduction="20000"/>
          </a:bodyPr>
          <a:lstStyle/>
          <a:p>
            <a:r>
              <a:rPr lang="cs-CZ" dirty="0" err="1"/>
              <a:t>disbalance</a:t>
            </a:r>
            <a:r>
              <a:rPr lang="cs-CZ" dirty="0"/>
              <a:t> v zastoupení obou pohlaví v přechodu Mgr. – PhD studium: větší zastoupení absolventek magisterských programů se nepromítá ve stejné míře do doktorského studia, tj. </a:t>
            </a:r>
            <a:r>
              <a:rPr lang="cs-CZ" b="1" dirty="0"/>
              <a:t>ženy výrazně méně často než muži míří do PhD programů </a:t>
            </a:r>
            <a:r>
              <a:rPr lang="cs-CZ" dirty="0"/>
              <a:t>(na druhou stranu rostoucí převaha žen na nižších stupních je rovněž problém)  </a:t>
            </a:r>
          </a:p>
          <a:p>
            <a:pPr lvl="2" indent="-257175">
              <a:spcBef>
                <a:spcPts val="900"/>
              </a:spcBef>
              <a:buFont typeface="Wingdings" panose="05000000000000000000" pitchFamily="2" charset="2"/>
              <a:buChar char="Ø"/>
            </a:pPr>
            <a:r>
              <a:rPr lang="cs-CZ" sz="2300" dirty="0"/>
              <a:t>platí i pro Polsko a Finsko, kde ženy v PhD studiu převažují</a:t>
            </a:r>
          </a:p>
          <a:p>
            <a:pPr lvl="2" indent="-257175">
              <a:buFont typeface="Wingdings" panose="05000000000000000000" pitchFamily="2" charset="2"/>
              <a:buChar char="Ø"/>
            </a:pPr>
            <a:r>
              <a:rPr lang="cs-CZ" sz="2300" dirty="0"/>
              <a:t>nejvýrazněji je to patrné v ČR (v období 2017-2019 bylo mezi magisterskými absolventy 60 % žen, ale v PhD studiu pouze 44 %)</a:t>
            </a:r>
          </a:p>
        </p:txBody>
      </p:sp>
      <p:grpSp>
        <p:nvGrpSpPr>
          <p:cNvPr id="8" name="Skupina 7"/>
          <p:cNvGrpSpPr/>
          <p:nvPr/>
        </p:nvGrpSpPr>
        <p:grpSpPr>
          <a:xfrm>
            <a:off x="1475656" y="2931790"/>
            <a:ext cx="6048672" cy="2032733"/>
            <a:chOff x="539552" y="2967335"/>
            <a:chExt cx="8064896" cy="2469177"/>
          </a:xfrm>
        </p:grpSpPr>
        <p:sp>
          <p:nvSpPr>
            <p:cNvPr id="4" name="Obdélník 3"/>
            <p:cNvSpPr/>
            <p:nvPr/>
          </p:nvSpPr>
          <p:spPr>
            <a:xfrm>
              <a:off x="539552" y="2967335"/>
              <a:ext cx="8064896" cy="3645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cs-CZ" sz="1350" b="1" dirty="0">
                  <a:solidFill>
                    <a:schemeClr val="tx2"/>
                  </a:solidFill>
                </a:rPr>
                <a:t>Rozdíl v podílech studentů/tek DS a absolventů/tek magisterského studia (v </a:t>
              </a:r>
              <a:r>
                <a:rPr lang="cs-CZ" sz="1350" b="1" dirty="0" err="1">
                  <a:solidFill>
                    <a:schemeClr val="tx2"/>
                  </a:solidFill>
                </a:rPr>
                <a:t>p.b</a:t>
              </a:r>
              <a:r>
                <a:rPr lang="cs-CZ" sz="1350" b="1" dirty="0">
                  <a:solidFill>
                    <a:schemeClr val="tx2"/>
                  </a:solidFill>
                </a:rPr>
                <a:t>.)</a:t>
              </a:r>
            </a:p>
          </p:txBody>
        </p:sp>
        <p:pic>
          <p:nvPicPr>
            <p:cNvPr id="1025" name="Picture 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3402277"/>
              <a:ext cx="7848872" cy="2034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Obdélník 6"/>
            <p:cNvSpPr/>
            <p:nvPr/>
          </p:nvSpPr>
          <p:spPr>
            <a:xfrm>
              <a:off x="597165" y="5113346"/>
              <a:ext cx="4572000" cy="26637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cs-CZ" sz="825" dirty="0"/>
                <a:t>Zdroj: </a:t>
              </a:r>
              <a:r>
                <a:rPr lang="cs-CZ" sz="825" dirty="0" err="1"/>
                <a:t>Eurostat</a:t>
              </a:r>
              <a:r>
                <a:rPr lang="cs-CZ" sz="825" dirty="0"/>
                <a:t> (educ_uoe_enrt02; educ_uoe_grad02)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1152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2B04E-9DF6-31CC-229F-2CC6C82D9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83518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cs-CZ" dirty="0"/>
              <a:t>Mezinárodní srovnání – přechod Mgr.-PhD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2BC29-8F98-41F4-9F4C-D42FC465B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275606"/>
            <a:ext cx="8229600" cy="3247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35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Ženy výrazně méně často než muži pokračují na PhD studium </a:t>
            </a:r>
            <a:r>
              <a:rPr lang="cs-CZ" sz="13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(menší podíl žen v PhD než by odpovídalo absolventkám Mgr.): </a:t>
            </a:r>
          </a:p>
          <a:p>
            <a:r>
              <a:rPr lang="cs-CZ" sz="13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ISCED 01 vzdělání a výchova (ženy převažují i v PhD, ale ne tak výrazně)</a:t>
            </a:r>
          </a:p>
          <a:p>
            <a:r>
              <a:rPr lang="cs-CZ" sz="13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ISCED 02 humanitní vědy a umění (v Mgr. stupni typicky ženský obor, v PhD už neplatí)</a:t>
            </a:r>
          </a:p>
          <a:p>
            <a:r>
              <a:rPr lang="cs-CZ" sz="13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ISCED 03 sociální vědy (v Mgr. stupni typicky ženský obor, v PhD už neplatí)</a:t>
            </a:r>
          </a:p>
          <a:p>
            <a:r>
              <a:rPr lang="cs-CZ" sz="13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ISCED 05 přírodní vědy (v Mgr. stupni typicky ženský obor, v PhD už neplatí)</a:t>
            </a:r>
          </a:p>
          <a:p>
            <a:r>
              <a:rPr lang="cs-CZ" sz="13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ISCED 09 zdravotní a sociální péče (ženy převažují i v PhD, ale ne tak výrazně)</a:t>
            </a:r>
          </a:p>
          <a:p>
            <a:pPr marL="0" indent="0">
              <a:buNone/>
            </a:pPr>
            <a:endParaRPr lang="cs-CZ" sz="13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35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Zastoupení žen v PhD odpovídá jejich zastoupení v Mgr.:</a:t>
            </a:r>
          </a:p>
          <a:p>
            <a:r>
              <a:rPr lang="cs-CZ" sz="13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ISCED 06 ICT</a:t>
            </a:r>
          </a:p>
          <a:p>
            <a:r>
              <a:rPr lang="cs-CZ" sz="13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ISCED 07 technika, výroba a stavebnictví </a:t>
            </a:r>
          </a:p>
          <a:p>
            <a:r>
              <a:rPr lang="cs-CZ" sz="13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ISCED 08 zemědělství</a:t>
            </a:r>
          </a:p>
        </p:txBody>
      </p:sp>
    </p:spTree>
    <p:extLst>
      <p:ext uri="{BB962C8B-B14F-4D97-AF65-F5344CB8AC3E}">
        <p14:creationId xmlns:p14="http://schemas.microsoft.com/office/powerpoint/2010/main" val="1728309940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68</TotalTime>
  <Words>1157</Words>
  <Application>Microsoft Office PowerPoint</Application>
  <PresentationFormat>Předvádění na obrazovce (16:9)</PresentationFormat>
  <Paragraphs>94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šablona</vt:lpstr>
      <vt:lpstr>Doktorské studium z hlediska genderu </vt:lpstr>
      <vt:lpstr>Prezentace aplikace PowerPoint</vt:lpstr>
      <vt:lpstr>Situace v ČR  </vt:lpstr>
      <vt:lpstr>Trendy v oborech v ČR </vt:lpstr>
      <vt:lpstr>Mezinárodní srovnání – studenti/tky PhD</vt:lpstr>
      <vt:lpstr>Mezinárodní srovnání – absolventi/tky PhD</vt:lpstr>
      <vt:lpstr>Mezinárodní srovnání – po oborech</vt:lpstr>
      <vt:lpstr>Mezinárodní srovnání – přechod Mgr.-PhD</vt:lpstr>
      <vt:lpstr>Mezinárodní srovnání – přechod Mgr.-PhD</vt:lpstr>
      <vt:lpstr>Srovnání s Německem</vt:lpstr>
      <vt:lpstr>Shrnutí – hlavní závěry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zdenka simova</dc:creator>
  <cp:lastModifiedBy>zdenka simova</cp:lastModifiedBy>
  <cp:revision>5</cp:revision>
  <dcterms:created xsi:type="dcterms:W3CDTF">2023-02-15T13:07:06Z</dcterms:created>
  <dcterms:modified xsi:type="dcterms:W3CDTF">2023-02-16T12:03:17Z</dcterms:modified>
</cp:coreProperties>
</file>