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61" r:id="rId3"/>
    <p:sldId id="273" r:id="rId4"/>
    <p:sldId id="258" r:id="rId5"/>
    <p:sldId id="262" r:id="rId6"/>
    <p:sldId id="272" r:id="rId7"/>
    <p:sldId id="264" r:id="rId8"/>
    <p:sldId id="266" r:id="rId9"/>
    <p:sldId id="274" r:id="rId10"/>
    <p:sldId id="269" r:id="rId11"/>
    <p:sldId id="27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050" autoAdjust="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5CC76-809F-4CB6-B771-FDB974EBEE5C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A5F17-016B-4A9C-9DCB-11CC0047C2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34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jrc.ec.europa.eu/repository/bitstream/JRC128415/JRC128415_01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A5F17-016B-4A9C-9DCB-11CC0047C20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02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A5F17-016B-4A9C-9DCB-11CC0047C20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15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69A13-D251-485E-A205-3E7B7D1314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7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A5F17-016B-4A9C-9DCB-11CC0047C20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62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analysed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 data </a:t>
            </a:r>
            <a:r>
              <a:rPr lang="cs-CZ" dirty="0" err="1"/>
              <a:t>sources</a:t>
            </a:r>
            <a:r>
              <a:rPr lang="cs-CZ" dirty="0"/>
              <a:t>:</a:t>
            </a:r>
          </a:p>
          <a:p>
            <a:pPr marL="0" indent="0">
              <a:buFontTx/>
              <a:buNone/>
            </a:pPr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SYSTEMATIC SOLUTIONS FOR SOFT SKILLS – EU AND NATIONAL</a:t>
            </a:r>
          </a:p>
          <a:p>
            <a:pPr marL="171450" indent="-171450">
              <a:buFontTx/>
              <a:buChar char="-"/>
            </a:pPr>
            <a:r>
              <a:rPr lang="cs-CZ" b="0" i="0" dirty="0" err="1">
                <a:solidFill>
                  <a:srgbClr val="202124"/>
                </a:solidFill>
                <a:effectLst/>
                <a:latin typeface="Google Sans"/>
              </a:rPr>
              <a:t>Key</a:t>
            </a:r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Google Sans"/>
              </a:rPr>
              <a:t>competences</a:t>
            </a:r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Google Sans"/>
              </a:rPr>
              <a:t>for</a:t>
            </a:r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 LLL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ESCO</a:t>
            </a:r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 -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multilingual classification of European Skills, Competences, Qualifications and Occupations</a:t>
            </a:r>
            <a:endParaRPr lang="cs-CZ" b="0" i="0" dirty="0">
              <a:solidFill>
                <a:srgbClr val="040C28"/>
              </a:solidFill>
              <a:effectLst/>
              <a:latin typeface="Google Sans"/>
            </a:endParaRPr>
          </a:p>
          <a:p>
            <a:pPr marL="171450" indent="-171450">
              <a:buFontTx/>
              <a:buChar char="-"/>
            </a:pP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European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Skills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Development Project</a:t>
            </a:r>
          </a:p>
          <a:p>
            <a:pPr marL="171450" indent="-171450">
              <a:buFontTx/>
              <a:buChar char="-"/>
            </a:pP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Workplace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Learning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Google Sans"/>
              </a:rPr>
              <a:t>Trends</a:t>
            </a:r>
            <a:r>
              <a:rPr lang="cs-CZ" b="0" i="0" dirty="0">
                <a:solidFill>
                  <a:srgbClr val="1F1F1F"/>
                </a:solidFill>
                <a:effectLst/>
                <a:latin typeface="Google Sans"/>
              </a:rPr>
              <a:t> report</a:t>
            </a:r>
            <a:endParaRPr lang="cs-CZ" b="0" i="0" dirty="0">
              <a:solidFill>
                <a:srgbClr val="040C28"/>
              </a:solidFill>
              <a:effectLst/>
              <a:latin typeface="Google Sa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err="1">
                <a:effectLst/>
              </a:rPr>
              <a:t>Europass</a:t>
            </a:r>
            <a:r>
              <a:rPr lang="cs-CZ" dirty="0">
                <a:effectLst/>
              </a:rPr>
              <a:t>, PIAAC, PISA, DESI,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err="1">
                <a:effectLst/>
              </a:rPr>
              <a:t>Cedefop</a:t>
            </a:r>
            <a:r>
              <a:rPr lang="cs-CZ" dirty="0">
                <a:effectLst/>
              </a:rPr>
              <a:t> (</a:t>
            </a:r>
            <a:r>
              <a:rPr lang="cs-CZ" dirty="0" err="1">
                <a:effectLst/>
              </a:rPr>
              <a:t>Skills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Intelligence</a:t>
            </a:r>
            <a:r>
              <a:rPr lang="cs-CZ" dirty="0">
                <a:effectLst/>
              </a:rPr>
              <a:t>, ESI, OVATE, </a:t>
            </a:r>
            <a:r>
              <a:rPr lang="cs-CZ" dirty="0" err="1">
                <a:effectLst/>
              </a:rPr>
              <a:t>skills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forecast</a:t>
            </a:r>
            <a:r>
              <a:rPr lang="cs-CZ" dirty="0">
                <a:effectLst/>
              </a:rPr>
              <a:t>, ESJS)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err="1">
                <a:solidFill>
                  <a:srgbClr val="FF0000"/>
                </a:solidFill>
                <a:effectLst/>
              </a:rPr>
              <a:t>Labour</a:t>
            </a:r>
            <a:r>
              <a:rPr lang="cs-CZ" dirty="0">
                <a:solidFill>
                  <a:srgbClr val="FF0000"/>
                </a:solidFill>
                <a:effectLst/>
              </a:rPr>
              <a:t> </a:t>
            </a:r>
            <a:r>
              <a:rPr lang="cs-CZ" dirty="0" err="1">
                <a:solidFill>
                  <a:srgbClr val="FF0000"/>
                </a:solidFill>
                <a:effectLst/>
              </a:rPr>
              <a:t>Force</a:t>
            </a:r>
            <a:r>
              <a:rPr lang="cs-CZ" dirty="0">
                <a:solidFill>
                  <a:srgbClr val="FF0000"/>
                </a:solidFill>
                <a:effectLst/>
              </a:rPr>
              <a:t> </a:t>
            </a:r>
            <a:r>
              <a:rPr lang="cs-CZ" dirty="0" err="1">
                <a:solidFill>
                  <a:srgbClr val="FF0000"/>
                </a:solidFill>
                <a:effectLst/>
              </a:rPr>
              <a:t>Survey</a:t>
            </a:r>
            <a:r>
              <a:rPr lang="cs-CZ" dirty="0">
                <a:solidFill>
                  <a:srgbClr val="FF0000"/>
                </a:solidFill>
                <a:effectLst/>
              </a:rPr>
              <a:t> (LFS)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>
                <a:solidFill>
                  <a:srgbClr val="FF0000"/>
                </a:solidFill>
                <a:effectLst/>
              </a:rPr>
              <a:t>ILO (International </a:t>
            </a:r>
            <a:r>
              <a:rPr lang="cs-CZ" dirty="0" err="1">
                <a:solidFill>
                  <a:srgbClr val="FF0000"/>
                </a:solidFill>
                <a:effectLst/>
              </a:rPr>
              <a:t>Labour</a:t>
            </a:r>
            <a:r>
              <a:rPr lang="cs-CZ" dirty="0">
                <a:solidFill>
                  <a:srgbClr val="FF0000"/>
                </a:solidFill>
                <a:effectLst/>
              </a:rPr>
              <a:t> </a:t>
            </a:r>
            <a:r>
              <a:rPr lang="cs-CZ" dirty="0" err="1">
                <a:solidFill>
                  <a:srgbClr val="FF0000"/>
                </a:solidFill>
                <a:effectLst/>
              </a:rPr>
              <a:t>Organisation</a:t>
            </a:r>
            <a:r>
              <a:rPr lang="cs-CZ" dirty="0">
                <a:solidFill>
                  <a:srgbClr val="FF0000"/>
                </a:solidFill>
                <a:effectLst/>
              </a:rPr>
              <a:t>), </a:t>
            </a:r>
            <a:r>
              <a:rPr lang="cs-CZ" dirty="0" err="1">
                <a:solidFill>
                  <a:srgbClr val="FF0000"/>
                </a:solidFill>
                <a:effectLst/>
              </a:rPr>
              <a:t>O</a:t>
            </a:r>
            <a:r>
              <a:rPr lang="cs-CZ" dirty="0" err="1">
                <a:effectLst/>
              </a:rPr>
              <a:t>Net</a:t>
            </a:r>
            <a:endParaRPr lang="cs-CZ" dirty="0"/>
          </a:p>
          <a:p>
            <a:pPr marL="171450" indent="-171450">
              <a:buFontTx/>
              <a:buChar char="-"/>
            </a:pPr>
            <a:endParaRPr lang="cs-CZ" b="0" i="0" dirty="0">
              <a:solidFill>
                <a:srgbClr val="040C28"/>
              </a:solidFill>
              <a:effectLst/>
              <a:latin typeface="Google Sans"/>
            </a:endParaRPr>
          </a:p>
          <a:p>
            <a:pPr marL="0" indent="0">
              <a:buFontTx/>
              <a:buNone/>
            </a:pP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SOFT SKILLS FRAMEWORKS IN THE EU</a:t>
            </a:r>
          </a:p>
          <a:p>
            <a:pPr marL="171450" indent="-171450">
              <a:buFontTx/>
              <a:buChar char="-"/>
            </a:pP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EQF (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European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Qualifications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Framework),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DigComp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 (</a:t>
            </a:r>
            <a:r>
              <a:rPr lang="en-US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The Digital Competence Framework for Citizens</a:t>
            </a:r>
            <a:r>
              <a:rPr lang="cs-CZ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0" i="0" u="sng" dirty="0" err="1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Foreign</a:t>
            </a:r>
            <a:r>
              <a:rPr lang="cs-CZ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u="sng" dirty="0" err="1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language</a:t>
            </a:r>
            <a:r>
              <a:rPr lang="cs-CZ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 framework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0" i="0" u="sng" dirty="0" err="1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LifeComp</a:t>
            </a:r>
            <a:r>
              <a:rPr lang="cs-CZ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“personal, social and learning to learn” key competence</a:t>
            </a:r>
            <a:endParaRPr lang="cs-CZ" b="0" i="0" dirty="0">
              <a:solidFill>
                <a:srgbClr val="040C28"/>
              </a:solidFill>
              <a:effectLst/>
              <a:latin typeface="Google Sa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0" i="0" u="sng" dirty="0" err="1">
                <a:solidFill>
                  <a:srgbClr val="040C28"/>
                </a:solidFill>
                <a:effectLst/>
                <a:latin typeface="Google Sans"/>
                <a:hlinkClick r:id="rId3"/>
              </a:rPr>
              <a:t>GreenComp</a:t>
            </a:r>
            <a:r>
              <a:rPr lang="cs-CZ" b="0" i="0" u="sng" dirty="0">
                <a:solidFill>
                  <a:srgbClr val="040C28"/>
                </a:solidFill>
                <a:effectLst/>
                <a:latin typeface="Google Sans"/>
                <a:hlinkClick r:id="rId3"/>
              </a:rPr>
              <a:t>, </a:t>
            </a:r>
            <a:r>
              <a:rPr lang="cs-CZ" b="0" i="0" u="sng" dirty="0" err="1">
                <a:solidFill>
                  <a:srgbClr val="040C28"/>
                </a:solidFill>
                <a:effectLst/>
                <a:latin typeface="Google Sans"/>
                <a:hlinkClick r:id="rId3"/>
              </a:rPr>
              <a:t>EntreComp</a:t>
            </a:r>
            <a:r>
              <a:rPr lang="cs-CZ" b="0" i="0" u="sng" dirty="0">
                <a:solidFill>
                  <a:srgbClr val="040C28"/>
                </a:solidFill>
                <a:effectLst/>
                <a:latin typeface="Google Sans"/>
                <a:hlinkClick r:id="rId3"/>
              </a:rPr>
              <a:t>, </a:t>
            </a:r>
            <a:r>
              <a:rPr lang="cs-CZ" b="0" i="0" u="sng" dirty="0" err="1">
                <a:solidFill>
                  <a:srgbClr val="040C28"/>
                </a:solidFill>
                <a:effectLst/>
                <a:latin typeface="Google Sans"/>
                <a:hlinkClick r:id="rId3"/>
              </a:rPr>
              <a:t>FinComp</a:t>
            </a:r>
            <a:endParaRPr lang="cs-CZ" b="0" i="0" u="sng" dirty="0">
              <a:solidFill>
                <a:srgbClr val="040C28"/>
              </a:solidFill>
              <a:effectLst/>
              <a:latin typeface="Google Sans"/>
              <a:hlinkClick r:id="rId3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b="0" i="0" u="sng" dirty="0">
              <a:solidFill>
                <a:srgbClr val="040C28"/>
              </a:solidFill>
              <a:effectLst/>
              <a:latin typeface="Google San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i="0" u="sng" dirty="0">
                <a:solidFill>
                  <a:srgbClr val="040C28"/>
                </a:solidFill>
                <a:effectLst/>
                <a:latin typeface="Google Sans"/>
                <a:hlinkClick r:id="rId3"/>
              </a:rPr>
              <a:t>NATIONAL SYSTEMS FOR SOFT SKILLS MANAGEMENT</a:t>
            </a:r>
            <a:endParaRPr lang="en-US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pPr marL="171450" indent="-171450">
              <a:buFontTx/>
              <a:buChar char="-"/>
            </a:pPr>
            <a:endParaRPr lang="cs-CZ" b="0" i="0" dirty="0">
              <a:solidFill>
                <a:srgbClr val="040C28"/>
              </a:solidFill>
              <a:effectLst/>
              <a:latin typeface="Google Sans"/>
            </a:endParaRPr>
          </a:p>
          <a:p>
            <a:pPr marL="171450" indent="-171450">
              <a:buFontTx/>
              <a:buChar char="-"/>
            </a:pPr>
            <a:endParaRPr lang="cs-CZ" b="0" i="0" dirty="0">
              <a:solidFill>
                <a:srgbClr val="040C28"/>
              </a:solidFill>
              <a:effectLst/>
              <a:latin typeface="Google San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A5F17-016B-4A9C-9DCB-11CC0047C20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83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Currently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recommendation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decissions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data </a:t>
            </a:r>
            <a:r>
              <a:rPr lang="cs-CZ" dirty="0" err="1"/>
              <a:t>fields</a:t>
            </a:r>
            <a:r>
              <a:rPr lang="cs-CZ" dirty="0"/>
              <a:t>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.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,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decission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look</a:t>
            </a:r>
            <a:r>
              <a:rPr lang="cs-CZ" dirty="0"/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A5F17-016B-4A9C-9DCB-11CC0047C20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98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69A13-D251-485E-A205-3E7B7D1314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41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A5F17-016B-4A9C-9DCB-11CC0047C20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46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vf.cz/" TargetMode="External"/><Relationship Id="rId2" Type="http://schemas.openxmlformats.org/officeDocument/2006/relationships/hyperlink" Target="mailto:szlamka.erzsebet.anna@kifu.gov.h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DILA-V4: PROJECT OF DIGITAL LEARNING ACCOUNTS IN V4 COUNTRIES</a:t>
            </a:r>
            <a:endParaRPr lang="cs-CZ" sz="3200" dirty="0"/>
          </a:p>
        </p:txBody>
      </p:sp>
      <p:pic>
        <p:nvPicPr>
          <p:cNvPr id="4" name="Picture 14" descr="A picture containing graphics, design, clipart&#10;&#10;Description automatically generated">
            <a:extLst>
              <a:ext uri="{FF2B5EF4-FFF2-40B4-BE49-F238E27FC236}">
                <a16:creationId xmlns:a16="http://schemas.microsoft.com/office/drawing/2014/main" xmlns="" id="{8F53E675-1D1B-5D9E-646E-047FFA80F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3807" y="1556792"/>
            <a:ext cx="3422275" cy="302433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07504" y="4797152"/>
            <a:ext cx="89289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FFFFF"/>
                </a:solidFill>
              </a:rPr>
              <a:t>Markéta Tučková – National Training Fund</a:t>
            </a:r>
          </a:p>
          <a:p>
            <a:pPr algn="ctr"/>
            <a:r>
              <a:rPr lang="hu-HU" sz="2400" dirty="0">
                <a:solidFill>
                  <a:srgbClr val="FFFFFF"/>
                </a:solidFill>
              </a:rPr>
              <a:t>DisConference 2023 Prague, 20. June 2023</a:t>
            </a:r>
          </a:p>
        </p:txBody>
      </p:sp>
      <p:pic>
        <p:nvPicPr>
          <p:cNvPr id="8" name="Picture 16" descr="A blue flag with white stars&#10;&#10;Description automatically generated">
            <a:extLst>
              <a:ext uri="{FF2B5EF4-FFF2-40B4-BE49-F238E27FC236}">
                <a16:creationId xmlns:a16="http://schemas.microsoft.com/office/drawing/2014/main" xmlns="" id="{BF0F47D2-E746-8F7C-978B-71C0C3EAB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949280"/>
            <a:ext cx="724122" cy="767184"/>
          </a:xfrm>
          <a:prstGeom prst="rect">
            <a:avLst/>
          </a:prstGeom>
        </p:spPr>
      </p:pic>
      <p:pic>
        <p:nvPicPr>
          <p:cNvPr id="9" name="image14.jpg" descr="A képen szöveg, clipart látható&#10;&#10;Automatikusan generált leírás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8316416" y="6184112"/>
            <a:ext cx="720080" cy="5782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0828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25216-A6EC-BA4A-280E-1E5721F1F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40823"/>
            <a:ext cx="2716717" cy="5583148"/>
          </a:xfrm>
        </p:spPr>
        <p:txBody>
          <a:bodyPr anchor="ctr">
            <a:normAutofit/>
          </a:bodyPr>
          <a:lstStyle/>
          <a:p>
            <a:r>
              <a:rPr lang="en-GB" sz="4200" dirty="0"/>
              <a:t>Want to contribute?</a:t>
            </a:r>
            <a:br>
              <a:rPr lang="en-GB" sz="4200" dirty="0"/>
            </a:br>
            <a:r>
              <a:rPr lang="en-GB" sz="4200" dirty="0"/>
              <a:t/>
            </a:r>
            <a:br>
              <a:rPr lang="en-GB" sz="4200" dirty="0"/>
            </a:br>
            <a:r>
              <a:rPr lang="en-GB" sz="4200" dirty="0"/>
              <a:t>Want to cooperate?	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579C3C-F6F8-6086-7A3F-7A518A50D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714" y="1966946"/>
            <a:ext cx="5163985" cy="1211522"/>
          </a:xfrm>
        </p:spPr>
        <p:txBody>
          <a:bodyPr>
            <a:noAutofit/>
          </a:bodyPr>
          <a:lstStyle/>
          <a:p>
            <a:pPr marL="141732" indent="-141732" defTabSz="566928">
              <a:spcBef>
                <a:spcPts val="620"/>
              </a:spcBef>
            </a:pPr>
            <a:r>
              <a:rPr lang="en-GB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Validate data fields</a:t>
            </a:r>
          </a:p>
          <a:p>
            <a:pPr marL="141732" indent="-141732" defTabSz="566928">
              <a:spcBef>
                <a:spcPts val="620"/>
              </a:spcBef>
            </a:pPr>
            <a:r>
              <a:rPr lang="en-GB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Validate data sets</a:t>
            </a:r>
          </a:p>
          <a:p>
            <a:pPr marL="141732" indent="-141732" defTabSz="566928">
              <a:spcBef>
                <a:spcPts val="620"/>
              </a:spcBef>
            </a:pPr>
            <a:r>
              <a:rPr lang="en-GB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Validate generated data</a:t>
            </a:r>
          </a:p>
          <a:p>
            <a:pPr marL="141732" indent="-141732" defTabSz="566928">
              <a:spcBef>
                <a:spcPts val="620"/>
              </a:spcBef>
            </a:pPr>
            <a:r>
              <a:rPr lang="en-GB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the data model</a:t>
            </a:r>
            <a:endParaRPr lang="en-GB" sz="2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DB5B255-AFE0-1986-09D2-08A172EEAA6E}"/>
              </a:ext>
            </a:extLst>
          </p:cNvPr>
          <p:cNvSpPr txBox="1">
            <a:spLocks/>
          </p:cNvSpPr>
          <p:nvPr/>
        </p:nvSpPr>
        <p:spPr>
          <a:xfrm>
            <a:off x="3497413" y="2947652"/>
            <a:ext cx="5163985" cy="826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66928">
              <a:spcAft>
                <a:spcPts val="600"/>
              </a:spcAft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ED91477-A35F-B53E-CC97-FE3EE06D5E15}"/>
              </a:ext>
            </a:extLst>
          </p:cNvPr>
          <p:cNvSpPr txBox="1">
            <a:spLocks/>
          </p:cNvSpPr>
          <p:nvPr/>
        </p:nvSpPr>
        <p:spPr>
          <a:xfrm>
            <a:off x="3514293" y="3981583"/>
            <a:ext cx="5163985" cy="1211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32" indent="-141732" defTabSz="566928">
              <a:spcBef>
                <a:spcPts val="620"/>
              </a:spcBef>
            </a:pPr>
            <a:r>
              <a:rPr lang="en-GB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a soft skills assessment tool?</a:t>
            </a:r>
            <a:endParaRPr lang="en-GB" sz="2200" dirty="0"/>
          </a:p>
        </p:txBody>
      </p:sp>
      <p:pic>
        <p:nvPicPr>
          <p:cNvPr id="8" name="Picture 7" descr="A picture containing flower, graphics, screenshot, graphic design&#10;&#10;Description automatically generated">
            <a:extLst>
              <a:ext uri="{FF2B5EF4-FFF2-40B4-BE49-F238E27FC236}">
                <a16:creationId xmlns:a16="http://schemas.microsoft.com/office/drawing/2014/main" xmlns="" id="{C5E93598-EAF5-B12A-4084-8DB4A72FC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218" y="5412860"/>
            <a:ext cx="1112212" cy="1482949"/>
          </a:xfrm>
          <a:prstGeom prst="rect">
            <a:avLst/>
          </a:prstGeom>
        </p:spPr>
      </p:pic>
      <p:pic>
        <p:nvPicPr>
          <p:cNvPr id="10" name="Picture 9" descr="A blue flag with white stars&#10;&#10;Description automatically generated">
            <a:extLst>
              <a:ext uri="{FF2B5EF4-FFF2-40B4-BE49-F238E27FC236}">
                <a16:creationId xmlns:a16="http://schemas.microsoft.com/office/drawing/2014/main" xmlns="" id="{7106A042-4CD2-4686-95A8-EE34A7A0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218" y="75671"/>
            <a:ext cx="1097736" cy="1482949"/>
          </a:xfrm>
          <a:prstGeom prst="rect">
            <a:avLst/>
          </a:prstGeom>
        </p:spPr>
      </p:pic>
      <p:pic>
        <p:nvPicPr>
          <p:cNvPr id="12" name="image14.jpg" descr="A képen szöveg, clipart látható&#10;&#10;Automatikusan generált leírás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51520" y="6009032"/>
            <a:ext cx="823783" cy="5791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0338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xmlns="" id="{F12E7CC5-C78B-4EBD-9565-3FA00FAA6C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28">
            <a:extLst>
              <a:ext uri="{FF2B5EF4-FFF2-40B4-BE49-F238E27FC236}">
                <a16:creationId xmlns:a16="http://schemas.microsoft.com/office/drawing/2014/main" xmlns="" id="{3A4529A5-F675-429F-8044-01372BB13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FFC000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3501C-094D-B1E1-B831-CB63C800B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28" y="1298448"/>
            <a:ext cx="3325314" cy="3642720"/>
          </a:xfrm>
        </p:spPr>
        <p:txBody>
          <a:bodyPr anchor="b">
            <a:normAutofit fontScale="90000"/>
          </a:bodyPr>
          <a:lstStyle/>
          <a:p>
            <a:r>
              <a:rPr lang="hu-HU" sz="6600" dirty="0">
                <a:solidFill>
                  <a:srgbClr val="FFFFFF"/>
                </a:solidFill>
              </a:rPr>
              <a:t>Thank you for your attention!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DDD3DF-E352-6C4A-E594-2B454CCC5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0791" y="1124744"/>
            <a:ext cx="3284112" cy="3290631"/>
          </a:xfrm>
        </p:spPr>
        <p:txBody>
          <a:bodyPr anchor="b">
            <a:normAutofit fontScale="92500" lnSpcReduction="20000"/>
          </a:bodyPr>
          <a:lstStyle/>
          <a:p>
            <a:r>
              <a:rPr lang="hu-HU" dirty="0">
                <a:solidFill>
                  <a:schemeClr val="tx1"/>
                </a:solidFill>
              </a:rPr>
              <a:t>Markéta Tučková</a:t>
            </a:r>
          </a:p>
          <a:p>
            <a:r>
              <a:rPr lang="hu-HU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tuckova@nvf.cz</a:t>
            </a:r>
          </a:p>
          <a:p>
            <a:r>
              <a:rPr lang="hu-HU" dirty="0">
                <a:solidFill>
                  <a:schemeClr val="tx1"/>
                </a:solidFill>
                <a:hlinkClick r:id="rId3"/>
              </a:rPr>
              <a:t>www.nvf.cz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LinkedIn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Digital Learning Accounts in V4 / D-ILA in V4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9" name="sketch line 1">
            <a:extLst>
              <a:ext uri="{FF2B5EF4-FFF2-40B4-BE49-F238E27FC236}">
                <a16:creationId xmlns:a16="http://schemas.microsoft.com/office/drawing/2014/main" xmlns="" id="{32C5B66D-E390-4A14-AB60-69626CBF2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8650" y="562635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xmlns="" id="{646273DA-F933-4D17-A5FE-B1EF87FD7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7990" y="5626353"/>
            <a:ext cx="2609714" cy="18288"/>
          </a:xfrm>
          <a:custGeom>
            <a:avLst/>
            <a:gdLst>
              <a:gd name="connsiteX0" fmla="*/ 0 w 2609714"/>
              <a:gd name="connsiteY0" fmla="*/ 0 h 18288"/>
              <a:gd name="connsiteX1" fmla="*/ 626331 w 2609714"/>
              <a:gd name="connsiteY1" fmla="*/ 0 h 18288"/>
              <a:gd name="connsiteX2" fmla="*/ 1278760 w 2609714"/>
              <a:gd name="connsiteY2" fmla="*/ 0 h 18288"/>
              <a:gd name="connsiteX3" fmla="*/ 1931188 w 2609714"/>
              <a:gd name="connsiteY3" fmla="*/ 0 h 18288"/>
              <a:gd name="connsiteX4" fmla="*/ 2609714 w 2609714"/>
              <a:gd name="connsiteY4" fmla="*/ 0 h 18288"/>
              <a:gd name="connsiteX5" fmla="*/ 2609714 w 2609714"/>
              <a:gd name="connsiteY5" fmla="*/ 18288 h 18288"/>
              <a:gd name="connsiteX6" fmla="*/ 1957286 w 2609714"/>
              <a:gd name="connsiteY6" fmla="*/ 18288 h 18288"/>
              <a:gd name="connsiteX7" fmla="*/ 1357051 w 2609714"/>
              <a:gd name="connsiteY7" fmla="*/ 18288 h 18288"/>
              <a:gd name="connsiteX8" fmla="*/ 756817 w 2609714"/>
              <a:gd name="connsiteY8" fmla="*/ 18288 h 18288"/>
              <a:gd name="connsiteX9" fmla="*/ 0 w 2609714"/>
              <a:gd name="connsiteY9" fmla="*/ 18288 h 18288"/>
              <a:gd name="connsiteX10" fmla="*/ 0 w 2609714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9714" h="18288" fill="none" extrusionOk="0">
                <a:moveTo>
                  <a:pt x="0" y="0"/>
                </a:moveTo>
                <a:cubicBezTo>
                  <a:pt x="288408" y="9078"/>
                  <a:pt x="357229" y="-1723"/>
                  <a:pt x="626331" y="0"/>
                </a:cubicBezTo>
                <a:cubicBezTo>
                  <a:pt x="895433" y="1723"/>
                  <a:pt x="982927" y="4987"/>
                  <a:pt x="1278760" y="0"/>
                </a:cubicBezTo>
                <a:cubicBezTo>
                  <a:pt x="1574593" y="-4987"/>
                  <a:pt x="1638612" y="11062"/>
                  <a:pt x="1931188" y="0"/>
                </a:cubicBezTo>
                <a:cubicBezTo>
                  <a:pt x="2223764" y="-11062"/>
                  <a:pt x="2304539" y="-27069"/>
                  <a:pt x="2609714" y="0"/>
                </a:cubicBezTo>
                <a:cubicBezTo>
                  <a:pt x="2609560" y="8655"/>
                  <a:pt x="2608830" y="9975"/>
                  <a:pt x="2609714" y="18288"/>
                </a:cubicBezTo>
                <a:cubicBezTo>
                  <a:pt x="2461426" y="43112"/>
                  <a:pt x="2250851" y="-376"/>
                  <a:pt x="1957286" y="18288"/>
                </a:cubicBezTo>
                <a:cubicBezTo>
                  <a:pt x="1663721" y="36952"/>
                  <a:pt x="1563145" y="7499"/>
                  <a:pt x="1357051" y="18288"/>
                </a:cubicBezTo>
                <a:cubicBezTo>
                  <a:pt x="1150957" y="29077"/>
                  <a:pt x="892816" y="31921"/>
                  <a:pt x="756817" y="18288"/>
                </a:cubicBezTo>
                <a:cubicBezTo>
                  <a:pt x="620818" y="4655"/>
                  <a:pt x="309020" y="-1293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609714" h="18288" stroke="0" extrusionOk="0">
                <a:moveTo>
                  <a:pt x="0" y="0"/>
                </a:moveTo>
                <a:cubicBezTo>
                  <a:pt x="215919" y="7746"/>
                  <a:pt x="461794" y="-12574"/>
                  <a:pt x="626331" y="0"/>
                </a:cubicBezTo>
                <a:cubicBezTo>
                  <a:pt x="790868" y="12574"/>
                  <a:pt x="1001998" y="-15497"/>
                  <a:pt x="1200468" y="0"/>
                </a:cubicBezTo>
                <a:cubicBezTo>
                  <a:pt x="1398938" y="15497"/>
                  <a:pt x="1608396" y="-18886"/>
                  <a:pt x="1905091" y="0"/>
                </a:cubicBezTo>
                <a:cubicBezTo>
                  <a:pt x="2201786" y="18886"/>
                  <a:pt x="2405175" y="14775"/>
                  <a:pt x="2609714" y="0"/>
                </a:cubicBezTo>
                <a:cubicBezTo>
                  <a:pt x="2610128" y="5928"/>
                  <a:pt x="2609944" y="11133"/>
                  <a:pt x="2609714" y="18288"/>
                </a:cubicBezTo>
                <a:cubicBezTo>
                  <a:pt x="2437671" y="45501"/>
                  <a:pt x="2157046" y="37158"/>
                  <a:pt x="2009480" y="18288"/>
                </a:cubicBezTo>
                <a:cubicBezTo>
                  <a:pt x="1861914" y="-582"/>
                  <a:pt x="1705870" y="11095"/>
                  <a:pt x="1409246" y="18288"/>
                </a:cubicBezTo>
                <a:cubicBezTo>
                  <a:pt x="1112622" y="25481"/>
                  <a:pt x="883204" y="12235"/>
                  <a:pt x="704623" y="18288"/>
                </a:cubicBezTo>
                <a:cubicBezTo>
                  <a:pt x="526042" y="24341"/>
                  <a:pt x="274196" y="39038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14.jpg" descr="A képen szöveg, clipart látható&#10;&#10;Automatikusan generált leírás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876256" y="5805264"/>
            <a:ext cx="864095" cy="643806"/>
          </a:xfrm>
          <a:prstGeom prst="rect">
            <a:avLst/>
          </a:prstGeom>
          <a:ln/>
        </p:spPr>
      </p:pic>
      <p:pic>
        <p:nvPicPr>
          <p:cNvPr id="9" name="Picture 9" descr="A blue flag with white stars&#10;&#10;Description automatically generated">
            <a:extLst>
              <a:ext uri="{FF2B5EF4-FFF2-40B4-BE49-F238E27FC236}">
                <a16:creationId xmlns:a16="http://schemas.microsoft.com/office/drawing/2014/main" xmlns="" id="{7106A042-4CD2-4686-95A8-EE34A7A0E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902" y="5682176"/>
            <a:ext cx="802164" cy="1083656"/>
          </a:xfrm>
          <a:prstGeom prst="rect">
            <a:avLst/>
          </a:prstGeom>
        </p:spPr>
      </p:pic>
      <p:pic>
        <p:nvPicPr>
          <p:cNvPr id="10" name="Picture 7" descr="A picture containing flower, graphics, screenshot, graphic design&#10;&#10;Description automatically generated">
            <a:extLst>
              <a:ext uri="{FF2B5EF4-FFF2-40B4-BE49-F238E27FC236}">
                <a16:creationId xmlns:a16="http://schemas.microsoft.com/office/drawing/2014/main" xmlns="" id="{C5E93598-EAF5-B12A-4084-8DB4A72FC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836" y="5472757"/>
            <a:ext cx="968308" cy="129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125453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36DA6-4404-6D1B-B8A5-09C06750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153573"/>
            <a:ext cx="2400300" cy="4461163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Erasmus+ Project: D-ILA in V4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662802" y="2455480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240BF3-EEDF-454C-12DF-48179DE9B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50927"/>
            <a:ext cx="5179868" cy="4826037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hu-HU" sz="2700" b="1" dirty="0"/>
              <a:t>Project „Digital Individual Learning Accounts in Visegrad 4 countries”</a:t>
            </a:r>
          </a:p>
          <a:p>
            <a:r>
              <a:rPr lang="cs-CZ" sz="2200" u="sng" dirty="0" err="1"/>
              <a:t>Partners</a:t>
            </a:r>
            <a:r>
              <a:rPr lang="cs-CZ" sz="2200" u="sng" dirty="0"/>
              <a:t> (V4)</a:t>
            </a:r>
            <a:r>
              <a:rPr lang="en-US" sz="2200" dirty="0"/>
              <a:t>: </a:t>
            </a:r>
            <a:endParaRPr lang="hu-HU" sz="2200" dirty="0"/>
          </a:p>
          <a:p>
            <a:pPr lvl="1"/>
            <a:r>
              <a:rPr lang="en-US" sz="2200" dirty="0"/>
              <a:t>N</a:t>
            </a:r>
            <a:r>
              <a:rPr lang="cs-CZ" sz="2200" dirty="0"/>
              <a:t>á</a:t>
            </a:r>
            <a:r>
              <a:rPr lang="en-US" sz="2200" dirty="0" err="1"/>
              <a:t>rodní</a:t>
            </a:r>
            <a:r>
              <a:rPr lang="en-US" sz="2200" dirty="0"/>
              <a:t> </a:t>
            </a:r>
            <a:r>
              <a:rPr lang="en-US" sz="2200" dirty="0" err="1"/>
              <a:t>Vzd</a:t>
            </a:r>
            <a:r>
              <a:rPr lang="cs-CZ" sz="2200" dirty="0"/>
              <a:t>ě</a:t>
            </a:r>
            <a:r>
              <a:rPr lang="en-US" sz="2200" dirty="0"/>
              <a:t>l</a:t>
            </a:r>
            <a:r>
              <a:rPr lang="cs-CZ" sz="2200" dirty="0"/>
              <a:t>á</a:t>
            </a:r>
            <a:r>
              <a:rPr lang="en-US" sz="2200" dirty="0"/>
              <a:t>v</a:t>
            </a:r>
            <a:r>
              <a:rPr lang="cs-CZ" sz="2200" dirty="0"/>
              <a:t>a</a:t>
            </a:r>
            <a:r>
              <a:rPr lang="en-US" sz="2200" dirty="0"/>
              <a:t>c</a:t>
            </a:r>
            <a:r>
              <a:rPr lang="cs-CZ" sz="2200" dirty="0"/>
              <a:t>í</a:t>
            </a:r>
            <a:r>
              <a:rPr lang="en-US" sz="2200" dirty="0"/>
              <a:t> F</a:t>
            </a:r>
            <a:r>
              <a:rPr lang="cs-CZ" sz="2200" dirty="0"/>
              <a:t>o</a:t>
            </a:r>
            <a:r>
              <a:rPr lang="en-US" sz="2200" dirty="0" err="1"/>
              <a:t>nd</a:t>
            </a:r>
            <a:r>
              <a:rPr lang="cs-CZ" sz="2200" dirty="0"/>
              <a:t> - NVF</a:t>
            </a:r>
            <a:r>
              <a:rPr lang="en-US" sz="2200" dirty="0"/>
              <a:t> (CZ), </a:t>
            </a:r>
            <a:endParaRPr lang="hu-HU" sz="2200" dirty="0"/>
          </a:p>
          <a:p>
            <a:pPr lvl="1"/>
            <a:r>
              <a:rPr lang="en-US" sz="2200" dirty="0" err="1"/>
              <a:t>Štátny</a:t>
            </a:r>
            <a:r>
              <a:rPr lang="en-US" sz="2200" dirty="0"/>
              <a:t> </a:t>
            </a:r>
            <a:r>
              <a:rPr lang="en-US" sz="2200" dirty="0" err="1"/>
              <a:t>inštitút</a:t>
            </a:r>
            <a:r>
              <a:rPr lang="en-US" sz="2200" dirty="0"/>
              <a:t> </a:t>
            </a:r>
            <a:r>
              <a:rPr lang="en-US" sz="2200" dirty="0" err="1"/>
              <a:t>odborného</a:t>
            </a:r>
            <a:r>
              <a:rPr lang="en-US" sz="2200" dirty="0"/>
              <a:t> </a:t>
            </a:r>
            <a:r>
              <a:rPr lang="en-US" sz="2200" dirty="0" err="1"/>
              <a:t>vzdelávania</a:t>
            </a:r>
            <a:r>
              <a:rPr lang="en-US" sz="2200" dirty="0"/>
              <a:t> </a:t>
            </a:r>
            <a:r>
              <a:rPr lang="cs-CZ" sz="2200" dirty="0"/>
              <a:t>ŠIOV - </a:t>
            </a:r>
            <a:r>
              <a:rPr lang="en-US" sz="2200" dirty="0"/>
              <a:t>(SK), </a:t>
            </a:r>
            <a:endParaRPr lang="hu-HU" sz="2200" dirty="0"/>
          </a:p>
          <a:p>
            <a:pPr lvl="1"/>
            <a:r>
              <a:rPr lang="en-US" sz="2200" dirty="0" err="1"/>
              <a:t>Szkoła</a:t>
            </a:r>
            <a:r>
              <a:rPr lang="en-US" sz="2200" dirty="0"/>
              <a:t> </a:t>
            </a:r>
            <a:r>
              <a:rPr lang="en-US" sz="2200" dirty="0" err="1"/>
              <a:t>Główna</a:t>
            </a:r>
            <a:r>
              <a:rPr lang="en-US" sz="2200" dirty="0"/>
              <a:t> </a:t>
            </a:r>
            <a:r>
              <a:rPr lang="en-US" sz="2200" dirty="0" err="1"/>
              <a:t>Handlowa</a:t>
            </a:r>
            <a:r>
              <a:rPr lang="en-US" sz="2200" dirty="0"/>
              <a:t> w </a:t>
            </a:r>
            <a:r>
              <a:rPr lang="en-US" sz="2200" dirty="0" err="1"/>
              <a:t>Warszawie</a:t>
            </a:r>
            <a:r>
              <a:rPr lang="en-US" sz="2200" dirty="0"/>
              <a:t> (PL), </a:t>
            </a:r>
            <a:endParaRPr lang="hu-HU" sz="2200" dirty="0"/>
          </a:p>
          <a:p>
            <a:pPr lvl="1"/>
            <a:r>
              <a:rPr lang="hu-HU" sz="2200" dirty="0" err="1"/>
              <a:t>Governmental</a:t>
            </a:r>
            <a:r>
              <a:rPr lang="hu-HU" sz="2200" dirty="0"/>
              <a:t> </a:t>
            </a:r>
            <a:r>
              <a:rPr lang="hu-HU" sz="2200" dirty="0" err="1"/>
              <a:t>Agency</a:t>
            </a:r>
            <a:r>
              <a:rPr lang="hu-HU" sz="2200" dirty="0"/>
              <a:t> </a:t>
            </a:r>
            <a:r>
              <a:rPr lang="hu-HU" sz="2200" dirty="0" err="1"/>
              <a:t>for</a:t>
            </a:r>
            <a:r>
              <a:rPr lang="hu-HU" sz="2200" dirty="0"/>
              <a:t> IT </a:t>
            </a:r>
            <a:r>
              <a:rPr lang="hu-HU" sz="2200" dirty="0" err="1"/>
              <a:t>Development</a:t>
            </a:r>
            <a:r>
              <a:rPr lang="en-US" sz="2200" dirty="0"/>
              <a:t> (HU, consortium leader)</a:t>
            </a:r>
          </a:p>
          <a:p>
            <a:r>
              <a:rPr lang="en-US" sz="2200" u="sng" dirty="0"/>
              <a:t>Project duration</a:t>
            </a:r>
            <a:r>
              <a:rPr lang="en-US" sz="2200" dirty="0"/>
              <a:t>: October 2022 – September 2024</a:t>
            </a:r>
            <a:endParaRPr lang="hu-HU" sz="2200" dirty="0"/>
          </a:p>
          <a:p>
            <a:r>
              <a:rPr lang="hu-HU" sz="2200" u="sng" dirty="0"/>
              <a:t>Budget</a:t>
            </a:r>
            <a:r>
              <a:rPr lang="hu-HU" sz="2200" dirty="0"/>
              <a:t>: 400.000 EUR (EU co-funded)</a:t>
            </a:r>
          </a:p>
        </p:txBody>
      </p:sp>
      <p:pic>
        <p:nvPicPr>
          <p:cNvPr id="5" name="Picture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xmlns="" id="{D70A2448-66B3-5894-D0DA-032F24338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88" y="195533"/>
            <a:ext cx="1730065" cy="791623"/>
          </a:xfrm>
          <a:prstGeom prst="rect">
            <a:avLst/>
          </a:prstGeom>
        </p:spPr>
      </p:pic>
      <p:pic>
        <p:nvPicPr>
          <p:cNvPr id="7" name="Picture 6" descr="A picture containing flower, graphics, screenshot, graphic design&#10;&#10;Description automatically generated">
            <a:extLst>
              <a:ext uri="{FF2B5EF4-FFF2-40B4-BE49-F238E27FC236}">
                <a16:creationId xmlns:a16="http://schemas.microsoft.com/office/drawing/2014/main" xmlns="" id="{329E400C-BD9E-3076-1974-8FB36C2C0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2297"/>
            <a:ext cx="1199144" cy="1598858"/>
          </a:xfrm>
          <a:prstGeom prst="rect">
            <a:avLst/>
          </a:prstGeom>
        </p:spPr>
      </p:pic>
      <p:pic>
        <p:nvPicPr>
          <p:cNvPr id="11" name="Picture 10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xmlns="" id="{EB5371BB-B7ED-8DD0-957F-5AD6B347B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866" y="363772"/>
            <a:ext cx="1030680" cy="855703"/>
          </a:xfrm>
          <a:prstGeom prst="rect">
            <a:avLst/>
          </a:prstGeom>
        </p:spPr>
      </p:pic>
      <p:pic>
        <p:nvPicPr>
          <p:cNvPr id="14" name="Picture 13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xmlns="" id="{30A3F4BF-8988-A1B6-CBF5-C29D6961D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9004" y="101835"/>
            <a:ext cx="1199144" cy="1382949"/>
          </a:xfrm>
          <a:prstGeom prst="rect">
            <a:avLst/>
          </a:prstGeom>
        </p:spPr>
      </p:pic>
      <p:pic>
        <p:nvPicPr>
          <p:cNvPr id="18" name="Picture 17" descr="A picture containing font, graphics, design, logo&#10;&#10;Description automatically generated">
            <a:extLst>
              <a:ext uri="{FF2B5EF4-FFF2-40B4-BE49-F238E27FC236}">
                <a16:creationId xmlns:a16="http://schemas.microsoft.com/office/drawing/2014/main" xmlns="" id="{CBFBDFF0-FEF7-DA83-8EA5-0A45EE922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5454" y="206774"/>
            <a:ext cx="1489943" cy="1039215"/>
          </a:xfrm>
          <a:prstGeom prst="rect">
            <a:avLst/>
          </a:prstGeom>
        </p:spPr>
      </p:pic>
      <p:pic>
        <p:nvPicPr>
          <p:cNvPr id="20" name="Picture 19" descr="A blue flag with white stars&#10;&#10;Description automatically generated">
            <a:extLst>
              <a:ext uri="{FF2B5EF4-FFF2-40B4-BE49-F238E27FC236}">
                <a16:creationId xmlns:a16="http://schemas.microsoft.com/office/drawing/2014/main" xmlns="" id="{66FD3340-4596-870A-D7AF-20FF512353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2274" y="5950039"/>
            <a:ext cx="672108" cy="907961"/>
          </a:xfrm>
          <a:prstGeom prst="rect">
            <a:avLst/>
          </a:prstGeom>
        </p:spPr>
      </p:pic>
      <p:pic>
        <p:nvPicPr>
          <p:cNvPr id="13" name="image14.jpg" descr="A képen szöveg, clipart látható&#10;&#10;Automatikusan generált leírás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2454521" y="6098015"/>
            <a:ext cx="935355" cy="5791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6598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125453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6F2D3-81D9-AAF4-2235-D51D4A4D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53573"/>
            <a:ext cx="2663906" cy="4461163"/>
          </a:xfrm>
        </p:spPr>
        <p:txBody>
          <a:bodyPr>
            <a:normAutofit/>
          </a:bodyPr>
          <a:lstStyle/>
          <a:p>
            <a:r>
              <a:rPr lang="hu-HU" sz="3700" dirty="0">
                <a:solidFill>
                  <a:srgbClr val="FFFFFF"/>
                </a:solidFill>
              </a:rPr>
              <a:t>Background</a:t>
            </a:r>
            <a:endParaRPr lang="en-GB" sz="37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662802" y="2455480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64E8CA-C6FF-A453-79B7-FD55B780C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591345"/>
            <a:ext cx="5179868" cy="5585619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b="1" dirty="0"/>
              <a:t>EU Recommendation on Individual Learning Accounts (ILA) and Micro-credentials (Dec</a:t>
            </a:r>
            <a:r>
              <a:rPr lang="hu-HU" b="1" dirty="0"/>
              <a:t>ember</a:t>
            </a:r>
            <a:r>
              <a:rPr lang="en-GB" b="1" dirty="0"/>
              <a:t> 2021)</a:t>
            </a:r>
          </a:p>
          <a:p>
            <a:pPr marL="0" indent="0">
              <a:buNone/>
            </a:pPr>
            <a:r>
              <a:rPr lang="en-GB" u="sng" dirty="0"/>
              <a:t>ILA</a:t>
            </a:r>
          </a:p>
          <a:p>
            <a:pPr lvl="1"/>
            <a:r>
              <a:rPr lang="en-GB" dirty="0"/>
              <a:t>Financial tool</a:t>
            </a:r>
          </a:p>
          <a:p>
            <a:pPr lvl="1"/>
            <a:r>
              <a:rPr lang="en-GB" dirty="0"/>
              <a:t>Training entitlements belong to the individual (= you allocate money not to the training and not to the employer, but to the individual → change in the methodology of data model)</a:t>
            </a:r>
          </a:p>
          <a:p>
            <a:pPr lvl="1"/>
            <a:r>
              <a:rPr lang="en-GB" dirty="0"/>
              <a:t>Aim: increase the participation in adult learning</a:t>
            </a:r>
          </a:p>
        </p:txBody>
      </p:sp>
      <p:pic>
        <p:nvPicPr>
          <p:cNvPr id="5" name="Picture 4" descr="A picture containing flower, graphics, screenshot, graphic design&#10;&#10;Description automatically generated">
            <a:extLst>
              <a:ext uri="{FF2B5EF4-FFF2-40B4-BE49-F238E27FC236}">
                <a16:creationId xmlns:a16="http://schemas.microsoft.com/office/drawing/2014/main" xmlns="" id="{7B37C33E-5C52-C34C-9FE5-0177FF804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5546847"/>
            <a:ext cx="1091479" cy="1455305"/>
          </a:xfrm>
          <a:prstGeom prst="rect">
            <a:avLst/>
          </a:prstGeom>
        </p:spPr>
      </p:pic>
      <p:pic>
        <p:nvPicPr>
          <p:cNvPr id="7" name="Picture 6" descr="A blue flag with white stars&#10;&#10;Description automatically generated">
            <a:extLst>
              <a:ext uri="{FF2B5EF4-FFF2-40B4-BE49-F238E27FC236}">
                <a16:creationId xmlns:a16="http://schemas.microsoft.com/office/drawing/2014/main" xmlns="" id="{777D55CA-48DD-3F64-6D54-128AF61B7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5857357"/>
            <a:ext cx="740716" cy="100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4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125453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DA797-2B7A-4EA5-99E4-2C58F94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53573"/>
            <a:ext cx="2945942" cy="3643579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About  the D-ILA Project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662802" y="2455480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C4EDB0-09FF-7C71-6646-2FEB4C790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832" y="591345"/>
            <a:ext cx="5904656" cy="558561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sz="3300" u="sng" dirty="0"/>
              <a:t>Project objective:</a:t>
            </a:r>
            <a:r>
              <a:rPr lang="hu-HU" sz="3300" dirty="0"/>
              <a:t> </a:t>
            </a:r>
          </a:p>
          <a:p>
            <a:pPr>
              <a:buFontTx/>
              <a:buChar char="-"/>
            </a:pPr>
            <a:r>
              <a:rPr lang="cs-CZ" sz="3300" dirty="0" err="1"/>
              <a:t>development</a:t>
            </a:r>
            <a:r>
              <a:rPr lang="cs-CZ" sz="3300" dirty="0"/>
              <a:t> </a:t>
            </a:r>
            <a:r>
              <a:rPr lang="cs-CZ" sz="3300" dirty="0" err="1"/>
              <a:t>of</a:t>
            </a:r>
            <a:r>
              <a:rPr lang="en-GB" sz="3300" dirty="0"/>
              <a:t> a </a:t>
            </a:r>
            <a:r>
              <a:rPr lang="en-GB" sz="3300" b="1" dirty="0"/>
              <a:t>support mechanism for</a:t>
            </a:r>
            <a:r>
              <a:rPr lang="hu-HU" sz="3300" b="1" dirty="0"/>
              <a:t> </a:t>
            </a:r>
            <a:r>
              <a:rPr lang="en-GB" sz="3300" b="1" dirty="0"/>
              <a:t>the</a:t>
            </a:r>
            <a:r>
              <a:rPr lang="hu-HU" sz="3300" b="1" dirty="0"/>
              <a:t> </a:t>
            </a:r>
            <a:r>
              <a:rPr lang="en-GB" sz="3300" b="1" dirty="0"/>
              <a:t>ILA</a:t>
            </a:r>
            <a:endParaRPr lang="cs-CZ" sz="3300" dirty="0"/>
          </a:p>
          <a:p>
            <a:pPr>
              <a:buFontTx/>
              <a:buChar char="-"/>
            </a:pPr>
            <a:r>
              <a:rPr lang="en-GB" sz="3300" dirty="0"/>
              <a:t>to model and test a </a:t>
            </a:r>
            <a:r>
              <a:rPr lang="en-GB" sz="3300" b="1" dirty="0"/>
              <a:t>data system</a:t>
            </a:r>
            <a:r>
              <a:rPr lang="hu-HU" sz="3300" b="1" dirty="0"/>
              <a:t> </a:t>
            </a:r>
            <a:r>
              <a:rPr lang="en-GB" sz="3300" dirty="0"/>
              <a:t>for personalised training funding regarding soft skills, </a:t>
            </a:r>
            <a:endParaRPr lang="cs-CZ" sz="3300" dirty="0"/>
          </a:p>
          <a:p>
            <a:pPr>
              <a:buFontTx/>
              <a:buChar char="-"/>
            </a:pPr>
            <a:r>
              <a:rPr lang="cs-CZ" sz="3300" dirty="0"/>
              <a:t>t</a:t>
            </a:r>
            <a:r>
              <a:rPr lang="en-GB" sz="3300" dirty="0"/>
              <a:t>he data model will be</a:t>
            </a:r>
            <a:r>
              <a:rPr lang="hu-HU" sz="3300" dirty="0"/>
              <a:t> (cost-) </a:t>
            </a:r>
            <a:r>
              <a:rPr lang="en-GB" sz="3300" dirty="0"/>
              <a:t>optimized </a:t>
            </a:r>
            <a:r>
              <a:rPr lang="hu-HU" sz="3300" dirty="0"/>
              <a:t>by</a:t>
            </a:r>
            <a:r>
              <a:rPr lang="en-GB" sz="3300" dirty="0"/>
              <a:t> </a:t>
            </a:r>
            <a:r>
              <a:rPr lang="en-GB" sz="3300" b="1" dirty="0"/>
              <a:t>using AI for matching learner data and (edited) training offers. </a:t>
            </a:r>
            <a:endParaRPr lang="cs-CZ" sz="3300" b="1" dirty="0"/>
          </a:p>
          <a:p>
            <a:pPr marL="0" indent="0">
              <a:buNone/>
            </a:pPr>
            <a:endParaRPr lang="cs-CZ" sz="3300" b="1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blue flag with white stars&#10;&#10;Description automatically generated">
            <a:extLst>
              <a:ext uri="{FF2B5EF4-FFF2-40B4-BE49-F238E27FC236}">
                <a16:creationId xmlns:a16="http://schemas.microsoft.com/office/drawing/2014/main" xmlns="" id="{8AC976D1-7DC6-4FFF-1561-573D21E72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5950039"/>
            <a:ext cx="1013990" cy="907961"/>
          </a:xfrm>
          <a:prstGeom prst="rect">
            <a:avLst/>
          </a:prstGeom>
        </p:spPr>
      </p:pic>
      <p:pic>
        <p:nvPicPr>
          <p:cNvPr id="5" name="Picture 4" descr="A picture containing flower, graphics, screenshot, graphic design&#10;&#10;Description automatically generated">
            <a:extLst>
              <a:ext uri="{FF2B5EF4-FFF2-40B4-BE49-F238E27FC236}">
                <a16:creationId xmlns:a16="http://schemas.microsoft.com/office/drawing/2014/main" xmlns="" id="{BD798CB3-EF56-3D0C-9106-6ABF3E9B8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5416587"/>
            <a:ext cx="1608074" cy="1598858"/>
          </a:xfrm>
          <a:prstGeom prst="rect">
            <a:avLst/>
          </a:prstGeom>
        </p:spPr>
      </p:pic>
      <p:pic>
        <p:nvPicPr>
          <p:cNvPr id="9" name="image14.jpg" descr="A képen szöveg, clipart látható&#10;&#10;Automatikusan generált leírás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105465" y="6114459"/>
            <a:ext cx="935355" cy="5791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7600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125453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05D3F-043F-B29E-8F39-6D416636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153573"/>
            <a:ext cx="2400300" cy="44611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About  the D-ILA Project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662802" y="2455480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3376CB-2EAE-074F-6E32-52E0F988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680" y="476672"/>
            <a:ext cx="5594697" cy="5585619"/>
          </a:xfrm>
        </p:spPr>
        <p:txBody>
          <a:bodyPr anchor="ctr">
            <a:normAutofit lnSpcReduction="10000"/>
          </a:bodyPr>
          <a:lstStyle/>
          <a:p>
            <a:r>
              <a:rPr lang="cs-CZ" sz="2200" u="sng" dirty="0" err="1"/>
              <a:t>Learned</a:t>
            </a:r>
            <a:r>
              <a:rPr lang="cs-CZ" sz="2200" u="sng" dirty="0"/>
              <a:t> </a:t>
            </a:r>
            <a:r>
              <a:rPr lang="cs-CZ" sz="2200" u="sng" dirty="0" err="1"/>
              <a:t>skills</a:t>
            </a:r>
            <a:r>
              <a:rPr lang="cs-CZ" sz="2200" u="sng" dirty="0"/>
              <a:t>:</a:t>
            </a:r>
            <a:r>
              <a:rPr lang="cs-CZ" sz="2200" dirty="0"/>
              <a:t> </a:t>
            </a:r>
            <a:r>
              <a:rPr lang="en-GB" sz="2200" b="1" dirty="0"/>
              <a:t>Soft skills </a:t>
            </a:r>
            <a:r>
              <a:rPr lang="en-GB" sz="2200" dirty="0"/>
              <a:t>+ digital skills + language skills + green skills</a:t>
            </a:r>
          </a:p>
          <a:p>
            <a:r>
              <a:rPr lang="en-GB" sz="2200" dirty="0"/>
              <a:t>No software or AI development</a:t>
            </a:r>
          </a:p>
          <a:p>
            <a:r>
              <a:rPr lang="en-GB" sz="2200" u="sng" dirty="0"/>
              <a:t>Potential users:</a:t>
            </a:r>
            <a:r>
              <a:rPr lang="en-GB" sz="2200" dirty="0"/>
              <a:t> governments, labour offices, companies</a:t>
            </a:r>
          </a:p>
          <a:p>
            <a:r>
              <a:rPr lang="en-GB" sz="2200" u="sng" dirty="0"/>
              <a:t>Main outputs:</a:t>
            </a:r>
            <a:r>
              <a:rPr lang="en-GB" sz="2200" dirty="0"/>
              <a:t> data fields, data model, methodological guidelines</a:t>
            </a:r>
          </a:p>
          <a:p>
            <a:r>
              <a:rPr lang="en-GB" sz="2200" u="sng" dirty="0"/>
              <a:t>Aim of the feasibility study</a:t>
            </a:r>
            <a:r>
              <a:rPr lang="cs-CZ" sz="2200" u="sng" dirty="0"/>
              <a:t> – </a:t>
            </a:r>
            <a:r>
              <a:rPr lang="cs-CZ" sz="2200" u="sng" dirty="0" err="1"/>
              <a:t>recommendation</a:t>
            </a:r>
            <a:r>
              <a:rPr lang="cs-CZ" sz="2200" u="sng" dirty="0"/>
              <a:t> </a:t>
            </a:r>
            <a:r>
              <a:rPr lang="cs-CZ" sz="2200" u="sng" dirty="0" err="1"/>
              <a:t>for</a:t>
            </a:r>
            <a:r>
              <a:rPr lang="en-GB" sz="2200" u="sng" dirty="0"/>
              <a:t>:</a:t>
            </a:r>
          </a:p>
          <a:p>
            <a:pPr lvl="1"/>
            <a:r>
              <a:rPr lang="cs-CZ" sz="2200" dirty="0"/>
              <a:t>t</a:t>
            </a:r>
            <a:r>
              <a:rPr lang="en-GB" sz="2200" dirty="0"/>
              <a:t>o propose data fields that describe persons &amp; trainings</a:t>
            </a:r>
            <a:r>
              <a:rPr lang="cs-CZ" sz="2200" dirty="0"/>
              <a:t> </a:t>
            </a:r>
            <a:endParaRPr lang="en-GB" sz="2200" dirty="0"/>
          </a:p>
          <a:p>
            <a:pPr lvl="1"/>
            <a:r>
              <a:rPr lang="cs-CZ" sz="2200" dirty="0"/>
              <a:t>t</a:t>
            </a:r>
            <a:r>
              <a:rPr lang="en-GB" sz="2200" dirty="0"/>
              <a:t>o define a set of possible values for the data fields </a:t>
            </a:r>
          </a:p>
          <a:p>
            <a:pPr lvl="1"/>
            <a:r>
              <a:rPr lang="cs-CZ" sz="2200" dirty="0"/>
              <a:t>t</a:t>
            </a:r>
            <a:r>
              <a:rPr lang="en-GB" sz="2200" dirty="0"/>
              <a:t>o define the criteria for editing datasets in WP3 </a:t>
            </a:r>
          </a:p>
        </p:txBody>
      </p:sp>
      <p:pic>
        <p:nvPicPr>
          <p:cNvPr id="5" name="Picture 4" descr="A picture containing flower, graphics, screenshot, graphic design&#10;&#10;Description automatically generated">
            <a:extLst>
              <a:ext uri="{FF2B5EF4-FFF2-40B4-BE49-F238E27FC236}">
                <a16:creationId xmlns:a16="http://schemas.microsoft.com/office/drawing/2014/main" xmlns="" id="{21CE65C0-B4C3-A589-8F0E-9C30E31A7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" y="5541424"/>
            <a:ext cx="1087849" cy="1450465"/>
          </a:xfrm>
          <a:prstGeom prst="rect">
            <a:avLst/>
          </a:prstGeom>
        </p:spPr>
      </p:pic>
      <p:pic>
        <p:nvPicPr>
          <p:cNvPr id="9" name="Picture 8" descr="A blue flag with white stars&#10;&#10;Description automatically generated">
            <a:extLst>
              <a:ext uri="{FF2B5EF4-FFF2-40B4-BE49-F238E27FC236}">
                <a16:creationId xmlns:a16="http://schemas.microsoft.com/office/drawing/2014/main" xmlns="" id="{562D8337-1CD3-0564-8664-7D673D64C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274" y="5950039"/>
            <a:ext cx="672108" cy="907961"/>
          </a:xfrm>
          <a:prstGeom prst="rect">
            <a:avLst/>
          </a:prstGeom>
        </p:spPr>
      </p:pic>
      <p:pic>
        <p:nvPicPr>
          <p:cNvPr id="11" name="image14.jpg" descr="A képen szöveg, clipart látható&#10;&#10;Automatikusan generált leírás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120278" y="6238876"/>
            <a:ext cx="935355" cy="5791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0286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125453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DA797-2B7A-4EA5-99E4-2C58F94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153573"/>
            <a:ext cx="2112658" cy="3643579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About  the D-ILA Project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662802" y="2455480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C4EDB0-09FF-7C71-6646-2FEB4C790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591345"/>
            <a:ext cx="5179868" cy="5585619"/>
          </a:xfrm>
        </p:spPr>
        <p:txBody>
          <a:bodyPr anchor="ctr">
            <a:normAutofit fontScale="77500" lnSpcReduction="20000"/>
          </a:bodyPr>
          <a:lstStyle/>
          <a:p>
            <a:r>
              <a:rPr lang="cs-CZ" sz="3200" u="sng" dirty="0"/>
              <a:t>Status </a:t>
            </a:r>
            <a:r>
              <a:rPr lang="cs-CZ" sz="3200" u="sng" dirty="0" err="1"/>
              <a:t>of</a:t>
            </a:r>
            <a:r>
              <a:rPr lang="cs-CZ" sz="3200" u="sng" dirty="0"/>
              <a:t> </a:t>
            </a:r>
            <a:r>
              <a:rPr lang="cs-CZ" sz="3200" u="sng" dirty="0" err="1"/>
              <a:t>the</a:t>
            </a:r>
            <a:r>
              <a:rPr lang="cs-CZ" sz="3200" u="sng" dirty="0"/>
              <a:t> </a:t>
            </a:r>
            <a:r>
              <a:rPr lang="cs-CZ" sz="3200" u="sng" dirty="0" err="1"/>
              <a:t>project</a:t>
            </a:r>
            <a:r>
              <a:rPr lang="cs-CZ" sz="3200" u="sng" dirty="0"/>
              <a:t>:</a:t>
            </a:r>
            <a:r>
              <a:rPr lang="cs-CZ" sz="3200" dirty="0"/>
              <a:t> </a:t>
            </a:r>
          </a:p>
          <a:p>
            <a:pPr>
              <a:buFontTx/>
              <a:buChar char="-"/>
            </a:pPr>
            <a:r>
              <a:rPr lang="cs-CZ" sz="3200" dirty="0" err="1"/>
              <a:t>finishing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feasibility</a:t>
            </a:r>
            <a:r>
              <a:rPr lang="cs-CZ" sz="3200" dirty="0"/>
              <a:t> study:</a:t>
            </a:r>
          </a:p>
          <a:p>
            <a:pPr lvl="1">
              <a:buFontTx/>
              <a:buChar char="-"/>
            </a:pPr>
            <a:r>
              <a:rPr lang="cs-CZ" b="1" dirty="0" err="1"/>
              <a:t>analysis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courses</a:t>
            </a:r>
            <a:r>
              <a:rPr lang="cs-CZ" b="1" dirty="0"/>
              <a:t> </a:t>
            </a:r>
            <a:r>
              <a:rPr lang="cs-CZ" b="1" dirty="0" err="1"/>
              <a:t>DBs</a:t>
            </a:r>
            <a:r>
              <a:rPr lang="cs-CZ" dirty="0"/>
              <a:t>,</a:t>
            </a:r>
          </a:p>
          <a:p>
            <a:pPr lvl="1">
              <a:buFontTx/>
              <a:buChar char="-"/>
            </a:pP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adults</a:t>
            </a:r>
            <a:r>
              <a:rPr lang="cs-CZ" dirty="0"/>
              <a:t> in AE (</a:t>
            </a:r>
            <a:r>
              <a:rPr lang="cs-CZ" dirty="0" err="1"/>
              <a:t>statistics</a:t>
            </a:r>
            <a:r>
              <a:rPr lang="cs-CZ" dirty="0"/>
              <a:t>, </a:t>
            </a:r>
            <a:r>
              <a:rPr lang="cs-CZ" dirty="0" err="1"/>
              <a:t>DBs</a:t>
            </a:r>
            <a:r>
              <a:rPr lang="cs-CZ" dirty="0"/>
              <a:t>)</a:t>
            </a:r>
          </a:p>
          <a:p>
            <a:pPr lvl="1">
              <a:buFontTx/>
              <a:buChar char="-"/>
            </a:pPr>
            <a:r>
              <a:rPr lang="cs-CZ" dirty="0" err="1"/>
              <a:t>Situation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ILAs</a:t>
            </a:r>
            <a:r>
              <a:rPr lang="cs-CZ" dirty="0"/>
              <a:t>, </a:t>
            </a:r>
            <a:r>
              <a:rPr lang="cs-CZ" dirty="0" err="1"/>
              <a:t>MCs</a:t>
            </a:r>
            <a:r>
              <a:rPr lang="cs-CZ" dirty="0"/>
              <a:t>, AE (</a:t>
            </a:r>
            <a:r>
              <a:rPr lang="cs-CZ" dirty="0" err="1"/>
              <a:t>funding</a:t>
            </a:r>
            <a:r>
              <a:rPr lang="cs-CZ" dirty="0"/>
              <a:t>) </a:t>
            </a:r>
            <a:r>
              <a:rPr lang="cs-CZ" dirty="0" err="1"/>
              <a:t>system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categorisations</a:t>
            </a:r>
            <a:r>
              <a:rPr lang="cs-CZ" dirty="0"/>
              <a:t> and data </a:t>
            </a:r>
            <a:r>
              <a:rPr lang="cs-CZ" dirty="0" err="1"/>
              <a:t>sources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(ESCO, </a:t>
            </a:r>
            <a:r>
              <a:rPr lang="cs-CZ" dirty="0" err="1"/>
              <a:t>DigComp</a:t>
            </a:r>
            <a:r>
              <a:rPr lang="cs-CZ" dirty="0"/>
              <a:t>, LFS </a:t>
            </a:r>
            <a:r>
              <a:rPr lang="cs-CZ" dirty="0" err="1"/>
              <a:t>etc</a:t>
            </a:r>
            <a:r>
              <a:rPr lang="cs-CZ" dirty="0"/>
              <a:t>.), </a:t>
            </a:r>
            <a:r>
              <a:rPr lang="cs-CZ" dirty="0" err="1"/>
              <a:t>national</a:t>
            </a:r>
            <a:r>
              <a:rPr lang="cs-CZ" dirty="0"/>
              <a:t> soft </a:t>
            </a:r>
            <a:r>
              <a:rPr lang="cs-CZ" dirty="0" err="1"/>
              <a:t>skills</a:t>
            </a:r>
            <a:r>
              <a:rPr lang="cs-CZ" dirty="0"/>
              <a:t> management </a:t>
            </a:r>
            <a:r>
              <a:rPr lang="cs-CZ" dirty="0" err="1"/>
              <a:t>aproaches</a:t>
            </a:r>
            <a:endParaRPr lang="cs-CZ" dirty="0"/>
          </a:p>
          <a:p>
            <a:pPr lvl="1">
              <a:buFontTx/>
              <a:buChar char="-"/>
            </a:pPr>
            <a:r>
              <a:rPr lang="cs-CZ" b="1" dirty="0" err="1"/>
              <a:t>empirical</a:t>
            </a:r>
            <a:r>
              <a:rPr lang="cs-CZ" b="1" dirty="0"/>
              <a:t> </a:t>
            </a:r>
            <a:r>
              <a:rPr lang="cs-CZ" b="1" dirty="0" err="1"/>
              <a:t>research</a:t>
            </a:r>
            <a:r>
              <a:rPr lang="cs-CZ" dirty="0"/>
              <a:t> (</a:t>
            </a:r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interviews</a:t>
            </a:r>
            <a:r>
              <a:rPr lang="cs-CZ" dirty="0"/>
              <a:t>) </a:t>
            </a:r>
          </a:p>
          <a:p>
            <a:pPr>
              <a:buFontTx/>
              <a:buChar char="-"/>
            </a:pPr>
            <a:r>
              <a:rPr lang="hu-HU" dirty="0"/>
              <a:t>Transfering into WP3:</a:t>
            </a:r>
          </a:p>
          <a:p>
            <a:pPr lvl="1">
              <a:buFontTx/>
              <a:buChar char="-"/>
            </a:pPr>
            <a:r>
              <a:rPr lang="hu-HU" dirty="0"/>
              <a:t>Decission on a specific condition of the data model </a:t>
            </a:r>
          </a:p>
          <a:p>
            <a:pPr marL="0" indent="0">
              <a:buNone/>
            </a:pPr>
            <a:endParaRPr lang="hu-HU" sz="1200" dirty="0"/>
          </a:p>
        </p:txBody>
      </p:sp>
      <p:pic>
        <p:nvPicPr>
          <p:cNvPr id="4" name="Picture 3" descr="A blue flag with white stars&#10;&#10;Description automatically generated">
            <a:extLst>
              <a:ext uri="{FF2B5EF4-FFF2-40B4-BE49-F238E27FC236}">
                <a16:creationId xmlns:a16="http://schemas.microsoft.com/office/drawing/2014/main" xmlns="" id="{8AC976D1-7DC6-4FFF-1561-573D21E72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5950039"/>
            <a:ext cx="1013990" cy="907961"/>
          </a:xfrm>
          <a:prstGeom prst="rect">
            <a:avLst/>
          </a:prstGeom>
        </p:spPr>
      </p:pic>
      <p:pic>
        <p:nvPicPr>
          <p:cNvPr id="5" name="Picture 4" descr="A picture containing flower, graphics, screenshot, graphic design&#10;&#10;Description automatically generated">
            <a:extLst>
              <a:ext uri="{FF2B5EF4-FFF2-40B4-BE49-F238E27FC236}">
                <a16:creationId xmlns:a16="http://schemas.microsoft.com/office/drawing/2014/main" xmlns="" id="{BD798CB3-EF56-3D0C-9106-6ABF3E9B8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0528" y="5416587"/>
            <a:ext cx="1608074" cy="1598858"/>
          </a:xfrm>
          <a:prstGeom prst="rect">
            <a:avLst/>
          </a:prstGeom>
        </p:spPr>
      </p:pic>
      <p:pic>
        <p:nvPicPr>
          <p:cNvPr id="9" name="image14.jpg" descr="A képen szöveg, clipart látható&#10;&#10;Automatikusan generált leírás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105465" y="6114459"/>
            <a:ext cx="935355" cy="5791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7916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125453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DC976-D431-BD31-01BD-D9C56C73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153573"/>
            <a:ext cx="2400300" cy="4461163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rgbClr val="FFFFFF"/>
                </a:solidFill>
              </a:rPr>
              <a:t>Personal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data</a:t>
            </a:r>
            <a:r>
              <a:rPr lang="hu-HU" dirty="0">
                <a:solidFill>
                  <a:srgbClr val="FFFFFF"/>
                </a:solidFill>
              </a:rPr>
              <a:t/>
            </a:r>
            <a:br>
              <a:rPr lang="hu-HU" dirty="0">
                <a:solidFill>
                  <a:srgbClr val="FFFFFF"/>
                </a:solidFill>
              </a:rPr>
            </a:br>
            <a:r>
              <a:rPr lang="hu-HU" dirty="0">
                <a:solidFill>
                  <a:srgbClr val="FFFFFF"/>
                </a:solidFill>
              </a:rPr>
              <a:t/>
            </a:r>
            <a:br>
              <a:rPr lang="hu-HU" dirty="0">
                <a:solidFill>
                  <a:srgbClr val="FFFFFF"/>
                </a:solidFill>
              </a:rPr>
            </a:br>
            <a:r>
              <a:rPr lang="hu-HU" dirty="0" err="1">
                <a:solidFill>
                  <a:srgbClr val="FFFFFF"/>
                </a:solidFill>
              </a:rPr>
              <a:t>Trainings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data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662802" y="2455480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F628D5-B801-3846-E377-038CA8F26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591345"/>
            <a:ext cx="5179868" cy="5585619"/>
          </a:xfrm>
        </p:spPr>
        <p:txBody>
          <a:bodyPr anchor="ctr">
            <a:normAutofit fontScale="77500" lnSpcReduction="20000"/>
          </a:bodyPr>
          <a:lstStyle/>
          <a:p>
            <a:r>
              <a:rPr lang="en-GB" dirty="0"/>
              <a:t>Age, gender, previous education, skills and competences</a:t>
            </a:r>
            <a:r>
              <a:rPr lang="hu-HU" dirty="0"/>
              <a:t> etc.</a:t>
            </a:r>
          </a:p>
          <a:p>
            <a:r>
              <a:rPr lang="en-GB" dirty="0"/>
              <a:t>Employment-related characteristics: current and future position, company satisfaction etc.</a:t>
            </a:r>
            <a:endParaRPr lang="hu-HU" dirty="0"/>
          </a:p>
          <a:p>
            <a:endParaRPr lang="hu-HU" dirty="0"/>
          </a:p>
          <a:p>
            <a:r>
              <a:rPr lang="hu-HU" dirty="0"/>
              <a:t>Basic data like method of delivery, number of hours, credits, etc.</a:t>
            </a:r>
          </a:p>
          <a:p>
            <a:r>
              <a:rPr lang="hu-HU" dirty="0"/>
              <a:t>Link </a:t>
            </a:r>
            <a:r>
              <a:rPr lang="hu-HU" dirty="0" err="1"/>
              <a:t>courses</a:t>
            </a:r>
            <a:r>
              <a:rPr lang="hu-HU" dirty="0"/>
              <a:t>/input </a:t>
            </a:r>
            <a:r>
              <a:rPr lang="hu-HU" dirty="0" err="1"/>
              <a:t>competences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certain</a:t>
            </a:r>
            <a:r>
              <a:rPr lang="hu-HU" dirty="0"/>
              <a:t> </a:t>
            </a:r>
            <a:r>
              <a:rPr lang="hu-HU" dirty="0" err="1"/>
              <a:t>frameworks</a:t>
            </a:r>
            <a:r>
              <a:rPr lang="hu-HU" dirty="0"/>
              <a:t> (</a:t>
            </a:r>
            <a:r>
              <a:rPr lang="hu-HU" dirty="0" err="1"/>
              <a:t>DigComp</a:t>
            </a:r>
            <a:r>
              <a:rPr lang="hu-HU" dirty="0"/>
              <a:t>, </a:t>
            </a:r>
            <a:r>
              <a:rPr lang="hu-HU" dirty="0" err="1"/>
              <a:t>FinComp</a:t>
            </a:r>
            <a:r>
              <a:rPr lang="hu-HU" dirty="0"/>
              <a:t>, </a:t>
            </a:r>
            <a:r>
              <a:rPr lang="hu-HU" dirty="0" err="1"/>
              <a:t>LifeComp</a:t>
            </a:r>
            <a:r>
              <a:rPr lang="hu-HU" dirty="0"/>
              <a:t>, </a:t>
            </a:r>
            <a:r>
              <a:rPr lang="hu-HU" dirty="0" err="1"/>
              <a:t>EntreComp</a:t>
            </a:r>
            <a:r>
              <a:rPr lang="hu-HU" dirty="0"/>
              <a:t> etc.)?</a:t>
            </a:r>
          </a:p>
          <a:p>
            <a:pPr marL="0" indent="0" algn="r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			</a:t>
            </a:r>
            <a:endParaRPr lang="en-GB" dirty="0"/>
          </a:p>
        </p:txBody>
      </p:sp>
      <p:pic>
        <p:nvPicPr>
          <p:cNvPr id="5" name="Picture 4" descr="A picture containing flower, graphics, screenshot, graphic design&#10;&#10;Description automatically generated">
            <a:extLst>
              <a:ext uri="{FF2B5EF4-FFF2-40B4-BE49-F238E27FC236}">
                <a16:creationId xmlns:a16="http://schemas.microsoft.com/office/drawing/2014/main" xmlns="" id="{9ED68760-B417-9A76-2F67-52A8A678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" y="5810651"/>
            <a:ext cx="890051" cy="1186735"/>
          </a:xfrm>
          <a:prstGeom prst="rect">
            <a:avLst/>
          </a:prstGeom>
        </p:spPr>
      </p:pic>
      <p:pic>
        <p:nvPicPr>
          <p:cNvPr id="6" name="Picture 5" descr="A blue flag with white stars&#10;&#10;Description automatically generated">
            <a:extLst>
              <a:ext uri="{FF2B5EF4-FFF2-40B4-BE49-F238E27FC236}">
                <a16:creationId xmlns:a16="http://schemas.microsoft.com/office/drawing/2014/main" xmlns="" id="{8F707486-C838-42A2-5D9B-16CE7F985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274" y="5950039"/>
            <a:ext cx="672108" cy="907961"/>
          </a:xfrm>
          <a:prstGeom prst="rect">
            <a:avLst/>
          </a:prstGeom>
        </p:spPr>
      </p:pic>
      <p:pic>
        <p:nvPicPr>
          <p:cNvPr id="9" name="image14.jpg" descr="A képen szöveg, clipart látható&#10;&#10;Automatikusan generált leírás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120279" y="6238876"/>
            <a:ext cx="883770" cy="5745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0902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6D343C-36B0-9EF2-44BF-7F027A14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722" y="329184"/>
            <a:ext cx="5170932" cy="1783080"/>
          </a:xfrm>
        </p:spPr>
        <p:txBody>
          <a:bodyPr anchor="b">
            <a:normAutofit/>
          </a:bodyPr>
          <a:lstStyle/>
          <a:p>
            <a:r>
              <a:rPr lang="hu-HU" sz="5400" dirty="0"/>
              <a:t>Early findings and dilemmas</a:t>
            </a:r>
            <a:endParaRPr lang="en-GB" sz="5400" dirty="0"/>
          </a:p>
        </p:txBody>
      </p:sp>
      <p:pic>
        <p:nvPicPr>
          <p:cNvPr id="14" name="Picture 4" descr="Magnifying glass showing decling performance">
            <a:extLst>
              <a:ext uri="{FF2B5EF4-FFF2-40B4-BE49-F238E27FC236}">
                <a16:creationId xmlns:a16="http://schemas.microsoft.com/office/drawing/2014/main" xmlns="" id="{793A2C00-817D-326E-3692-EE3970499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96" r="45559" b="-2"/>
          <a:stretch/>
        </p:blipFill>
        <p:spPr>
          <a:xfrm>
            <a:off x="15" y="1"/>
            <a:ext cx="303939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90722" y="239572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ADA0A6-7448-C582-C54A-4FBADA555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2" y="2706624"/>
            <a:ext cx="5170932" cy="34838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1700" b="1" dirty="0"/>
              <a:t>Data available for each country varies</a:t>
            </a:r>
            <a:r>
              <a:rPr lang="cs-CZ" sz="1700" b="1" dirty="0"/>
              <a:t> </a:t>
            </a:r>
            <a:r>
              <a:rPr lang="cs-CZ" sz="1700" dirty="0"/>
              <a:t>(</a:t>
            </a:r>
            <a:r>
              <a:rPr lang="cs-CZ" sz="1700" dirty="0" err="1"/>
              <a:t>e.g</a:t>
            </a:r>
            <a:r>
              <a:rPr lang="cs-CZ" sz="1700" dirty="0"/>
              <a:t>. </a:t>
            </a:r>
            <a:r>
              <a:rPr lang="cs-CZ" sz="1700" dirty="0" err="1"/>
              <a:t>Hungary</a:t>
            </a:r>
            <a:r>
              <a:rPr lang="cs-CZ" sz="1700" dirty="0"/>
              <a:t> – </a:t>
            </a:r>
            <a:r>
              <a:rPr lang="cs-CZ" sz="1700" dirty="0" err="1"/>
              <a:t>complete</a:t>
            </a:r>
            <a:r>
              <a:rPr lang="cs-CZ" sz="1700" dirty="0"/>
              <a:t> </a:t>
            </a:r>
            <a:r>
              <a:rPr lang="cs-CZ" sz="1700" dirty="0" err="1"/>
              <a:t>system</a:t>
            </a:r>
            <a:r>
              <a:rPr lang="cs-CZ" sz="1700" dirty="0"/>
              <a:t>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information</a:t>
            </a:r>
            <a:r>
              <a:rPr lang="cs-CZ" sz="1700" dirty="0"/>
              <a:t> </a:t>
            </a:r>
            <a:r>
              <a:rPr lang="cs-CZ" sz="1700" dirty="0" err="1"/>
              <a:t>about</a:t>
            </a:r>
            <a:r>
              <a:rPr lang="cs-CZ" sz="1700" dirty="0"/>
              <a:t> </a:t>
            </a:r>
            <a:r>
              <a:rPr lang="cs-CZ" sz="1700" dirty="0" err="1"/>
              <a:t>courses</a:t>
            </a:r>
            <a:r>
              <a:rPr lang="cs-CZ" sz="1700" dirty="0"/>
              <a:t> and </a:t>
            </a:r>
            <a:r>
              <a:rPr lang="cs-CZ" sz="1700" dirty="0" err="1"/>
              <a:t>adults</a:t>
            </a:r>
            <a:r>
              <a:rPr lang="cs-CZ" sz="1700" dirty="0"/>
              <a:t> in </a:t>
            </a:r>
            <a:r>
              <a:rPr lang="cs-CZ" sz="1700" dirty="0" err="1"/>
              <a:t>education</a:t>
            </a:r>
            <a:r>
              <a:rPr lang="cs-CZ" sz="1700" dirty="0"/>
              <a:t> x </a:t>
            </a:r>
            <a:r>
              <a:rPr lang="cs-CZ" sz="1700" dirty="0" err="1"/>
              <a:t>Czechia</a:t>
            </a:r>
            <a:r>
              <a:rPr lang="cs-CZ" sz="1700" dirty="0"/>
              <a:t> – no such </a:t>
            </a:r>
            <a:r>
              <a:rPr lang="cs-CZ" sz="1700" dirty="0" err="1"/>
              <a:t>system</a:t>
            </a:r>
            <a:r>
              <a:rPr lang="cs-CZ" sz="1700" dirty="0"/>
              <a:t>)</a:t>
            </a:r>
            <a:endParaRPr lang="hu-HU" sz="1700" dirty="0"/>
          </a:p>
          <a:p>
            <a:pPr>
              <a:buFontTx/>
              <a:buChar char="-"/>
            </a:pPr>
            <a:r>
              <a:rPr lang="hu-HU" sz="1700" dirty="0" err="1"/>
              <a:t>Representing</a:t>
            </a:r>
            <a:r>
              <a:rPr lang="hu-HU" sz="1700" dirty="0"/>
              <a:t> </a:t>
            </a:r>
            <a:r>
              <a:rPr lang="hu-HU" sz="1700" dirty="0" err="1"/>
              <a:t>the</a:t>
            </a:r>
            <a:r>
              <a:rPr lang="hu-HU" sz="1700" dirty="0"/>
              <a:t> </a:t>
            </a:r>
            <a:r>
              <a:rPr lang="hu-HU" sz="1700" b="1" dirty="0" err="1"/>
              <a:t>actual</a:t>
            </a:r>
            <a:r>
              <a:rPr lang="hu-HU" sz="1700" b="1" dirty="0"/>
              <a:t> </a:t>
            </a:r>
            <a:r>
              <a:rPr lang="hu-HU" sz="1700" b="1" dirty="0" err="1"/>
              <a:t>state</a:t>
            </a:r>
            <a:r>
              <a:rPr lang="hu-HU" sz="1700" b="1" dirty="0"/>
              <a:t> of play </a:t>
            </a:r>
            <a:r>
              <a:rPr lang="hu-HU" sz="1700" b="1" dirty="0" err="1"/>
              <a:t>or</a:t>
            </a:r>
            <a:r>
              <a:rPr lang="hu-HU" sz="1700" b="1" dirty="0"/>
              <a:t> </a:t>
            </a:r>
            <a:r>
              <a:rPr lang="hu-HU" sz="1700" b="1" dirty="0" err="1"/>
              <a:t>the</a:t>
            </a:r>
            <a:r>
              <a:rPr lang="hu-HU" sz="1700" b="1" dirty="0"/>
              <a:t> </a:t>
            </a:r>
            <a:r>
              <a:rPr lang="hu-HU" sz="1700" b="1" dirty="0" err="1"/>
              <a:t>ideal</a:t>
            </a:r>
            <a:r>
              <a:rPr lang="hu-HU" sz="1700" b="1" dirty="0"/>
              <a:t> </a:t>
            </a:r>
            <a:r>
              <a:rPr lang="hu-HU" sz="1700" dirty="0" err="1"/>
              <a:t>one</a:t>
            </a:r>
            <a:r>
              <a:rPr lang="hu-HU" sz="1700" dirty="0"/>
              <a:t>?</a:t>
            </a:r>
          </a:p>
          <a:p>
            <a:pPr>
              <a:buFontTx/>
              <a:buChar char="-"/>
            </a:pPr>
            <a:r>
              <a:rPr lang="hu-HU" sz="1700" dirty="0"/>
              <a:t>A</a:t>
            </a:r>
            <a:r>
              <a:rPr lang="en-GB" sz="1700" dirty="0"/>
              <a:t> </a:t>
            </a:r>
            <a:r>
              <a:rPr lang="en-GB" sz="1700" b="1" dirty="0"/>
              <a:t>micro-c</a:t>
            </a:r>
            <a:r>
              <a:rPr lang="hu-HU" sz="1700" b="1" dirty="0" err="1"/>
              <a:t>redential</a:t>
            </a:r>
            <a:r>
              <a:rPr lang="en-GB" sz="1700" dirty="0"/>
              <a:t> system should be introduced</a:t>
            </a:r>
            <a:r>
              <a:rPr lang="cs-CZ" sz="1700" dirty="0"/>
              <a:t> (but not </a:t>
            </a:r>
            <a:r>
              <a:rPr lang="cs-CZ" sz="1700" dirty="0" err="1"/>
              <a:t>enough</a:t>
            </a:r>
            <a:r>
              <a:rPr lang="cs-CZ" sz="1700" dirty="0"/>
              <a:t> </a:t>
            </a:r>
            <a:r>
              <a:rPr lang="cs-CZ" sz="1700" dirty="0" err="1"/>
              <a:t>yet</a:t>
            </a:r>
            <a:r>
              <a:rPr lang="cs-CZ" sz="1700" dirty="0"/>
              <a:t>)</a:t>
            </a:r>
            <a:endParaRPr lang="hu-HU" sz="1700" dirty="0"/>
          </a:p>
          <a:p>
            <a:pPr>
              <a:buFontTx/>
              <a:buChar char="-"/>
            </a:pPr>
            <a:r>
              <a:rPr lang="hu-HU" sz="1700" dirty="0"/>
              <a:t>W</a:t>
            </a:r>
            <a:r>
              <a:rPr lang="en-GB" sz="1700" dirty="0"/>
              <a:t>hat </a:t>
            </a:r>
            <a:r>
              <a:rPr lang="en-GB" sz="1700" b="1" dirty="0"/>
              <a:t>impact do new AI solutions</a:t>
            </a:r>
            <a:r>
              <a:rPr lang="en-GB" sz="1700" dirty="0"/>
              <a:t> (since the submission of the application and the launch of the project) have on the project?</a:t>
            </a:r>
          </a:p>
        </p:txBody>
      </p:sp>
      <p:pic>
        <p:nvPicPr>
          <p:cNvPr id="6" name="Picture 5" descr="A picture containing flower, graphics, screenshot, graphic design&#10;&#10;Description automatically generated">
            <a:extLst>
              <a:ext uri="{FF2B5EF4-FFF2-40B4-BE49-F238E27FC236}">
                <a16:creationId xmlns:a16="http://schemas.microsoft.com/office/drawing/2014/main" xmlns="" id="{412F0C98-85EF-07E2-D526-884C9D93F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5624940"/>
            <a:ext cx="1013777" cy="1351702"/>
          </a:xfrm>
          <a:prstGeom prst="rect">
            <a:avLst/>
          </a:prstGeom>
        </p:spPr>
      </p:pic>
      <p:pic>
        <p:nvPicPr>
          <p:cNvPr id="8" name="Picture 7" descr="A blue flag with white stars&#10;&#10;Description automatically generated">
            <a:extLst>
              <a:ext uri="{FF2B5EF4-FFF2-40B4-BE49-F238E27FC236}">
                <a16:creationId xmlns:a16="http://schemas.microsoft.com/office/drawing/2014/main" xmlns="" id="{604D0A69-1451-33CC-0315-7082AD9E9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300" y="5932676"/>
            <a:ext cx="651643" cy="880314"/>
          </a:xfrm>
          <a:prstGeom prst="rect">
            <a:avLst/>
          </a:prstGeom>
        </p:spPr>
      </p:pic>
      <p:pic>
        <p:nvPicPr>
          <p:cNvPr id="9" name="image14.jpg" descr="A képen szöveg, clipart látható&#10;&#10;Automatikusan generált leírás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146713" y="6083273"/>
            <a:ext cx="935355" cy="579120"/>
          </a:xfrm>
          <a:prstGeom prst="rect">
            <a:avLst/>
          </a:prstGeom>
          <a:ln/>
        </p:spPr>
      </p:pic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" name="Náhled snímku 4">
                <a:extLst>
                  <a:ext uri="{FF2B5EF4-FFF2-40B4-BE49-F238E27FC236}">
                    <a16:creationId xmlns:a16="http://schemas.microsoft.com/office/drawing/2014/main" id="{7C2B8FBF-6CCF-4D2C-9832-28390D9A72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541469"/>
                  </p:ext>
                </p:extLst>
              </p:nvPr>
            </p:nvGraphicFramePr>
            <p:xfrm>
              <a:off x="-6861412" y="5441748"/>
              <a:ext cx="2286000" cy="1714500"/>
            </p:xfrm>
            <a:graphic>
              <a:graphicData uri="http://schemas.microsoft.com/office/powerpoint/2016/slidezoom">
                <pslz:sldZm>
                  <pslz:sldZmObj sldId="266" cId="2863715953">
                    <pslz:zmPr id="{F583F402-E8CA-49A6-9669-49981F3E759B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Náhled snímku 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xmlns="" id="{7C2B8FBF-6CCF-4D2C-9832-28390D9A72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6861412" y="5441748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371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3125453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DC976-D431-BD31-01BD-D9C56C73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06" y="1153573"/>
            <a:ext cx="2724520" cy="44611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Lessons from interviews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662802" y="2455480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F628D5-B801-3846-E377-038CA8F26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591345"/>
            <a:ext cx="5179868" cy="5585619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			</a:t>
            </a:r>
            <a:endParaRPr lang="en-GB" dirty="0"/>
          </a:p>
        </p:txBody>
      </p:sp>
      <p:pic>
        <p:nvPicPr>
          <p:cNvPr id="5" name="Picture 4" descr="A picture containing flower, graphics, screenshot, graphic design&#10;&#10;Description automatically generated">
            <a:extLst>
              <a:ext uri="{FF2B5EF4-FFF2-40B4-BE49-F238E27FC236}">
                <a16:creationId xmlns:a16="http://schemas.microsoft.com/office/drawing/2014/main" xmlns="" id="{9ED68760-B417-9A76-2F67-52A8A678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" y="5810651"/>
            <a:ext cx="890051" cy="1186735"/>
          </a:xfrm>
          <a:prstGeom prst="rect">
            <a:avLst/>
          </a:prstGeom>
        </p:spPr>
      </p:pic>
      <p:pic>
        <p:nvPicPr>
          <p:cNvPr id="6" name="Picture 5" descr="A blue flag with white stars&#10;&#10;Description automatically generated">
            <a:extLst>
              <a:ext uri="{FF2B5EF4-FFF2-40B4-BE49-F238E27FC236}">
                <a16:creationId xmlns:a16="http://schemas.microsoft.com/office/drawing/2014/main" xmlns="" id="{8F707486-C838-42A2-5D9B-16CE7F985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274" y="5950039"/>
            <a:ext cx="672108" cy="907961"/>
          </a:xfrm>
          <a:prstGeom prst="rect">
            <a:avLst/>
          </a:prstGeom>
        </p:spPr>
      </p:pic>
      <p:pic>
        <p:nvPicPr>
          <p:cNvPr id="9" name="image14.jpg" descr="A képen szöveg, clipart látható&#10;&#10;Automatikusan generált leírás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120279" y="6238876"/>
            <a:ext cx="883770" cy="574500"/>
          </a:xfrm>
          <a:prstGeom prst="rect">
            <a:avLst/>
          </a:prstGeom>
          <a:ln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FE09DCDE-1A24-36F6-2CCF-2952F415CB91}"/>
              </a:ext>
            </a:extLst>
          </p:cNvPr>
          <p:cNvSpPr txBox="1"/>
          <p:nvPr/>
        </p:nvSpPr>
        <p:spPr>
          <a:xfrm>
            <a:off x="3995936" y="194387"/>
            <a:ext cx="495715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u="sng" dirty="0"/>
              <a:t>I</a:t>
            </a:r>
            <a:r>
              <a:rPr lang="en-US" sz="2400" u="sng" dirty="0" err="1"/>
              <a:t>ntegrated</a:t>
            </a:r>
            <a:r>
              <a:rPr lang="en-US" sz="2400" u="sng" dirty="0"/>
              <a:t> HR systems </a:t>
            </a:r>
            <a:r>
              <a:rPr lang="en-US" sz="2400" dirty="0"/>
              <a:t>in use</a:t>
            </a:r>
            <a:r>
              <a:rPr lang="hu-HU" sz="2400" dirty="0"/>
              <a:t> ↔</a:t>
            </a:r>
            <a:r>
              <a:rPr lang="en-US" sz="2400" dirty="0"/>
              <a:t> HR (L&amp;D) professionals don’t always like its training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Course recommendation at companies </a:t>
            </a:r>
            <a:r>
              <a:rPr lang="en-US" sz="2400" dirty="0"/>
              <a:t>are usually based on superior’s personal recommendation (no data-driven approach)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Most important soft skills</a:t>
            </a:r>
            <a:r>
              <a:rPr lang="en-US" sz="2400" dirty="0"/>
              <a:t>: adaptability, ability and willingness to learn</a:t>
            </a:r>
            <a:r>
              <a:rPr lang="hu-HU" sz="2400" dirty="0"/>
              <a:t>, stress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Information such as </a:t>
            </a:r>
            <a:r>
              <a:rPr lang="hu-HU" sz="2400" u="sng" dirty="0"/>
              <a:t>profession, education and professional experience</a:t>
            </a:r>
            <a:r>
              <a:rPr lang="hu-HU" sz="2400" dirty="0"/>
              <a:t> are basic to choose the right education.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7745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805</Words>
  <Application>Microsoft Office PowerPoint</Application>
  <PresentationFormat>Předvádění na obrazovce (4:3)</PresentationFormat>
  <Paragraphs>104</Paragraphs>
  <Slides>11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DILA-V4: PROJECT OF DIGITAL LEARNING ACCOUNTS IN V4 COUNTRIES</vt:lpstr>
      <vt:lpstr>Erasmus+ Project: D-ILA in V4</vt:lpstr>
      <vt:lpstr>Background</vt:lpstr>
      <vt:lpstr>About  the D-ILA Project </vt:lpstr>
      <vt:lpstr>About  the D-ILA Project </vt:lpstr>
      <vt:lpstr>About  the D-ILA Project </vt:lpstr>
      <vt:lpstr>Personal data  Trainings data</vt:lpstr>
      <vt:lpstr>Early findings and dilemmas</vt:lpstr>
      <vt:lpstr>Lessons from interviews</vt:lpstr>
      <vt:lpstr>Want to contribute?  Want to cooperate? 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personalize learning experience with AI? AI-supported Individual Learning Accounts for Adults</dc:title>
  <dc:creator>Markéta Tučková</dc:creator>
  <cp:lastModifiedBy>Markéta Tučková</cp:lastModifiedBy>
  <cp:revision>39</cp:revision>
  <dcterms:created xsi:type="dcterms:W3CDTF">2023-06-16T09:17:56Z</dcterms:created>
  <dcterms:modified xsi:type="dcterms:W3CDTF">2023-06-21T08:17:17Z</dcterms:modified>
</cp:coreProperties>
</file>