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drawings/drawing1.xml" ContentType="application/vnd.openxmlformats-officedocument.drawingml.chartshapes+xml"/>
  <Override PartName="/ppt/charts/chart4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8"/>
  </p:notesMasterIdLst>
  <p:sldIdLst>
    <p:sldId id="257" r:id="rId2"/>
    <p:sldId id="258" r:id="rId3"/>
    <p:sldId id="259" r:id="rId4"/>
    <p:sldId id="263" r:id="rId5"/>
    <p:sldId id="265" r:id="rId6"/>
    <p:sldId id="266" r:id="rId7"/>
    <p:sldId id="267" r:id="rId8"/>
    <p:sldId id="268" r:id="rId9"/>
    <p:sldId id="269" r:id="rId10"/>
    <p:sldId id="270" r:id="rId11"/>
    <p:sldId id="272" r:id="rId12"/>
    <p:sldId id="273" r:id="rId13"/>
    <p:sldId id="271" r:id="rId14"/>
    <p:sldId id="276" r:id="rId15"/>
    <p:sldId id="277" r:id="rId16"/>
    <p:sldId id="275" r:id="rId17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42" d="100"/>
          <a:sy n="142" d="100"/>
        </p:scale>
        <p:origin x="-660" y="-102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package" Target="../embeddings/Microsoft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2011-2015</c:v>
                </c:pt>
              </c:strCache>
            </c:strRef>
          </c:tx>
          <c:spPr>
            <a:solidFill>
              <a:schemeClr val="bg2">
                <a:lumMod val="9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List1!$A$2:$A$6</c:f>
              <c:strCache>
                <c:ptCount val="5"/>
                <c:pt idx="0">
                  <c:v>Spol. vědy, vzdělávání, služby</c:v>
                </c:pt>
                <c:pt idx="1">
                  <c:v>Hum. vědy a umění</c:v>
                </c:pt>
                <c:pt idx="2">
                  <c:v>Přírodní vědy, zemědělství</c:v>
                </c:pt>
                <c:pt idx="3">
                  <c:v>Technické obory, IT</c:v>
                </c:pt>
                <c:pt idx="4">
                  <c:v>Zdravotnictví</c:v>
                </c:pt>
              </c:strCache>
            </c:strRef>
          </c:cat>
          <c:val>
            <c:numRef>
              <c:f>List1!$B$2:$B$6</c:f>
              <c:numCache>
                <c:formatCode>0.00</c:formatCode>
                <c:ptCount val="5"/>
                <c:pt idx="0">
                  <c:v>1.46</c:v>
                </c:pt>
                <c:pt idx="1">
                  <c:v>1.36</c:v>
                </c:pt>
                <c:pt idx="2">
                  <c:v>1.2</c:v>
                </c:pt>
                <c:pt idx="3">
                  <c:v>1.28</c:v>
                </c:pt>
                <c:pt idx="4">
                  <c:v>1.71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BAE2-4125-B84C-BA0C50FEA192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2016-2020</c:v>
                </c:pt>
              </c:strCache>
            </c:strRef>
          </c:tx>
          <c:spPr>
            <a:solidFill>
              <a:schemeClr val="bg2">
                <a:lumMod val="50000"/>
              </a:schemeClr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3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List1!$A$2:$A$6</c:f>
              <c:strCache>
                <c:ptCount val="5"/>
                <c:pt idx="0">
                  <c:v>Spol. vědy, vzdělávání, služby</c:v>
                </c:pt>
                <c:pt idx="1">
                  <c:v>Hum. vědy a umění</c:v>
                </c:pt>
                <c:pt idx="2">
                  <c:v>Přírodní vědy, zemědělství</c:v>
                </c:pt>
                <c:pt idx="3">
                  <c:v>Technické obory, IT</c:v>
                </c:pt>
                <c:pt idx="4">
                  <c:v>Zdravotnictví</c:v>
                </c:pt>
              </c:strCache>
            </c:strRef>
          </c:cat>
          <c:val>
            <c:numRef>
              <c:f>List1!$C$2:$C$6</c:f>
              <c:numCache>
                <c:formatCode>0.00</c:formatCode>
                <c:ptCount val="5"/>
                <c:pt idx="0">
                  <c:v>1.47</c:v>
                </c:pt>
                <c:pt idx="1">
                  <c:v>1.51</c:v>
                </c:pt>
                <c:pt idx="2">
                  <c:v>1.22</c:v>
                </c:pt>
                <c:pt idx="3">
                  <c:v>1.35</c:v>
                </c:pt>
                <c:pt idx="4">
                  <c:v>1.62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BAE2-4125-B84C-BA0C50FEA19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31307008"/>
        <c:axId val="131308544"/>
      </c:barChart>
      <c:catAx>
        <c:axId val="13130700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31308544"/>
        <c:crosses val="autoZero"/>
        <c:auto val="1"/>
        <c:lblAlgn val="ctr"/>
        <c:lblOffset val="100"/>
        <c:noMultiLvlLbl val="0"/>
      </c:catAx>
      <c:valAx>
        <c:axId val="131308544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one"/>
        <c:crossAx val="13130700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32310667295470585"/>
          <c:y val="2.5664953994163141E-2"/>
          <c:w val="0.35378651238297792"/>
          <c:h val="9.6163514788375662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5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cs-CZ"/>
        </a:p>
      </c:txPr>
    </c:legend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Sloupec2</c:v>
                </c:pt>
              </c:strCache>
            </c:strRef>
          </c:tx>
          <c:spPr>
            <a:solidFill>
              <a:srgbClr val="3264AA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300" b="0"/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List1!$A$2:$A$18</c:f>
              <c:strCache>
                <c:ptCount val="17"/>
                <c:pt idx="0">
                  <c:v>Soukromý sektor nebo jiné</c:v>
                </c:pt>
                <c:pt idx="1">
                  <c:v>Veřejný sektor</c:v>
                </c:pt>
                <c:pt idx="3">
                  <c:v>Obchod, administr., právo, služby </c:v>
                </c:pt>
                <c:pt idx="4">
                  <c:v>Vzdělávání a výchova</c:v>
                </c:pt>
                <c:pt idx="5">
                  <c:v>Zemědělství, lesnictví</c:v>
                </c:pt>
                <c:pt idx="6">
                  <c:v>Zdravotnictví</c:v>
                </c:pt>
                <c:pt idx="7">
                  <c:v>Společenské vědy</c:v>
                </c:pt>
                <c:pt idx="8">
                  <c:v>Umění a humanitní vědy</c:v>
                </c:pt>
                <c:pt idx="9">
                  <c:v>Technika, výroba a staveb., ICT </c:v>
                </c:pt>
                <c:pt idx="10">
                  <c:v>Matematika a vědy o neživé přírodě</c:v>
                </c:pt>
                <c:pt idx="11">
                  <c:v>Biologické a environmentální vědy</c:v>
                </c:pt>
                <c:pt idx="13">
                  <c:v>Muž</c:v>
                </c:pt>
                <c:pt idx="14">
                  <c:v>Žena</c:v>
                </c:pt>
                <c:pt idx="16">
                  <c:v>Celkem</c:v>
                </c:pt>
              </c:strCache>
            </c:strRef>
          </c:cat>
          <c:val>
            <c:numRef>
              <c:f>List1!$B$2:$B$18</c:f>
              <c:numCache>
                <c:formatCode>0%</c:formatCode>
                <c:ptCount val="17"/>
                <c:pt idx="0">
                  <c:v>0.42500000000000016</c:v>
                </c:pt>
                <c:pt idx="1">
                  <c:v>0.75200000000000022</c:v>
                </c:pt>
                <c:pt idx="3">
                  <c:v>0.48800000000000016</c:v>
                </c:pt>
                <c:pt idx="4">
                  <c:v>0.56799999999999995</c:v>
                </c:pt>
                <c:pt idx="5">
                  <c:v>0.57299999999999995</c:v>
                </c:pt>
                <c:pt idx="6">
                  <c:v>0.58000000000000018</c:v>
                </c:pt>
                <c:pt idx="7">
                  <c:v>0.61700000000000021</c:v>
                </c:pt>
                <c:pt idx="8">
                  <c:v>0.63700000000000023</c:v>
                </c:pt>
                <c:pt idx="9">
                  <c:v>0.63800000000000023</c:v>
                </c:pt>
                <c:pt idx="10">
                  <c:v>0.77700000000000014</c:v>
                </c:pt>
                <c:pt idx="11">
                  <c:v>0.79600000000000004</c:v>
                </c:pt>
                <c:pt idx="13">
                  <c:v>0.62900000000000023</c:v>
                </c:pt>
                <c:pt idx="14">
                  <c:v>0.66500000000000026</c:v>
                </c:pt>
                <c:pt idx="16">
                  <c:v>0.64400000000000024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9E9-4F4F-A510-52D88DF2E5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5"/>
        <c:axId val="131040000"/>
        <c:axId val="131041536"/>
      </c:barChart>
      <c:catAx>
        <c:axId val="131040000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/>
            </a:pPr>
            <a:endParaRPr lang="cs-CZ"/>
          </a:p>
        </c:txPr>
        <c:crossAx val="131041536"/>
        <c:crosses val="autoZero"/>
        <c:auto val="1"/>
        <c:lblAlgn val="ctr"/>
        <c:lblOffset val="100"/>
        <c:noMultiLvlLbl val="0"/>
      </c:catAx>
      <c:valAx>
        <c:axId val="131041536"/>
        <c:scaling>
          <c:orientation val="minMax"/>
          <c:max val="1"/>
        </c:scaling>
        <c:delete val="0"/>
        <c:axPos val="b"/>
        <c:numFmt formatCode="0%" sourceLinked="1"/>
        <c:majorTickMark val="out"/>
        <c:minorTickMark val="none"/>
        <c:tickLblPos val="nextTo"/>
        <c:txPr>
          <a:bodyPr/>
          <a:lstStyle/>
          <a:p>
            <a:pPr>
              <a:defRPr sz="1200"/>
            </a:pPr>
            <a:endParaRPr lang="cs-CZ"/>
          </a:p>
        </c:txPr>
        <c:crossAx val="131040000"/>
        <c:crosses val="autoZero"/>
        <c:crossBetween val="between"/>
        <c:majorUnit val="0.5"/>
      </c:valAx>
    </c:plotArea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067895451975267E-2"/>
          <c:y val="3.3562166285278409E-2"/>
          <c:w val="0.89135225460161527"/>
          <c:h val="0.5441768616479115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Median</c:v>
                </c:pt>
              </c:strCache>
            </c:strRef>
          </c:tx>
          <c:spPr>
            <a:solidFill>
              <a:srgbClr val="3264AA"/>
            </a:solidFill>
            <a:ln>
              <a:noFill/>
            </a:ln>
            <a:effectLst/>
          </c:spPr>
          <c:invertIfNegative val="0"/>
          <c:cat>
            <c:strRef>
              <c:f>List1!$A$2:$A$19</c:f>
              <c:strCache>
                <c:ptCount val="18"/>
                <c:pt idx="0">
                  <c:v>Celkem (n=811)</c:v>
                </c:pt>
                <c:pt idx="2">
                  <c:v>Muž</c:v>
                </c:pt>
                <c:pt idx="3">
                  <c:v>Žena</c:v>
                </c:pt>
                <c:pt idx="5">
                  <c:v>Muž</c:v>
                </c:pt>
                <c:pt idx="6">
                  <c:v>Žena</c:v>
                </c:pt>
                <c:pt idx="8">
                  <c:v>Umění a humanitní vědy</c:v>
                </c:pt>
                <c:pt idx="9">
                  <c:v>Společenské vědy, vzdělávání</c:v>
                </c:pt>
                <c:pt idx="10">
                  <c:v>Biologické, environmentální a zeměděl.</c:v>
                </c:pt>
                <c:pt idx="11">
                  <c:v>Matematika a vědy o neživé přírodě</c:v>
                </c:pt>
                <c:pt idx="12">
                  <c:v>Zdravotnictví</c:v>
                </c:pt>
                <c:pt idx="13">
                  <c:v>Obchod, administr., právo, služby</c:v>
                </c:pt>
                <c:pt idx="14">
                  <c:v>Technika, výroba a staveb., ICT</c:v>
                </c:pt>
                <c:pt idx="16">
                  <c:v>Soukromý sektor nebo jiné</c:v>
                </c:pt>
                <c:pt idx="17">
                  <c:v>Veřejný sektor</c:v>
                </c:pt>
              </c:strCache>
            </c:strRef>
          </c:cat>
          <c:val>
            <c:numRef>
              <c:f>List1!$B$2:$B$19</c:f>
              <c:numCache>
                <c:formatCode>General</c:formatCode>
                <c:ptCount val="18"/>
                <c:pt idx="0" formatCode="#,##0">
                  <c:v>38500</c:v>
                </c:pt>
                <c:pt idx="2" formatCode="#,##0">
                  <c:v>42500</c:v>
                </c:pt>
                <c:pt idx="3" formatCode="#,##0">
                  <c:v>32500</c:v>
                </c:pt>
                <c:pt idx="5" formatCode="#,##0">
                  <c:v>42208</c:v>
                </c:pt>
                <c:pt idx="6" formatCode="#,##0">
                  <c:v>34416</c:v>
                </c:pt>
                <c:pt idx="8" formatCode="#,##0">
                  <c:v>29500</c:v>
                </c:pt>
                <c:pt idx="9" formatCode="#,##0">
                  <c:v>35500</c:v>
                </c:pt>
                <c:pt idx="10" formatCode="#,##0">
                  <c:v>35500</c:v>
                </c:pt>
                <c:pt idx="11" formatCode="#,##0">
                  <c:v>38500</c:v>
                </c:pt>
                <c:pt idx="12" formatCode="#,##0">
                  <c:v>42500</c:v>
                </c:pt>
                <c:pt idx="13" formatCode="#,##0">
                  <c:v>47500</c:v>
                </c:pt>
                <c:pt idx="14" formatCode="#,##0">
                  <c:v>47500</c:v>
                </c:pt>
                <c:pt idx="16" formatCode="#,##0">
                  <c:v>47500</c:v>
                </c:pt>
                <c:pt idx="17" formatCode="#,##0">
                  <c:v>32500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5AAB-4366-B159-E8AAAD1025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overlap val="-27"/>
        <c:axId val="148120704"/>
        <c:axId val="148123008"/>
      </c:barChart>
      <c:catAx>
        <c:axId val="148120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54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48123008"/>
        <c:crosses val="autoZero"/>
        <c:auto val="1"/>
        <c:lblAlgn val="ctr"/>
        <c:lblOffset val="100"/>
        <c:noMultiLvlLbl val="0"/>
      </c:catAx>
      <c:valAx>
        <c:axId val="148123008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0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300" b="0" i="0" u="none" strike="noStrike" kern="1200" baseline="0">
                <a:solidFill>
                  <a:sysClr val="windowText" lastClr="000000"/>
                </a:solidFill>
                <a:latin typeface="+mn-lt"/>
                <a:ea typeface="+mn-ea"/>
                <a:cs typeface="+mn-cs"/>
              </a:defRPr>
            </a:pPr>
            <a:endParaRPr lang="cs-CZ"/>
          </a:p>
        </c:txPr>
        <c:crossAx val="148120704"/>
        <c:crosses val="autoZero"/>
        <c:crossBetween val="between"/>
        <c:majorUnit val="10000"/>
      </c:valAx>
      <c:spPr>
        <a:noFill/>
        <a:ln>
          <a:noFill/>
        </a:ln>
        <a:effectLst/>
      </c:spPr>
    </c:plotArea>
    <c:plotVisOnly val="1"/>
    <c:dispBlanksAs val="gap"/>
    <c:showDLblsOverMax val="0"/>
    <c:extLst xmlns:c16r2="http://schemas.microsoft.com/office/drawing/2015/06/chart"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solidFill>
      <a:schemeClr val="bg1"/>
    </a:solidFill>
    <a:ln w="9525" cap="flat" cmpd="sng" algn="ctr">
      <a:solidFill>
        <a:schemeClr val="tx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cs-CZ"/>
    </a:p>
  </c:txPr>
  <c:externalData r:id="rId1">
    <c:autoUpdate val="0"/>
  </c:externalData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cs-CZ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32963266136047803"/>
          <c:y val="0.23254343817010525"/>
          <c:w val="0.61902464191609763"/>
          <c:h val="0.67682755094383629"/>
        </c:manualLayout>
      </c:layout>
      <c:barChart>
        <c:barDir val="bar"/>
        <c:grouping val="percentStacked"/>
        <c:varyColors val="0"/>
        <c:ser>
          <c:idx val="0"/>
          <c:order val="0"/>
          <c:tx>
            <c:strRef>
              <c:f>List1!$B$1</c:f>
              <c:strCache>
                <c:ptCount val="1"/>
                <c:pt idx="0">
                  <c:v>Na dobu neurčitou</c:v>
                </c:pt>
              </c:strCache>
            </c:strRef>
          </c:tx>
          <c:spPr>
            <a:solidFill>
              <a:srgbClr val="288228">
                <a:alpha val="75000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500" b="0">
                    <a:solidFill>
                      <a:schemeClr val="bg1"/>
                    </a:solidFill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Soukromý sektor nebo jiné</c:v>
                </c:pt>
                <c:pt idx="1">
                  <c:v>Veřejný sektor</c:v>
                </c:pt>
                <c:pt idx="3">
                  <c:v>Celkem</c:v>
                </c:pt>
              </c:strCache>
            </c:strRef>
          </c:cat>
          <c:val>
            <c:numRef>
              <c:f>List1!$B$2:$B$5</c:f>
              <c:numCache>
                <c:formatCode>0%</c:formatCode>
                <c:ptCount val="4"/>
                <c:pt idx="0">
                  <c:v>0.82800000000000018</c:v>
                </c:pt>
                <c:pt idx="1">
                  <c:v>0.49700000000000011</c:v>
                </c:pt>
                <c:pt idx="3">
                  <c:v>0.58799999999999997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0-CAC0-4A7B-BBBA-B7E6C39946AB}"/>
            </c:ext>
          </c:extLst>
        </c:ser>
        <c:ser>
          <c:idx val="1"/>
          <c:order val="1"/>
          <c:tx>
            <c:strRef>
              <c:f>List1!$C$1</c:f>
              <c:strCache>
                <c:ptCount val="1"/>
                <c:pt idx="0">
                  <c:v>Na dobu určitou (vč. DPP a DPČ)</c:v>
                </c:pt>
              </c:strCache>
            </c:strRef>
          </c:tx>
          <c:spPr>
            <a:solidFill>
              <a:srgbClr val="AA0000">
                <a:alpha val="74902"/>
              </a:srgbClr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500">
                    <a:solidFill>
                      <a:schemeClr val="bg1"/>
                    </a:solidFill>
                  </a:defRPr>
                </a:pPr>
                <a:endParaRPr lang="cs-CZ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 xmlns:c16r2="http://schemas.microsoft.com/office/drawing/2015/06/chart"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List1!$A$2:$A$5</c:f>
              <c:strCache>
                <c:ptCount val="4"/>
                <c:pt idx="0">
                  <c:v>Soukromý sektor nebo jiné</c:v>
                </c:pt>
                <c:pt idx="1">
                  <c:v>Veřejný sektor</c:v>
                </c:pt>
                <c:pt idx="3">
                  <c:v>Celkem</c:v>
                </c:pt>
              </c:strCache>
            </c:strRef>
          </c:cat>
          <c:val>
            <c:numRef>
              <c:f>List1!$C$2:$C$5</c:f>
              <c:numCache>
                <c:formatCode>0%</c:formatCode>
                <c:ptCount val="4"/>
                <c:pt idx="0">
                  <c:v>0.17200000000000001</c:v>
                </c:pt>
                <c:pt idx="1">
                  <c:v>0.502</c:v>
                </c:pt>
                <c:pt idx="3">
                  <c:v>0.41200000000000014</c:v>
                </c:pt>
              </c:numCache>
            </c:numRef>
          </c:val>
          <c:extLst xmlns:c16r2="http://schemas.microsoft.com/office/drawing/2015/06/chart">
            <c:ext xmlns:c16="http://schemas.microsoft.com/office/drawing/2014/chart" uri="{C3380CC4-5D6E-409C-BE32-E72D297353CC}">
              <c16:uniqueId val="{00000001-CAC0-4A7B-BBBA-B7E6C39946A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41"/>
        <c:overlap val="100"/>
        <c:axId val="149531264"/>
        <c:axId val="149570304"/>
      </c:barChart>
      <c:catAx>
        <c:axId val="149531264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500"/>
            </a:pPr>
            <a:endParaRPr lang="cs-CZ"/>
          </a:p>
        </c:txPr>
        <c:crossAx val="149570304"/>
        <c:crosses val="autoZero"/>
        <c:auto val="1"/>
        <c:lblAlgn val="ctr"/>
        <c:lblOffset val="100"/>
        <c:noMultiLvlLbl val="0"/>
      </c:catAx>
      <c:valAx>
        <c:axId val="149570304"/>
        <c:scaling>
          <c:orientation val="minMax"/>
          <c:max val="1"/>
        </c:scaling>
        <c:delete val="0"/>
        <c:axPos val="b"/>
        <c:numFmt formatCode="0%" sourceLinked="1"/>
        <c:majorTickMark val="out"/>
        <c:minorTickMark val="none"/>
        <c:tickLblPos val="nextTo"/>
        <c:crossAx val="149531264"/>
        <c:crosses val="autoZero"/>
        <c:crossBetween val="between"/>
        <c:majorUnit val="0.5"/>
      </c:valAx>
    </c:plotArea>
    <c:legend>
      <c:legendPos val="t"/>
      <c:layout>
        <c:manualLayout>
          <c:xMode val="edge"/>
          <c:yMode val="edge"/>
          <c:x val="0.36574055847185766"/>
          <c:y val="1.5841584158415863E-2"/>
          <c:w val="0.59953740157480317"/>
          <c:h val="0.14675794526987099"/>
        </c:manualLayout>
      </c:layout>
      <c:overlay val="0"/>
      <c:txPr>
        <a:bodyPr/>
        <a:lstStyle/>
        <a:p>
          <a:pPr>
            <a:defRPr sz="1500"/>
          </a:pPr>
          <a:endParaRPr lang="cs-CZ"/>
        </a:p>
      </c:txPr>
    </c:legend>
    <c:plotVisOnly val="1"/>
    <c:dispBlanksAs val="gap"/>
    <c:showDLblsOverMax val="0"/>
  </c:chart>
  <c:externalData r:id="rId1">
    <c:autoUpdate val="0"/>
  </c:externalData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0.30482</cdr:x>
      <cdr:y>0.69275</cdr:y>
    </cdr:from>
    <cdr:to>
      <cdr:x>0.46559</cdr:x>
      <cdr:y>0.8034</cdr:y>
    </cdr:to>
    <cdr:sp macro="" textlink="">
      <cdr:nvSpPr>
        <cdr:cNvPr id="5" name="TextovéPole 1"/>
        <cdr:cNvSpPr txBox="1"/>
      </cdr:nvSpPr>
      <cdr:spPr>
        <a:xfrm xmlns:a="http://schemas.openxmlformats.org/drawingml/2006/main">
          <a:off x="2367994" y="2430271"/>
          <a:ext cx="1248957" cy="388179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pPr algn="ctr"/>
          <a:r>
            <a:rPr lang="cs-CZ" sz="1100" dirty="0"/>
            <a:t>Při zohlednění rozdílů v oborovém zastoupení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95DB37F-D6B4-42C2-BE22-92C0AEEE900B}" type="datetimeFigureOut">
              <a:rPr lang="cs-CZ" smtClean="0"/>
              <a:pPr/>
              <a:t>22.02.2023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3EDFC3-B0A6-4DC2-9D80-026EF55B367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3951106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CE48194-4488-4CBA-BB93-ACB53E00B2FD}" type="slidenum">
              <a:rPr lang="cs-CZ" smtClean="0"/>
              <a:pPr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205199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1597820"/>
            <a:ext cx="7772400" cy="1102519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A58B7-9C40-415A-B585-75619B74F216}" type="datetimeFigureOut">
              <a:rPr lang="cs-CZ" smtClean="0"/>
              <a:pPr/>
              <a:t>22.02.2023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956029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A58B7-9C40-415A-B585-75619B74F216}" type="datetimeFigureOut">
              <a:rPr lang="cs-CZ" smtClean="0"/>
              <a:pPr/>
              <a:t>22.02.2023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229282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A58B7-9C40-415A-B585-75619B74F216}" type="datetimeFigureOut">
              <a:rPr lang="cs-CZ" smtClean="0"/>
              <a:pPr/>
              <a:t>22.02.2023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652195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418356"/>
            <a:ext cx="8229600" cy="857250"/>
          </a:xfrm>
        </p:spPr>
        <p:txBody>
          <a:bodyPr>
            <a:normAutofit/>
          </a:bodyPr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347613"/>
            <a:ext cx="8229600" cy="3247009"/>
          </a:xfrm>
        </p:spPr>
        <p:txBody>
          <a:bodyPr/>
          <a:lstStyle>
            <a:lvl1pPr>
              <a:defRPr sz="3000"/>
            </a:lvl1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A58B7-9C40-415A-B585-75619B74F216}" type="datetimeFigureOut">
              <a:rPr lang="cs-CZ" smtClean="0"/>
              <a:pPr/>
              <a:t>22.02.2023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12388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A58B7-9C40-415A-B585-75619B74F216}" type="datetimeFigureOut">
              <a:rPr lang="cs-CZ" smtClean="0"/>
              <a:pPr/>
              <a:t>22.02.2023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238611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900114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A58B7-9C40-415A-B585-75619B74F216}" type="datetimeFigureOut">
              <a:rPr lang="cs-CZ" smtClean="0"/>
              <a:pPr/>
              <a:t>22.02.2023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102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8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8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A58B7-9C40-415A-B585-75619B74F216}" type="datetimeFigureOut">
              <a:rPr lang="cs-CZ" smtClean="0"/>
              <a:pPr/>
              <a:t>22.02.2023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12785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A58B7-9C40-415A-B585-75619B74F216}" type="datetimeFigureOut">
              <a:rPr lang="cs-CZ" smtClean="0"/>
              <a:pPr/>
              <a:t>22.02.2023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388686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A58B7-9C40-415A-B585-75619B74F216}" type="datetimeFigureOut">
              <a:rPr lang="cs-CZ" smtClean="0"/>
              <a:pPr/>
              <a:t>22.02.2023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465392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2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04789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2" y="1076327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A58B7-9C40-415A-B585-75619B74F216}" type="datetimeFigureOut">
              <a:rPr lang="cs-CZ" smtClean="0"/>
              <a:pPr/>
              <a:t>22.02.2023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83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4025504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AA58B7-9C40-415A-B585-75619B74F216}" type="datetimeFigureOut">
              <a:rPr lang="cs-CZ" smtClean="0"/>
              <a:pPr/>
              <a:t>22.02.2023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706969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4" descr="A picture containing background pattern&#10;&#10;Description automatically generated">
            <a:extLst>
              <a:ext uri="{FF2B5EF4-FFF2-40B4-BE49-F238E27FC236}">
                <a16:creationId xmlns:a16="http://schemas.microsoft.com/office/drawing/2014/main" xmlns="" id="{BE2AAA7F-786E-6E7C-DD24-0AE65E1297CD}"/>
              </a:ext>
            </a:extLst>
          </p:cNvPr>
          <p:cNvPicPr>
            <a:picLocks noChangeAspect="1"/>
          </p:cNvPicPr>
          <p:nvPr/>
        </p:nvPicPr>
        <p:blipFill rotWithShape="1">
          <a:blip r:embed="rId13" cstate="print"/>
          <a:srcRect l="426" r="-1" b="-1"/>
          <a:stretch/>
        </p:blipFill>
        <p:spPr>
          <a:xfrm>
            <a:off x="-1" y="-5291"/>
            <a:ext cx="9155103" cy="5148791"/>
          </a:xfrm>
          <a:prstGeom prst="rect">
            <a:avLst/>
          </a:prstGeom>
        </p:spPr>
      </p:pic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05978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AA58B7-9C40-415A-B585-75619B74F216}" type="datetimeFigureOut">
              <a:rPr lang="cs-CZ" smtClean="0"/>
              <a:pPr/>
              <a:t>22.02.2023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76364F-D645-49A0-8DCE-5900EFF41FCB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80702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hyperlink" Target="mailto:janicko@nvf.cz" TargetMode="Externa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E0C93B7F-9E37-45C3-93A0-313D9849233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cs-CZ"/>
              <a:t>Uplatnění Ph.D. absolventů</a:t>
            </a:r>
            <a:br>
              <a:rPr lang="cs-CZ"/>
            </a:br>
            <a:r>
              <a:rPr lang="cs-CZ"/>
              <a:t>na trhu práce</a:t>
            </a:r>
            <a:endParaRPr lang="cs-CZ" dirty="0"/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xmlns="" id="{0FE52F68-8FA1-48AA-8730-4AEDC8132C2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cs-CZ" sz="2500"/>
              <a:t>Michal Janíčko</a:t>
            </a:r>
          </a:p>
          <a:p>
            <a:r>
              <a:rPr lang="cs-CZ" sz="2500"/>
              <a:t>Národní </a:t>
            </a:r>
            <a:r>
              <a:rPr lang="cs-CZ" sz="2500" dirty="0"/>
              <a:t>vzdělávací fond, o.p.s.</a:t>
            </a:r>
          </a:p>
          <a:p>
            <a:endParaRPr lang="cs-CZ" sz="2500" dirty="0"/>
          </a:p>
          <a:p>
            <a:endParaRPr lang="cs-CZ" sz="2500" dirty="0"/>
          </a:p>
          <a:p>
            <a:r>
              <a:rPr lang="cs-CZ" sz="2500"/>
              <a:t>22.2.2023</a:t>
            </a:r>
            <a:endParaRPr lang="cs-CZ" sz="2500" dirty="0"/>
          </a:p>
          <a:p>
            <a:endParaRPr lang="cs-CZ" sz="2500" dirty="0"/>
          </a:p>
        </p:txBody>
      </p:sp>
    </p:spTree>
    <p:extLst>
      <p:ext uri="{BB962C8B-B14F-4D97-AF65-F5344CB8AC3E}">
        <p14:creationId xmlns:p14="http://schemas.microsoft.com/office/powerpoint/2010/main" val="35395622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4FF5EDC-FD4C-2B04-459D-BD49923043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/>
              <a:t>Absolventi Ph.D. většinou vnímají svou práci jako kvalifikačně odpovídající</a:t>
            </a:r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xmlns="" id="{D949A3CF-9D2C-AF89-D7CB-C300FB064D26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275157382"/>
              </p:ext>
            </p:extLst>
          </p:nvPr>
        </p:nvGraphicFramePr>
        <p:xfrm>
          <a:off x="1115616" y="1544765"/>
          <a:ext cx="6840760" cy="302433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xmlns="" id="{59044B02-3C59-79FF-53CC-66358AB68097}"/>
              </a:ext>
            </a:extLst>
          </p:cNvPr>
          <p:cNvSpPr txBox="1"/>
          <p:nvPr/>
        </p:nvSpPr>
        <p:spPr>
          <a:xfrm>
            <a:off x="4788024" y="4601766"/>
            <a:ext cx="3485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Zdroj: Absolvent 2018</a:t>
            </a:r>
          </a:p>
          <a:p>
            <a:r>
              <a:rPr lang="cs-CZ" sz="1200" dirty="0"/>
              <a:t>Čerství absolventi max. 5 let od dokončení studia.</a:t>
            </a: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xmlns="" id="{BC75684C-15C2-F7A3-51B7-7D2167317CE5}"/>
              </a:ext>
            </a:extLst>
          </p:cNvPr>
          <p:cNvSpPr txBox="1"/>
          <p:nvPr/>
        </p:nvSpPr>
        <p:spPr>
          <a:xfrm>
            <a:off x="395536" y="1221600"/>
            <a:ext cx="778720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500" b="1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Absolventi PhD, podle nichž je nejvhodnější pro jejich práci právě doktorská úroveň vzdělání</a:t>
            </a:r>
            <a:endParaRPr lang="cs-CZ" sz="1500" b="1" dirty="0"/>
          </a:p>
        </p:txBody>
      </p:sp>
    </p:spTree>
    <p:extLst>
      <p:ext uri="{BB962C8B-B14F-4D97-AF65-F5344CB8AC3E}">
        <p14:creationId xmlns:p14="http://schemas.microsoft.com/office/powerpoint/2010/main" val="390671751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3B573BF7-22CD-1CB8-AC2B-FF7BC549D9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cs-CZ" sz="2800" dirty="0"/>
              <a:t>Měsíční výdělky Ph.D. absolventů kolem 3 let po absolvování (2018)</a:t>
            </a:r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xmlns="" id="{33C1042B-63F5-B06E-8E04-DE338926BA4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04839689"/>
              </p:ext>
            </p:extLst>
          </p:nvPr>
        </p:nvGraphicFramePr>
        <p:xfrm>
          <a:off x="475814" y="1347614"/>
          <a:ext cx="7768594" cy="30963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xmlns="" id="{33E2516A-0772-F2E7-F864-4996C8F97F80}"/>
              </a:ext>
            </a:extLst>
          </p:cNvPr>
          <p:cNvSpPr txBox="1"/>
          <p:nvPr/>
        </p:nvSpPr>
        <p:spPr>
          <a:xfrm>
            <a:off x="6660232" y="4735175"/>
            <a:ext cx="154149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Zdroj: Absolvent 2018</a:t>
            </a:r>
          </a:p>
        </p:txBody>
      </p:sp>
    </p:spTree>
    <p:extLst>
      <p:ext uri="{BB962C8B-B14F-4D97-AF65-F5344CB8AC3E}">
        <p14:creationId xmlns:p14="http://schemas.microsoft.com/office/powerpoint/2010/main" val="13936471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AB1F4128-2333-5BF5-5279-A6101A55BE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62372"/>
            <a:ext cx="8229600" cy="857250"/>
          </a:xfrm>
        </p:spPr>
        <p:txBody>
          <a:bodyPr>
            <a:noAutofit/>
          </a:bodyPr>
          <a:lstStyle/>
          <a:p>
            <a:r>
              <a:rPr lang="cs-CZ" sz="2800" dirty="0"/>
              <a:t>Absolvování Ph.D. je přinejmenším zpočátku finančně nevýhodné</a:t>
            </a: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xmlns="" id="{1206AC26-1800-B1AA-4244-B8BBC078D393}"/>
              </a:ext>
            </a:extLst>
          </p:cNvPr>
          <p:cNvSpPr txBox="1"/>
          <p:nvPr/>
        </p:nvSpPr>
        <p:spPr>
          <a:xfrm>
            <a:off x="6516217" y="4601766"/>
            <a:ext cx="1757515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Zdroj: Absolvent 2018</a:t>
            </a:r>
          </a:p>
        </p:txBody>
      </p:sp>
      <p:graphicFrame>
        <p:nvGraphicFramePr>
          <p:cNvPr id="3" name="Tabulka 2">
            <a:extLst>
              <a:ext uri="{FF2B5EF4-FFF2-40B4-BE49-F238E27FC236}">
                <a16:creationId xmlns:a16="http://schemas.microsoft.com/office/drawing/2014/main" xmlns="" id="{9D7D0250-24C9-EADE-89E3-70A08E55F71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86276578"/>
              </p:ext>
            </p:extLst>
          </p:nvPr>
        </p:nvGraphicFramePr>
        <p:xfrm>
          <a:off x="827584" y="1545636"/>
          <a:ext cx="7200801" cy="2322257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4144345">
                  <a:extLst>
                    <a:ext uri="{9D8B030D-6E8A-4147-A177-3AD203B41FA5}">
                      <a16:colId xmlns:a16="http://schemas.microsoft.com/office/drawing/2014/main" xmlns="" val="3996758847"/>
                    </a:ext>
                  </a:extLst>
                </a:gridCol>
                <a:gridCol w="1528228">
                  <a:extLst>
                    <a:ext uri="{9D8B030D-6E8A-4147-A177-3AD203B41FA5}">
                      <a16:colId xmlns:a16="http://schemas.microsoft.com/office/drawing/2014/main" xmlns="" val="4108060292"/>
                    </a:ext>
                  </a:extLst>
                </a:gridCol>
                <a:gridCol w="1528228">
                  <a:extLst>
                    <a:ext uri="{9D8B030D-6E8A-4147-A177-3AD203B41FA5}">
                      <a16:colId xmlns:a16="http://schemas.microsoft.com/office/drawing/2014/main" xmlns="" val="3291956716"/>
                    </a:ext>
                  </a:extLst>
                </a:gridCol>
              </a:tblGrid>
              <a:tr h="1161128">
                <a:tc>
                  <a:txBody>
                    <a:bodyPr/>
                    <a:lstStyle/>
                    <a:p>
                      <a:pPr algn="l" fontAlgn="b"/>
                      <a:r>
                        <a:rPr lang="cs-CZ" sz="1500" u="none" strike="noStrike" dirty="0">
                          <a:solidFill>
                            <a:schemeClr val="tx1"/>
                          </a:solidFill>
                          <a:effectLst/>
                        </a:rPr>
                        <a:t> </a:t>
                      </a:r>
                      <a:endParaRPr lang="cs-CZ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5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Medián měsíčního výdělku (2018)</a:t>
                      </a:r>
                      <a:endParaRPr lang="cs-CZ" sz="15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500" u="none" strike="noStrike" dirty="0">
                          <a:solidFill>
                            <a:schemeClr val="tx1"/>
                          </a:solidFill>
                          <a:effectLst/>
                        </a:rPr>
                        <a:t>Medián věku</a:t>
                      </a:r>
                      <a:endParaRPr lang="cs-CZ" sz="1500" b="1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88575084"/>
                  </a:ext>
                </a:extLst>
              </a:tr>
              <a:tr h="387043">
                <a:tc>
                  <a:txBody>
                    <a:bodyPr/>
                    <a:lstStyle/>
                    <a:p>
                      <a:pPr algn="l" fontAlgn="b"/>
                      <a:r>
                        <a:rPr lang="cs-CZ" sz="15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Mgr. kolem 3 let po absolvování</a:t>
                      </a:r>
                      <a:endParaRPr lang="cs-CZ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5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35 500</a:t>
                      </a:r>
                      <a:endParaRPr lang="cs-CZ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34290" marB="3429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500" u="none" strike="noStrike">
                          <a:solidFill>
                            <a:schemeClr val="tx1"/>
                          </a:solidFill>
                          <a:effectLst/>
                        </a:rPr>
                        <a:t>30,6</a:t>
                      </a:r>
                      <a:endParaRPr lang="cs-CZ" sz="1500" b="0" i="0" u="none" strike="noStrike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34290" marB="3429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213519027"/>
                  </a:ext>
                </a:extLst>
              </a:tr>
              <a:tr h="387043">
                <a:tc>
                  <a:txBody>
                    <a:bodyPr/>
                    <a:lstStyle/>
                    <a:p>
                      <a:pPr algn="l" fontAlgn="b"/>
                      <a:r>
                        <a:rPr lang="pl-PL" sz="15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Ph.D. rok po absolvování</a:t>
                      </a:r>
                      <a:endParaRPr lang="pl-PL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500" u="none" strike="noStrike" dirty="0">
                          <a:solidFill>
                            <a:schemeClr val="tx1"/>
                          </a:solidFill>
                          <a:effectLst/>
                        </a:rPr>
                        <a:t>29 500</a:t>
                      </a:r>
                      <a:endParaRPr lang="cs-CZ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34290" marB="3429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5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33,0</a:t>
                      </a:r>
                      <a:endParaRPr lang="cs-CZ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34290" marB="3429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272893650"/>
                  </a:ext>
                </a:extLst>
              </a:tr>
              <a:tr h="387043">
                <a:tc>
                  <a:txBody>
                    <a:bodyPr/>
                    <a:lstStyle/>
                    <a:p>
                      <a:pPr algn="l" fontAlgn="b"/>
                      <a:r>
                        <a:rPr lang="cs-CZ" sz="1500" b="0" u="none" strike="noStrike" dirty="0">
                          <a:solidFill>
                            <a:schemeClr val="tx1"/>
                          </a:solidFill>
                          <a:effectLst/>
                        </a:rPr>
                        <a:t>Ph.D. kolem 3 let po absolvování</a:t>
                      </a:r>
                      <a:endParaRPr lang="cs-CZ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5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38 500</a:t>
                      </a:r>
                      <a:endParaRPr lang="cs-CZ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34290" marB="3429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500" u="none" strike="noStrike" dirty="0">
                          <a:solidFill>
                            <a:schemeClr val="tx1"/>
                          </a:solidFill>
                          <a:effectLst/>
                        </a:rPr>
                        <a:t>35,0</a:t>
                      </a:r>
                      <a:endParaRPr lang="cs-CZ" sz="1500" b="0" i="0" u="none" strike="noStrike" dirty="0">
                        <a:solidFill>
                          <a:schemeClr val="tx1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T="34290" marB="34290"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84666851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2830953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B1543BD8-EFB8-57BE-8C13-55F73922AB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562372"/>
            <a:ext cx="8229600" cy="857250"/>
          </a:xfrm>
        </p:spPr>
        <p:txBody>
          <a:bodyPr>
            <a:noAutofit/>
          </a:bodyPr>
          <a:lstStyle/>
          <a:p>
            <a:r>
              <a:rPr lang="cs-CZ" sz="2800" dirty="0"/>
              <a:t>Veřejný sektor nabízí Ph.D. absolventům méně stabilní úvazky</a:t>
            </a:r>
          </a:p>
        </p:txBody>
      </p:sp>
      <p:graphicFrame>
        <p:nvGraphicFramePr>
          <p:cNvPr id="4" name="Graf 3">
            <a:extLst>
              <a:ext uri="{FF2B5EF4-FFF2-40B4-BE49-F238E27FC236}">
                <a16:creationId xmlns:a16="http://schemas.microsoft.com/office/drawing/2014/main" xmlns="" id="{459A2231-D66E-7426-E3EB-23F0F3B3BDAB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134083748"/>
              </p:ext>
            </p:extLst>
          </p:nvPr>
        </p:nvGraphicFramePr>
        <p:xfrm>
          <a:off x="539552" y="1491631"/>
          <a:ext cx="7632848" cy="30783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xmlns="" id="{48A765DE-787F-CC63-C682-178BC28DE0C9}"/>
              </a:ext>
            </a:extLst>
          </p:cNvPr>
          <p:cNvSpPr txBox="1"/>
          <p:nvPr/>
        </p:nvSpPr>
        <p:spPr>
          <a:xfrm>
            <a:off x="4788024" y="4601766"/>
            <a:ext cx="3485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Zdroj: Absolvent 2018</a:t>
            </a:r>
          </a:p>
          <a:p>
            <a:r>
              <a:rPr lang="cs-CZ" sz="1200" dirty="0"/>
              <a:t>Čerství absolventi max. 5 let od dokončení studia.</a:t>
            </a:r>
          </a:p>
        </p:txBody>
      </p:sp>
    </p:spTree>
    <p:extLst>
      <p:ext uri="{BB962C8B-B14F-4D97-AF65-F5344CB8AC3E}">
        <p14:creationId xmlns:p14="http://schemas.microsoft.com/office/powerpoint/2010/main" val="86736340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/>
              <a:t>Zjištění z projektu Opening Doors (2021)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sz="2600"/>
              <a:t>Kvalitativní rozhovory s PhD absolventy a se zaměstnavateli + rešerše pracovní inzerce (CZ, DK, IRL)</a:t>
            </a:r>
          </a:p>
          <a:p>
            <a:r>
              <a:rPr lang="cs-CZ" sz="2600"/>
              <a:t>Přínosy PhD pro práci mimo akademickou sféru:</a:t>
            </a:r>
          </a:p>
          <a:p>
            <a:pPr marL="457200" lvl="1" indent="0">
              <a:buNone/>
            </a:pPr>
            <a:r>
              <a:rPr lang="cs-CZ" sz="2200"/>
              <a:t>Samostatnost, kritické myšlení, odolnost, ochota řešit složité otázky, otevřenost k učení, schopnost vysvětlit klientovi pozadí řešení, kontakty s akademickou sférou</a:t>
            </a:r>
          </a:p>
          <a:p>
            <a:r>
              <a:rPr lang="cs-CZ" sz="2400"/>
              <a:t>Nevýhody PhD absolventů očima zaměstnavatelů:</a:t>
            </a:r>
          </a:p>
          <a:p>
            <a:pPr marL="457200" lvl="1" indent="0">
              <a:buNone/>
            </a:pPr>
            <a:r>
              <a:rPr lang="cs-CZ" sz="2200"/>
              <a:t>Koncentrace na metodu, problémy s termíny, úzké zaměření, individualismus</a:t>
            </a:r>
          </a:p>
        </p:txBody>
      </p:sp>
    </p:spTree>
    <p:extLst>
      <p:ext uri="{BB962C8B-B14F-4D97-AF65-F5344CB8AC3E}">
        <p14:creationId xmlns:p14="http://schemas.microsoft.com/office/powerpoint/2010/main" val="1498517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200" dirty="0"/>
              <a:t>Doporučení pro PhD vzdělávání</a:t>
            </a:r>
            <a:br>
              <a:rPr lang="cs-CZ" sz="3200" dirty="0"/>
            </a:br>
            <a:r>
              <a:rPr lang="cs-CZ" sz="3200" dirty="0"/>
              <a:t>z projektu </a:t>
            </a:r>
            <a:r>
              <a:rPr lang="cs-CZ" sz="3200" dirty="0" err="1"/>
              <a:t>Opening</a:t>
            </a:r>
            <a:r>
              <a:rPr lang="cs-CZ" sz="3200" dirty="0"/>
              <a:t> </a:t>
            </a:r>
            <a:r>
              <a:rPr lang="cs-CZ" sz="3200" dirty="0" err="1"/>
              <a:t>Doors</a:t>
            </a:r>
            <a:endParaRPr lang="cs-CZ" sz="3200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600"/>
              <a:t>Poptávka po posunu od individuálního ke kolaborativnímu a interdisciplinárnímu PhD studiu</a:t>
            </a:r>
          </a:p>
          <a:p>
            <a:r>
              <a:rPr lang="cs-CZ" sz="2600"/>
              <a:t>Více praktických stáží na mimo-akademických institucích a praktických disertacích</a:t>
            </a:r>
          </a:p>
          <a:p>
            <a:r>
              <a:rPr lang="cs-CZ" sz="2600"/>
              <a:t>Výuka podnikatelských a byznysových dovedností (patenty)</a:t>
            </a:r>
          </a:p>
          <a:p>
            <a:r>
              <a:rPr lang="cs-CZ" sz="2600"/>
              <a:t>Dynamizace průběhu studia</a:t>
            </a:r>
          </a:p>
          <a:p>
            <a:endParaRPr lang="cs-CZ" sz="2600"/>
          </a:p>
          <a:p>
            <a:endParaRPr lang="cs-CZ" sz="2200"/>
          </a:p>
        </p:txBody>
      </p:sp>
    </p:spTree>
    <p:extLst>
      <p:ext uri="{BB962C8B-B14F-4D97-AF65-F5344CB8AC3E}">
        <p14:creationId xmlns:p14="http://schemas.microsoft.com/office/powerpoint/2010/main" val="81204216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>
            <a:extLst>
              <a:ext uri="{FF2B5EF4-FFF2-40B4-BE49-F238E27FC236}">
                <a16:creationId xmlns:a16="http://schemas.microsoft.com/office/drawing/2014/main" xmlns="" id="{AF60FD97-268A-41DD-AC4F-48C44A88BC9C}"/>
              </a:ext>
            </a:extLst>
          </p:cNvPr>
          <p:cNvSpPr txBox="1">
            <a:spLocks/>
          </p:cNvSpPr>
          <p:nvPr/>
        </p:nvSpPr>
        <p:spPr>
          <a:xfrm>
            <a:off x="685800" y="2301720"/>
            <a:ext cx="7772400" cy="1318543"/>
          </a:xfrm>
          <a:prstGeom prst="rect">
            <a:avLst/>
          </a:prstGeom>
        </p:spPr>
        <p:txBody>
          <a:bodyPr>
            <a:normAutofit fontScale="8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r"/>
            <a:r>
              <a:rPr lang="cs-CZ" dirty="0"/>
              <a:t>Děkuji za pozornost.</a:t>
            </a:r>
          </a:p>
          <a:p>
            <a:pPr algn="r"/>
            <a:endParaRPr lang="cs-CZ" dirty="0"/>
          </a:p>
          <a:p>
            <a:pPr algn="r"/>
            <a:r>
              <a:rPr lang="cs-CZ" sz="2400" dirty="0">
                <a:hlinkClick r:id="rId2"/>
              </a:rPr>
              <a:t>janicko@nvf.cz</a:t>
            </a: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369538362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9B244AE-31B2-E07A-9AA0-74A9DD7FA2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3200"/>
              <a:t>Zdroje informací</a:t>
            </a:r>
            <a:endParaRPr lang="cs-CZ" sz="3200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xmlns="" id="{18B1D6CE-DA6D-21A4-29EF-8D6470C32FA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600" dirty="0"/>
              <a:t>Výběrové šetření pracovních sil (ČSÚ)</a:t>
            </a:r>
          </a:p>
          <a:p>
            <a:r>
              <a:rPr lang="cs-CZ" sz="2600" dirty="0"/>
              <a:t>Šetření </a:t>
            </a:r>
            <a:r>
              <a:rPr lang="cs-CZ" sz="2600"/>
              <a:t>Absolvent 2018 (</a:t>
            </a:r>
            <a:r>
              <a:rPr lang="cs-CZ" sz="2600" smtClean="0"/>
              <a:t>CSVŠ, 1160 absolventů PhD)</a:t>
            </a:r>
            <a:endParaRPr lang="cs-CZ" sz="2600"/>
          </a:p>
          <a:p>
            <a:r>
              <a:rPr lang="cs-CZ" sz="2600"/>
              <a:t>Projekt „Opening Doors</a:t>
            </a:r>
            <a:r>
              <a:rPr lang="cs-CZ" sz="2600" smtClean="0"/>
              <a:t>“ 2021</a:t>
            </a:r>
            <a:endParaRPr lang="cs-CZ" sz="2600" dirty="0"/>
          </a:p>
        </p:txBody>
      </p:sp>
    </p:spTree>
    <p:extLst>
      <p:ext uri="{BB962C8B-B14F-4D97-AF65-F5344CB8AC3E}">
        <p14:creationId xmlns:p14="http://schemas.microsoft.com/office/powerpoint/2010/main" val="7642914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010301D4-C57B-4A84-8645-7B095E58F1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95536" y="483518"/>
            <a:ext cx="8280920" cy="857250"/>
          </a:xfrm>
        </p:spPr>
        <p:txBody>
          <a:bodyPr>
            <a:noAutofit/>
          </a:bodyPr>
          <a:lstStyle/>
          <a:p>
            <a:r>
              <a:rPr lang="cs-CZ" sz="2500" dirty="0"/>
              <a:t>Absolventů doktorského vzdělání v zaměstnané populaci ČR přibývá souběžně s magisterskými absolventy</a:t>
            </a: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-184666"/>
            <a:ext cx="184731" cy="36933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cs-CZ"/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xmlns="" id="{8C2B460C-80EB-65A4-B277-C9E7EE609562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1331640" y="1548618"/>
            <a:ext cx="6144027" cy="3042338"/>
          </a:xfrm>
          <a:prstGeom prst="rect">
            <a:avLst/>
          </a:prstGeom>
        </p:spPr>
      </p:pic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D2A15F77-B3C6-C83A-A88D-6AC0AA5B3BE0}"/>
              </a:ext>
            </a:extLst>
          </p:cNvPr>
          <p:cNvSpPr txBox="1"/>
          <p:nvPr/>
        </p:nvSpPr>
        <p:spPr>
          <a:xfrm>
            <a:off x="5364089" y="4572913"/>
            <a:ext cx="290964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Zdroj: Výběrové šetření pracovních sil (ČSÚ)</a:t>
            </a:r>
          </a:p>
        </p:txBody>
      </p:sp>
    </p:spTree>
    <p:extLst>
      <p:ext uri="{BB962C8B-B14F-4D97-AF65-F5344CB8AC3E}">
        <p14:creationId xmlns:p14="http://schemas.microsoft.com/office/powerpoint/2010/main" val="17399820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2A80E308-1CE8-CFBA-C65F-EFFB73BCB4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Rozdíly v profesním uplatnění</a:t>
            </a:r>
          </a:p>
        </p:txBody>
      </p:sp>
      <p:graphicFrame>
        <p:nvGraphicFramePr>
          <p:cNvPr id="4" name="Tabulka 3">
            <a:extLst>
              <a:ext uri="{FF2B5EF4-FFF2-40B4-BE49-F238E27FC236}">
                <a16:creationId xmlns:a16="http://schemas.microsoft.com/office/drawing/2014/main" xmlns="" id="{E3272EB7-133B-D7F5-D1E6-AC7155CD0DA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48884356"/>
              </p:ext>
            </p:extLst>
          </p:nvPr>
        </p:nvGraphicFramePr>
        <p:xfrm>
          <a:off x="1115616" y="1383618"/>
          <a:ext cx="6552728" cy="2820948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4680520">
                  <a:extLst>
                    <a:ext uri="{9D8B030D-6E8A-4147-A177-3AD203B41FA5}">
                      <a16:colId xmlns:a16="http://schemas.microsoft.com/office/drawing/2014/main" xmlns="" val="1086335462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3001899969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xmlns="" val="1031979861"/>
                    </a:ext>
                  </a:extLst>
                </a:gridCol>
              </a:tblGrid>
              <a:tr h="235079">
                <a:tc>
                  <a:txBody>
                    <a:bodyPr/>
                    <a:lstStyle/>
                    <a:p>
                      <a:pPr algn="ctr" fontAlgn="ctr"/>
                      <a:r>
                        <a:rPr lang="cs-CZ" sz="1300" u="none" strike="noStrike" dirty="0">
                          <a:effectLst/>
                        </a:rPr>
                        <a:t> </a:t>
                      </a:r>
                      <a:endParaRPr lang="cs-CZ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1" u="none" strike="noStrike" dirty="0">
                          <a:effectLst/>
                        </a:rPr>
                        <a:t>Mgr.</a:t>
                      </a:r>
                      <a:endParaRPr lang="cs-CZ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cs-CZ" sz="1300" b="1" u="none" strike="noStrike" dirty="0">
                          <a:effectLst/>
                        </a:rPr>
                        <a:t>Ph.D.</a:t>
                      </a:r>
                      <a:endParaRPr lang="cs-CZ" sz="13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57130173"/>
                  </a:ext>
                </a:extLst>
              </a:tr>
              <a:tr h="23507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u="none" strike="noStrike" dirty="0">
                          <a:effectLst/>
                        </a:rPr>
                        <a:t>Zákonodárci a řídící pracovníci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u="none" strike="noStrike" dirty="0">
                          <a:effectLst/>
                        </a:rPr>
                        <a:t>12%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u="none" strike="noStrike">
                          <a:effectLst/>
                        </a:rPr>
                        <a:t>12%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122692871"/>
                  </a:ext>
                </a:extLst>
              </a:tr>
              <a:tr h="23507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u="none" strike="noStrike" dirty="0">
                          <a:effectLst/>
                        </a:rPr>
                        <a:t>Specialisté v oblasti vědy a techniky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u="none" strike="noStrike" dirty="0">
                          <a:effectLst/>
                        </a:rPr>
                        <a:t>12%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u="none" strike="noStrike" dirty="0">
                          <a:effectLst/>
                        </a:rPr>
                        <a:t>19%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34736925"/>
                  </a:ext>
                </a:extLst>
              </a:tr>
              <a:tr h="23507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u="none" strike="noStrike" dirty="0">
                          <a:effectLst/>
                        </a:rPr>
                        <a:t>Specialisté v oblasti zdravotnictví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u="none" strike="noStrike" dirty="0">
                          <a:effectLst/>
                        </a:rPr>
                        <a:t>8%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u="none" strike="noStrike">
                          <a:effectLst/>
                        </a:rPr>
                        <a:t>8%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56162879"/>
                  </a:ext>
                </a:extLst>
              </a:tr>
              <a:tr h="23507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u="none" strike="noStrike" dirty="0">
                          <a:effectLst/>
                        </a:rPr>
                        <a:t>Specialisté v oblasti výchovy a vzdělávání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ctr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u="none" strike="noStrike" dirty="0">
                          <a:effectLst/>
                        </a:rPr>
                        <a:t>15%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u="none" strike="noStrike" dirty="0">
                          <a:effectLst/>
                        </a:rPr>
                        <a:t>34%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tx2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51047144"/>
                  </a:ext>
                </a:extLst>
              </a:tr>
              <a:tr h="23507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u="none" strike="noStrike" dirty="0">
                          <a:effectLst/>
                        </a:rPr>
                        <a:t>Specialisté v obchodní a veřejné sféře 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u="none" strike="noStrike" dirty="0">
                          <a:effectLst/>
                        </a:rPr>
                        <a:t>9%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u="none" strike="noStrike" dirty="0">
                          <a:effectLst/>
                        </a:rPr>
                        <a:t>4%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541882351"/>
                  </a:ext>
                </a:extLst>
              </a:tr>
              <a:tr h="23507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u="none" strike="noStrike" dirty="0">
                          <a:effectLst/>
                        </a:rPr>
                        <a:t>Specialisté v oblasti ICT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u="none" strike="noStrike">
                          <a:effectLst/>
                        </a:rPr>
                        <a:t>6%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u="none" strike="noStrike" dirty="0">
                          <a:effectLst/>
                        </a:rPr>
                        <a:t>4%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639008000"/>
                  </a:ext>
                </a:extLst>
              </a:tr>
              <a:tr h="235079">
                <a:tc>
                  <a:txBody>
                    <a:bodyPr/>
                    <a:lstStyle/>
                    <a:p>
                      <a:pPr algn="l" fontAlgn="ctr"/>
                      <a:r>
                        <a:rPr lang="pt-BR" sz="1300" u="none" strike="noStrike" dirty="0">
                          <a:effectLst/>
                        </a:rPr>
                        <a:t>Specialisté v oblasti právní, sociální a kulturní</a:t>
                      </a:r>
                      <a:endParaRPr lang="pt-BR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ctr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u="none" strike="noStrike">
                          <a:effectLst/>
                        </a:rPr>
                        <a:t>9%</a:t>
                      </a:r>
                      <a:endParaRPr lang="cs-CZ" sz="13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u="none" strike="noStrike" dirty="0">
                          <a:effectLst/>
                        </a:rPr>
                        <a:t>11%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7934118"/>
                  </a:ext>
                </a:extLst>
              </a:tr>
              <a:tr h="23507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u="none" strike="noStrike" dirty="0">
                          <a:effectLst/>
                        </a:rPr>
                        <a:t>Odborní a techničtí pracovníci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u="none" strike="noStrike" dirty="0">
                          <a:effectLst/>
                        </a:rPr>
                        <a:t>17%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u="none" strike="noStrike" dirty="0">
                          <a:effectLst/>
                        </a:rPr>
                        <a:t>5%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1250137"/>
                  </a:ext>
                </a:extLst>
              </a:tr>
              <a:tr h="23507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u="none" strike="noStrike" dirty="0">
                          <a:effectLst/>
                        </a:rPr>
                        <a:t>Úředníci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u="none" strike="noStrike" dirty="0">
                          <a:effectLst/>
                        </a:rPr>
                        <a:t>5%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u="none" strike="noStrike" dirty="0">
                          <a:effectLst/>
                        </a:rPr>
                        <a:t>2%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94669272"/>
                  </a:ext>
                </a:extLst>
              </a:tr>
              <a:tr h="23507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u="none" strike="noStrike" dirty="0">
                          <a:effectLst/>
                        </a:rPr>
                        <a:t>Pracovníci ve službách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u="none" strike="noStrike" dirty="0">
                          <a:effectLst/>
                        </a:rPr>
                        <a:t>4%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u="none" strike="noStrike" dirty="0">
                          <a:effectLst/>
                        </a:rPr>
                        <a:t>1%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19017423"/>
                  </a:ext>
                </a:extLst>
              </a:tr>
              <a:tr h="235079">
                <a:tc>
                  <a:txBody>
                    <a:bodyPr/>
                    <a:lstStyle/>
                    <a:p>
                      <a:pPr algn="l" fontAlgn="ctr"/>
                      <a:r>
                        <a:rPr lang="cs-CZ" sz="1300" u="none" strike="noStrike" dirty="0">
                          <a:effectLst/>
                        </a:rPr>
                        <a:t>Ostatní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ctr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u="none" strike="noStrike" dirty="0">
                          <a:effectLst/>
                        </a:rPr>
                        <a:t>3%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cs-CZ" sz="1300" u="none" strike="noStrike" dirty="0">
                          <a:effectLst/>
                        </a:rPr>
                        <a:t>0%</a:t>
                      </a:r>
                      <a:endParaRPr lang="cs-CZ" sz="13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620" marR="7620" marT="5715" marB="0" anchor="b"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05470857"/>
                  </a:ext>
                </a:extLst>
              </a:tr>
            </a:tbl>
          </a:graphicData>
        </a:graphic>
      </p:graphicFrame>
      <p:sp>
        <p:nvSpPr>
          <p:cNvPr id="5" name="TextovéPole 4">
            <a:extLst>
              <a:ext uri="{FF2B5EF4-FFF2-40B4-BE49-F238E27FC236}">
                <a16:creationId xmlns:a16="http://schemas.microsoft.com/office/drawing/2014/main" xmlns="" id="{32416161-5754-AF82-64E6-35C5869D5E92}"/>
              </a:ext>
            </a:extLst>
          </p:cNvPr>
          <p:cNvSpPr txBox="1"/>
          <p:nvPr/>
        </p:nvSpPr>
        <p:spPr>
          <a:xfrm>
            <a:off x="4572001" y="4572913"/>
            <a:ext cx="3701731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Zdroj: Výběrové šetření pracovních sil (ČSÚ), 2016–2020</a:t>
            </a:r>
          </a:p>
        </p:txBody>
      </p:sp>
    </p:spTree>
    <p:extLst>
      <p:ext uri="{BB962C8B-B14F-4D97-AF65-F5344CB8AC3E}">
        <p14:creationId xmlns:p14="http://schemas.microsoft.com/office/powerpoint/2010/main" val="26189120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5327180-FF77-6EBB-B0D9-EE330510A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Obory s velkými rozdíly v uplatnění Ph.D. a Mgr.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C7A7D094-C8D6-4D23-FD8A-7B4F8BBFA15E}"/>
              </a:ext>
            </a:extLst>
          </p:cNvPr>
          <p:cNvSpPr txBox="1"/>
          <p:nvPr/>
        </p:nvSpPr>
        <p:spPr>
          <a:xfrm>
            <a:off x="4788024" y="4443958"/>
            <a:ext cx="3485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Zdroj: Absolvent 2018</a:t>
            </a:r>
          </a:p>
          <a:p>
            <a:r>
              <a:rPr lang="cs-CZ" sz="1200" dirty="0"/>
              <a:t>Čerství absolventi max. 5 let od dokončení studia.</a:t>
            </a:r>
          </a:p>
        </p:txBody>
      </p:sp>
      <p:grpSp>
        <p:nvGrpSpPr>
          <p:cNvPr id="3" name="Skupina 2"/>
          <p:cNvGrpSpPr/>
          <p:nvPr/>
        </p:nvGrpSpPr>
        <p:grpSpPr>
          <a:xfrm>
            <a:off x="1187623" y="1336590"/>
            <a:ext cx="7086107" cy="3107368"/>
            <a:chOff x="1187623" y="1336590"/>
            <a:chExt cx="7086107" cy="3107368"/>
          </a:xfrm>
        </p:grpSpPr>
        <p:pic>
          <p:nvPicPr>
            <p:cNvPr id="7" name="Obrázek 6">
              <a:extLst>
                <a:ext uri="{FF2B5EF4-FFF2-40B4-BE49-F238E27FC236}">
                  <a16:creationId xmlns:a16="http://schemas.microsoft.com/office/drawing/2014/main" xmlns="" id="{F255AD9D-C31F-BD25-1AD7-AD3CFBB682A8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281255" y="1336590"/>
              <a:ext cx="6840759" cy="3107368"/>
            </a:xfrm>
            <a:prstGeom prst="rect">
              <a:avLst/>
            </a:prstGeom>
          </p:spPr>
        </p:pic>
        <p:sp>
          <p:nvSpPr>
            <p:cNvPr id="9" name="Obdélník: se zakulacenými rohy 8">
              <a:extLst>
                <a:ext uri="{FF2B5EF4-FFF2-40B4-BE49-F238E27FC236}">
                  <a16:creationId xmlns:a16="http://schemas.microsoft.com/office/drawing/2014/main" xmlns="" id="{009699C2-A8E5-674E-504F-A346CA284F78}"/>
                </a:ext>
              </a:extLst>
            </p:cNvPr>
            <p:cNvSpPr/>
            <p:nvPr/>
          </p:nvSpPr>
          <p:spPr>
            <a:xfrm>
              <a:off x="1187623" y="1635646"/>
              <a:ext cx="7086107" cy="216024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104173122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5327180-FF77-6EBB-B0D9-EE330510A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Obory s velkými rozdíly v uplatnění Ph.D. a Mgr.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C7A7D094-C8D6-4D23-FD8A-7B4F8BBFA15E}"/>
              </a:ext>
            </a:extLst>
          </p:cNvPr>
          <p:cNvSpPr txBox="1"/>
          <p:nvPr/>
        </p:nvSpPr>
        <p:spPr>
          <a:xfrm>
            <a:off x="4788024" y="4601766"/>
            <a:ext cx="3485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Zdroj: Absolvent 2018</a:t>
            </a:r>
          </a:p>
          <a:p>
            <a:r>
              <a:rPr lang="cs-CZ" sz="1200" dirty="0"/>
              <a:t>Čerství absolventi max. 5 let od dokončení studia.</a:t>
            </a:r>
          </a:p>
        </p:txBody>
      </p:sp>
      <p:grpSp>
        <p:nvGrpSpPr>
          <p:cNvPr id="3" name="Skupina 2"/>
          <p:cNvGrpSpPr/>
          <p:nvPr/>
        </p:nvGrpSpPr>
        <p:grpSpPr>
          <a:xfrm>
            <a:off x="1170652" y="1491630"/>
            <a:ext cx="6912768" cy="2682298"/>
            <a:chOff x="1170652" y="1491630"/>
            <a:chExt cx="6912768" cy="2682298"/>
          </a:xfrm>
        </p:grpSpPr>
        <p:pic>
          <p:nvPicPr>
            <p:cNvPr id="6" name="Obrázek 5">
              <a:extLst>
                <a:ext uri="{FF2B5EF4-FFF2-40B4-BE49-F238E27FC236}">
                  <a16:creationId xmlns:a16="http://schemas.microsoft.com/office/drawing/2014/main" xmlns="" id="{1C638993-A6F6-9763-2068-ECF3C4E78F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1338268" y="1491630"/>
              <a:ext cx="6745152" cy="2682298"/>
            </a:xfrm>
            <a:prstGeom prst="rect">
              <a:avLst/>
            </a:prstGeom>
          </p:spPr>
        </p:pic>
        <p:sp>
          <p:nvSpPr>
            <p:cNvPr id="9" name="Obdélník: se zakulacenými rohy 8">
              <a:extLst>
                <a:ext uri="{FF2B5EF4-FFF2-40B4-BE49-F238E27FC236}">
                  <a16:creationId xmlns:a16="http://schemas.microsoft.com/office/drawing/2014/main" xmlns="" id="{009699C2-A8E5-674E-504F-A346CA284F78}"/>
                </a:ext>
              </a:extLst>
            </p:cNvPr>
            <p:cNvSpPr/>
            <p:nvPr/>
          </p:nvSpPr>
          <p:spPr>
            <a:xfrm>
              <a:off x="1170652" y="1851670"/>
              <a:ext cx="6912768" cy="216024"/>
            </a:xfrm>
            <a:prstGeom prst="roundRect">
              <a:avLst/>
            </a:prstGeom>
            <a:noFill/>
            <a:ln w="28575"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</p:spTree>
    <p:extLst>
      <p:ext uri="{BB962C8B-B14F-4D97-AF65-F5344CB8AC3E}">
        <p14:creationId xmlns:p14="http://schemas.microsoft.com/office/powerpoint/2010/main" val="26399242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5327180-FF77-6EBB-B0D9-EE330510A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Obory s malými rozdíly v uplatnění Ph.D. a Mgr.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C7A7D094-C8D6-4D23-FD8A-7B4F8BBFA15E}"/>
              </a:ext>
            </a:extLst>
          </p:cNvPr>
          <p:cNvSpPr txBox="1"/>
          <p:nvPr/>
        </p:nvSpPr>
        <p:spPr>
          <a:xfrm>
            <a:off x="4788024" y="4601766"/>
            <a:ext cx="3485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Zdroj: Absolvent 2018</a:t>
            </a:r>
          </a:p>
          <a:p>
            <a:r>
              <a:rPr lang="cs-CZ" sz="1200" dirty="0"/>
              <a:t>Čerství absolventi max. 5 let od dokončení studia.</a:t>
            </a:r>
          </a:p>
        </p:txBody>
      </p:sp>
      <p:pic>
        <p:nvPicPr>
          <p:cNvPr id="4" name="Obrázek 3">
            <a:extLst>
              <a:ext uri="{FF2B5EF4-FFF2-40B4-BE49-F238E27FC236}">
                <a16:creationId xmlns:a16="http://schemas.microsoft.com/office/drawing/2014/main" xmlns="" id="{985FF151-CA3F-D5E2-DF93-F0ACD2913164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99592" y="1563638"/>
            <a:ext cx="7205300" cy="21923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828450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45327180-FF77-6EBB-B0D9-EE330510A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sz="2800" dirty="0"/>
              <a:t>Obory s malými rozdíly v uplatnění Ph.D. a Mgr.</a:t>
            </a:r>
          </a:p>
        </p:txBody>
      </p:sp>
      <p:sp>
        <p:nvSpPr>
          <p:cNvPr id="8" name="TextovéPole 7">
            <a:extLst>
              <a:ext uri="{FF2B5EF4-FFF2-40B4-BE49-F238E27FC236}">
                <a16:creationId xmlns:a16="http://schemas.microsoft.com/office/drawing/2014/main" xmlns="" id="{C7A7D094-C8D6-4D23-FD8A-7B4F8BBFA15E}"/>
              </a:ext>
            </a:extLst>
          </p:cNvPr>
          <p:cNvSpPr txBox="1"/>
          <p:nvPr/>
        </p:nvSpPr>
        <p:spPr>
          <a:xfrm>
            <a:off x="4788024" y="4601766"/>
            <a:ext cx="34857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dirty="0"/>
              <a:t>Zdroj: Absolvent 2018</a:t>
            </a:r>
          </a:p>
          <a:p>
            <a:r>
              <a:rPr lang="cs-CZ" sz="1200" dirty="0"/>
              <a:t>Čerství absolventi max. 5 let od dokončení studia.</a:t>
            </a:r>
          </a:p>
        </p:txBody>
      </p:sp>
      <p:pic>
        <p:nvPicPr>
          <p:cNvPr id="5" name="Obrázek 4">
            <a:extLst>
              <a:ext uri="{FF2B5EF4-FFF2-40B4-BE49-F238E27FC236}">
                <a16:creationId xmlns:a16="http://schemas.microsoft.com/office/drawing/2014/main" xmlns="" id="{3ADAE1B1-5B43-9102-6214-6D6FB9CEB23B}"/>
              </a:ext>
            </a:extLst>
          </p:cNvPr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971600" y="1635646"/>
            <a:ext cx="7056783" cy="2371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5181508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xmlns="" id="{9D7E1D51-3086-0CAB-84C9-45098FC91F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cs-CZ" sz="3000" dirty="0"/>
              <a:t>„Strukturální“ </a:t>
            </a:r>
            <a:r>
              <a:rPr lang="cs-CZ" sz="3000" dirty="0" err="1"/>
              <a:t>překvalifikovanost</a:t>
            </a:r>
            <a:r>
              <a:rPr lang="cs-CZ" sz="3000" dirty="0"/>
              <a:t> Ph.D. absolventů je vysoká zejména v medicíně</a:t>
            </a:r>
          </a:p>
        </p:txBody>
      </p:sp>
      <p:graphicFrame>
        <p:nvGraphicFramePr>
          <p:cNvPr id="8" name="Graf 7">
            <a:extLst>
              <a:ext uri="{FF2B5EF4-FFF2-40B4-BE49-F238E27FC236}">
                <a16:creationId xmlns:a16="http://schemas.microsoft.com/office/drawing/2014/main" xmlns="" id="{5AA195B6-1B74-89C5-F1EC-3D69292852B0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59909722"/>
              </p:ext>
            </p:extLst>
          </p:nvPr>
        </p:nvGraphicFramePr>
        <p:xfrm>
          <a:off x="1043608" y="1347613"/>
          <a:ext cx="7056784" cy="30636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ovéPole 8">
            <a:extLst>
              <a:ext uri="{FF2B5EF4-FFF2-40B4-BE49-F238E27FC236}">
                <a16:creationId xmlns:a16="http://schemas.microsoft.com/office/drawing/2014/main" xmlns="" id="{230861D5-3C09-D3FD-E712-89A7ABB5A692}"/>
              </a:ext>
            </a:extLst>
          </p:cNvPr>
          <p:cNvSpPr txBox="1"/>
          <p:nvPr/>
        </p:nvSpPr>
        <p:spPr>
          <a:xfrm>
            <a:off x="3779913" y="4572913"/>
            <a:ext cx="449382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cs-CZ" sz="1200" smtClean="0"/>
              <a:t>Vlastní výpočet podle Výběrového </a:t>
            </a:r>
            <a:r>
              <a:rPr lang="cs-CZ" sz="1200" dirty="0"/>
              <a:t>šetření pracovních sil (ČSÚ)</a:t>
            </a:r>
          </a:p>
        </p:txBody>
      </p:sp>
    </p:spTree>
    <p:extLst>
      <p:ext uri="{BB962C8B-B14F-4D97-AF65-F5344CB8AC3E}">
        <p14:creationId xmlns:p14="http://schemas.microsoft.com/office/powerpoint/2010/main" val="762170671"/>
      </p:ext>
    </p:extLst>
  </p:cSld>
  <p:clrMapOvr>
    <a:masterClrMapping/>
  </p:clrMapOvr>
</p:sld>
</file>

<file path=ppt/theme/theme1.xml><?xml version="1.0" encoding="utf-8"?>
<a:theme xmlns:a="http://schemas.openxmlformats.org/drawingml/2006/main" name="šablona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šablona</Template>
  <TotalTime>1144</TotalTime>
  <Words>542</Words>
  <Application>Microsoft Office PowerPoint</Application>
  <PresentationFormat>Předvádění na obrazovce (16:9)</PresentationFormat>
  <Paragraphs>103</Paragraphs>
  <Slides>16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16</vt:i4>
      </vt:variant>
    </vt:vector>
  </HeadingPairs>
  <TitlesOfParts>
    <vt:vector size="17" baseType="lpstr">
      <vt:lpstr>šablona</vt:lpstr>
      <vt:lpstr>Uplatnění Ph.D. absolventů na trhu práce</vt:lpstr>
      <vt:lpstr>Zdroje informací</vt:lpstr>
      <vt:lpstr>Absolventů doktorského vzdělání v zaměstnané populaci ČR přibývá souběžně s magisterskými absolventy</vt:lpstr>
      <vt:lpstr>Rozdíly v profesním uplatnění</vt:lpstr>
      <vt:lpstr>Obory s velkými rozdíly v uplatnění Ph.D. a Mgr.</vt:lpstr>
      <vt:lpstr>Obory s velkými rozdíly v uplatnění Ph.D. a Mgr.</vt:lpstr>
      <vt:lpstr>Obory s malými rozdíly v uplatnění Ph.D. a Mgr.</vt:lpstr>
      <vt:lpstr>Obory s malými rozdíly v uplatnění Ph.D. a Mgr.</vt:lpstr>
      <vt:lpstr>„Strukturální“ překvalifikovanost Ph.D. absolventů je vysoká zejména v medicíně</vt:lpstr>
      <vt:lpstr>Absolventi Ph.D. většinou vnímají svou práci jako kvalifikačně odpovídající</vt:lpstr>
      <vt:lpstr>Měsíční výdělky Ph.D. absolventů kolem 3 let po absolvování (2018)</vt:lpstr>
      <vt:lpstr>Absolvování Ph.D. je přinejmenším zpočátku finančně nevýhodné</vt:lpstr>
      <vt:lpstr>Veřejný sektor nabízí Ph.D. absolventům méně stabilní úvazky</vt:lpstr>
      <vt:lpstr>Zjištění z projektu Opening Doors (2021)</vt:lpstr>
      <vt:lpstr>Doporučení pro PhD vzdělávání z projektu Opening Doors</vt:lpstr>
      <vt:lpstr>Prezentace aplikace PowerPoint</vt:lpstr>
    </vt:vector>
  </TitlesOfParts>
  <Company>Hewlett-Packard Company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Uplatnění Ph.D. absolventů na trhu práce</dc:title>
  <dc:creator>Michal Janíčko</dc:creator>
  <cp:lastModifiedBy>Michal Janíčko</cp:lastModifiedBy>
  <cp:revision>46</cp:revision>
  <dcterms:created xsi:type="dcterms:W3CDTF">2023-02-09T12:49:18Z</dcterms:created>
  <dcterms:modified xsi:type="dcterms:W3CDTF">2023-02-22T09:12:01Z</dcterms:modified>
</cp:coreProperties>
</file>