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0"/>
  </p:notesMasterIdLst>
  <p:handoutMasterIdLst>
    <p:handoutMasterId r:id="rId11"/>
  </p:handoutMasterIdLst>
  <p:sldIdLst>
    <p:sldId id="297" r:id="rId2"/>
    <p:sldId id="269" r:id="rId3"/>
    <p:sldId id="276" r:id="rId4"/>
    <p:sldId id="292" r:id="rId5"/>
    <p:sldId id="293" r:id="rId6"/>
    <p:sldId id="294" r:id="rId7"/>
    <p:sldId id="295" r:id="rId8"/>
    <p:sldId id="296" r:id="rId9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86"/>
    <a:srgbClr val="00008F"/>
    <a:srgbClr val="000066"/>
    <a:srgbClr val="CCCCFF"/>
    <a:srgbClr val="000099"/>
    <a:srgbClr val="FF0000"/>
    <a:srgbClr val="99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Světlý styl 3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4636" autoAdjust="0"/>
  </p:normalViewPr>
  <p:slideViewPr>
    <p:cSldViewPr>
      <p:cViewPr varScale="1">
        <p:scale>
          <a:sx n="79" d="100"/>
          <a:sy n="79" d="100"/>
        </p:scale>
        <p:origin x="-2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BD94D14-84AA-4E41-BF77-E504AF2F31E9}" type="datetimeFigureOut">
              <a:rPr lang="cs-CZ"/>
              <a:pPr>
                <a:defRPr/>
              </a:pPr>
              <a:t>30.10.2011</a:t>
            </a:fld>
            <a:endParaRPr lang="cs-CZ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1576A63-3D2F-4798-9DC0-9D934ED3892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Click to edit Master text styles</a:t>
            </a:r>
          </a:p>
          <a:p>
            <a:pPr lvl="1"/>
            <a:r>
              <a:rPr lang="cs-CZ" noProof="0" smtClean="0"/>
              <a:t>Second level</a:t>
            </a:r>
          </a:p>
          <a:p>
            <a:pPr lvl="2"/>
            <a:r>
              <a:rPr lang="cs-CZ" noProof="0" smtClean="0"/>
              <a:t>Third level</a:t>
            </a:r>
          </a:p>
          <a:p>
            <a:pPr lvl="3"/>
            <a:r>
              <a:rPr lang="cs-CZ" noProof="0" smtClean="0"/>
              <a:t>Fourth level</a:t>
            </a:r>
          </a:p>
          <a:p>
            <a:pPr lvl="4"/>
            <a:r>
              <a:rPr lang="cs-CZ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705D8C0-62A2-44A1-904E-4F69FF8CC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34073B-5F38-47B4-B39C-8B33A946FDAB}" type="slidenum">
              <a:rPr lang="cs-CZ" smtClean="0"/>
              <a:pPr/>
              <a:t>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31461-E2B6-46B2-9F95-CFD98B4ACA8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9E4FD-0813-448B-848A-F988B744C54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BE949-CC57-4038-B18F-D6924E99E0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0F26F-35B2-4884-B861-8C8E01E0B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8DDF0-D69D-4960-88A2-A7514E2259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E029F-3F7C-454B-BB28-6DC7B4F38B4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57DF1-EC24-402E-BB66-3CAB589BED5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009F0-699D-4184-A122-6DD7656210E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39A61-8861-49D9-8F2D-02F6A5D5B01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4CD41-A039-47B8-BAFF-5204768EA24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5533A-6C65-4079-A8F7-2C3CB37EF6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4F3BA-D04A-48F7-878B-3CBC9527FB9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3EBAEF2-0AF4-48E7-A4B0-156BEB7F8EC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94456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/>
        </p:nvGraphicFramePr>
        <p:xfrm>
          <a:off x="179388" y="6021388"/>
          <a:ext cx="858837" cy="614362"/>
        </p:xfrm>
        <a:graphic>
          <a:graphicData uri="http://schemas.openxmlformats.org/presentationml/2006/ole">
            <p:oleObj spid="_x0000_s1026" name="Photo Editor Photo" r:id="rId15" imgW="4686954" imgH="3352381" progId="">
              <p:embed/>
            </p:oleObj>
          </a:graphicData>
        </a:graphic>
      </p:graphicFrame>
      <p:graphicFrame>
        <p:nvGraphicFramePr>
          <p:cNvPr id="1027" name="Object 10"/>
          <p:cNvGraphicFramePr>
            <a:graphicFrameLocks noChangeAspect="1"/>
          </p:cNvGraphicFramePr>
          <p:nvPr/>
        </p:nvGraphicFramePr>
        <p:xfrm>
          <a:off x="7993063" y="6057900"/>
          <a:ext cx="974725" cy="530225"/>
        </p:xfrm>
        <a:graphic>
          <a:graphicData uri="http://schemas.openxmlformats.org/presentationml/2006/ole">
            <p:oleObj spid="_x0000_s1027" name="Photo Editor Photo" r:id="rId16" imgW="2629267" imgH="1438095" progId="">
              <p:embed/>
            </p:oleObj>
          </a:graphicData>
        </a:graphic>
      </p:graphicFrame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3132138" y="6273800"/>
            <a:ext cx="30257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cs-CZ" sz="2000" u="sng">
                <a:solidFill>
                  <a:srgbClr val="000099"/>
                </a:solidFill>
              </a:rPr>
              <a:t>www.nvf.cz/observatory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ransition>
    <p:randomBar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List_aplikace_Microsoft_Office_Excel_97-20031.xls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23850" y="1634024"/>
            <a:ext cx="864235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4000" b="1" dirty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MONITORING </a:t>
            </a:r>
            <a:endParaRPr lang="cs-CZ" sz="4000" b="1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cs-CZ" sz="4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VOLNÝCH PRACOVNÍCH MÍST</a:t>
            </a:r>
            <a:endParaRPr lang="cs-CZ" sz="4000" b="1" dirty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en-US" sz="4000" b="1" dirty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611188" y="200025"/>
          <a:ext cx="1031875" cy="565150"/>
        </p:xfrm>
        <a:graphic>
          <a:graphicData uri="http://schemas.openxmlformats.org/presentationml/2006/ole">
            <p:oleObj spid="_x0000_s2050" name="Photo Editor Photo" r:id="rId3" imgW="2629267" imgH="1438095" progId="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7812088" y="147638"/>
          <a:ext cx="863600" cy="617537"/>
        </p:xfrm>
        <a:graphic>
          <a:graphicData uri="http://schemas.openxmlformats.org/presentationml/2006/ole">
            <p:oleObj spid="_x0000_s2051" name="Photo Editor Photo" r:id="rId4" imgW="4686954" imgH="3352381" progId="">
              <p:embed/>
            </p:oleObj>
          </a:graphicData>
        </a:graphic>
      </p:graphicFrame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0" y="-15875"/>
            <a:ext cx="9144000" cy="46038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" name="Rectangle 13"/>
          <p:cNvSpPr>
            <a:spLocks noChangeArrowheads="1"/>
          </p:cNvSpPr>
          <p:nvPr/>
        </p:nvSpPr>
        <p:spPr bwMode="auto">
          <a:xfrm>
            <a:off x="0" y="6000750"/>
            <a:ext cx="9144000" cy="857250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55" name="Text Box 11"/>
          <p:cNvSpPr txBox="1">
            <a:spLocks noChangeArrowheads="1"/>
          </p:cNvSpPr>
          <p:nvPr/>
        </p:nvSpPr>
        <p:spPr bwMode="auto">
          <a:xfrm>
            <a:off x="0" y="0"/>
            <a:ext cx="395288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D9C868F5-1777-4F3D-A43E-78F67112B512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1</a:t>
            </a:fld>
            <a:endParaRPr lang="cs-CZ" sz="2400" b="1">
              <a:solidFill>
                <a:schemeClr val="bg1"/>
              </a:solidFill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23850" y="4149725"/>
            <a:ext cx="8642350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3200" dirty="0"/>
              <a:t> </a:t>
            </a:r>
            <a:r>
              <a:rPr lang="cs-CZ" sz="3200" b="1" dirty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Projekt HC 198/10 </a:t>
            </a:r>
          </a:p>
          <a:p>
            <a:pPr algn="ctr">
              <a:defRPr/>
            </a:pPr>
            <a:r>
              <a:rPr lang="cs-CZ" sz="3200" b="1" dirty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Sledování krátkodobých trendů v poptávce po pracovní síle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Grp="1" noChangeAspect="1"/>
          </p:cNvGraphicFramePr>
          <p:nvPr>
            <p:ph sz="half" idx="1"/>
          </p:nvPr>
        </p:nvGraphicFramePr>
        <p:xfrm>
          <a:off x="508000" y="2803525"/>
          <a:ext cx="3937000" cy="2119313"/>
        </p:xfrm>
        <a:graphic>
          <a:graphicData uri="http://schemas.openxmlformats.org/presentationml/2006/ole">
            <p:oleObj spid="_x0000_s3074" r:id="rId4" imgW="3938357" imgH="2121592" progId="Excel.Sheet.8">
              <p:embed/>
            </p:oleObj>
          </a:graphicData>
        </a:graphic>
      </p:graphicFrame>
      <p:sp>
        <p:nvSpPr>
          <p:cNvPr id="3075" name="Text Box 11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579438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b="1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076" name="Nadpis 8"/>
          <p:cNvSpPr>
            <a:spLocks noGrp="1"/>
          </p:cNvSpPr>
          <p:nvPr>
            <p:ph type="title"/>
          </p:nvPr>
        </p:nvSpPr>
        <p:spPr>
          <a:xfrm>
            <a:off x="684213" y="115888"/>
            <a:ext cx="7931150" cy="633412"/>
          </a:xfrm>
        </p:spPr>
        <p:txBody>
          <a:bodyPr/>
          <a:lstStyle/>
          <a:p>
            <a:r>
              <a:rPr lang="cs-CZ" sz="3200" b="1" smtClean="0">
                <a:solidFill>
                  <a:schemeClr val="bg1"/>
                </a:solidFill>
              </a:rPr>
              <a:t>Monitoring VPM </a:t>
            </a:r>
            <a:br>
              <a:rPr lang="cs-CZ" sz="3200" b="1" smtClean="0">
                <a:solidFill>
                  <a:schemeClr val="bg1"/>
                </a:solidFill>
              </a:rPr>
            </a:br>
            <a:r>
              <a:rPr lang="cs-CZ" sz="3200" b="1" smtClean="0">
                <a:solidFill>
                  <a:schemeClr val="bg1"/>
                </a:solidFill>
              </a:rPr>
              <a:t>– spojování informačních zdrojů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539750" y="1125538"/>
            <a:ext cx="8135938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b="1">
                <a:solidFill>
                  <a:srgbClr val="000086"/>
                </a:solidFill>
              </a:rPr>
              <a:t>CÍL: Rozšířit současný přístup k monitorování VPM </a:t>
            </a:r>
          </a:p>
          <a:p>
            <a:pPr>
              <a:buFont typeface="Arial" charset="0"/>
              <a:buChar char="−"/>
            </a:pPr>
            <a:r>
              <a:rPr lang="cs-CZ" sz="2800">
                <a:solidFill>
                  <a:srgbClr val="000086"/>
                </a:solidFill>
              </a:rPr>
              <a:t> legislativa vs. zaměstnavatelé  	       databáze MPSV není komplexním zdrojem informací </a:t>
            </a:r>
          </a:p>
          <a:p>
            <a:pPr>
              <a:buFont typeface="Arial" charset="0"/>
              <a:buChar char="−"/>
            </a:pPr>
            <a:r>
              <a:rPr lang="cs-CZ" sz="2800">
                <a:solidFill>
                  <a:srgbClr val="000086"/>
                </a:solidFill>
              </a:rPr>
              <a:t> zvýšit informovanost </a:t>
            </a:r>
            <a:r>
              <a:rPr lang="cs-CZ" sz="2800" u="sng">
                <a:solidFill>
                  <a:srgbClr val="000086"/>
                </a:solidFill>
              </a:rPr>
              <a:t>o skutečné poptávce</a:t>
            </a:r>
            <a:r>
              <a:rPr lang="cs-CZ" sz="2800">
                <a:solidFill>
                  <a:srgbClr val="000086"/>
                </a:solidFill>
              </a:rPr>
              <a:t> po PS na trhu práce  </a:t>
            </a:r>
          </a:p>
          <a:p>
            <a:endParaRPr lang="cs-CZ" sz="2800">
              <a:solidFill>
                <a:srgbClr val="000086"/>
              </a:solidFill>
            </a:endParaRPr>
          </a:p>
          <a:p>
            <a:r>
              <a:rPr lang="cs-CZ" sz="2800">
                <a:solidFill>
                  <a:srgbClr val="000086"/>
                </a:solidFill>
              </a:rPr>
              <a:t>Využití dalších, tj. soukromých, zdrojů informací a zjištění možností propojení zdrojů do souhrnné databáze </a:t>
            </a:r>
            <a:endParaRPr lang="cs-CZ">
              <a:solidFill>
                <a:srgbClr val="000086"/>
              </a:solidFill>
            </a:endParaRPr>
          </a:p>
        </p:txBody>
      </p:sp>
      <p:sp>
        <p:nvSpPr>
          <p:cNvPr id="3078" name="Šipka doprava 5"/>
          <p:cNvSpPr>
            <a:spLocks noChangeArrowheads="1"/>
          </p:cNvSpPr>
          <p:nvPr/>
        </p:nvSpPr>
        <p:spPr bwMode="auto">
          <a:xfrm>
            <a:off x="5867400" y="1989138"/>
            <a:ext cx="649288" cy="431800"/>
          </a:xfrm>
          <a:prstGeom prst="rightArrow">
            <a:avLst>
              <a:gd name="adj1" fmla="val 50000"/>
              <a:gd name="adj2" fmla="val 50123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bIns="0"/>
          <a:lstStyle/>
          <a:p>
            <a:endParaRPr lang="cs-CZ"/>
          </a:p>
        </p:txBody>
      </p:sp>
      <p:sp>
        <p:nvSpPr>
          <p:cNvPr id="3079" name="Šipka dolů 6"/>
          <p:cNvSpPr>
            <a:spLocks noChangeArrowheads="1"/>
          </p:cNvSpPr>
          <p:nvPr/>
        </p:nvSpPr>
        <p:spPr bwMode="auto">
          <a:xfrm>
            <a:off x="3851275" y="3500438"/>
            <a:ext cx="433388" cy="649287"/>
          </a:xfrm>
          <a:prstGeom prst="downArrow">
            <a:avLst>
              <a:gd name="adj1" fmla="val 50000"/>
              <a:gd name="adj2" fmla="val 4993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bIns="0"/>
          <a:lstStyle/>
          <a:p>
            <a:endParaRPr lang="cs-CZ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0" y="0"/>
            <a:ext cx="5397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fld id="{06FCD42B-0220-423C-87D9-0C6DEB53BBAE}" type="slidenum">
              <a:rPr lang="cs-CZ" sz="2400" b="1">
                <a:solidFill>
                  <a:schemeClr val="bg1"/>
                </a:solidFill>
              </a:rPr>
              <a:pPr/>
              <a:t>3</a:t>
            </a:fld>
            <a:endParaRPr lang="cs-CZ" sz="2400" b="1">
              <a:solidFill>
                <a:schemeClr val="bg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68313" y="1341438"/>
            <a:ext cx="8135937" cy="45545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sz="2800" b="1" dirty="0">
                <a:solidFill>
                  <a:srgbClr val="000086"/>
                </a:solidFill>
              </a:rPr>
              <a:t>METODIKA</a:t>
            </a:r>
            <a:r>
              <a:rPr lang="cs-CZ" sz="2800" dirty="0">
                <a:solidFill>
                  <a:srgbClr val="000086"/>
                </a:solidFill>
              </a:rPr>
              <a:t> : </a:t>
            </a:r>
          </a:p>
          <a:p>
            <a:pPr>
              <a:defRPr/>
            </a:pPr>
            <a:endParaRPr lang="cs-CZ" sz="2800" dirty="0">
              <a:solidFill>
                <a:srgbClr val="000086"/>
              </a:solidFill>
            </a:endParaRPr>
          </a:p>
          <a:p>
            <a:pPr>
              <a:spcAft>
                <a:spcPts val="300"/>
              </a:spcAft>
              <a:buFont typeface="Arial" pitchFamily="34" charset="0"/>
              <a:buChar char="−"/>
              <a:defRPr/>
            </a:pPr>
            <a:r>
              <a:rPr lang="cs-CZ" sz="2800" dirty="0">
                <a:solidFill>
                  <a:srgbClr val="000086"/>
                </a:solidFill>
              </a:rPr>
              <a:t> Mapování a hodnocení zdrojů (rozhovory, dotazníky, rešerše),</a:t>
            </a:r>
          </a:p>
          <a:p>
            <a:pPr>
              <a:spcAft>
                <a:spcPts val="300"/>
              </a:spcAft>
              <a:buFont typeface="Arial" pitchFamily="34" charset="0"/>
              <a:buChar char="−"/>
              <a:defRPr/>
            </a:pPr>
            <a:r>
              <a:rPr lang="cs-CZ" sz="2800" dirty="0">
                <a:solidFill>
                  <a:srgbClr val="000086"/>
                </a:solidFill>
              </a:rPr>
              <a:t> Výběr zdrojů (tisk, Internet, databáze MPSV),</a:t>
            </a:r>
          </a:p>
          <a:p>
            <a:pPr>
              <a:spcAft>
                <a:spcPts val="300"/>
              </a:spcAft>
              <a:buFont typeface="Arial" pitchFamily="34" charset="0"/>
              <a:buChar char="−"/>
              <a:defRPr/>
            </a:pPr>
            <a:r>
              <a:rPr lang="cs-CZ" sz="2800" dirty="0">
                <a:solidFill>
                  <a:srgbClr val="000086"/>
                </a:solidFill>
              </a:rPr>
              <a:t> Práce s jednotlivými databázemi a metodika sladění databází (kategorie pro analýzu struktury, počet VPM, duplicity aj.), </a:t>
            </a:r>
          </a:p>
          <a:p>
            <a:pPr marL="177800" lvl="1" indent="-177800">
              <a:spcAft>
                <a:spcPts val="300"/>
              </a:spcAft>
              <a:buFont typeface="Arial" pitchFamily="34" charset="0"/>
              <a:buChar char="−"/>
              <a:defRPr/>
            </a:pPr>
            <a:r>
              <a:rPr lang="cs-CZ" sz="2800" dirty="0">
                <a:solidFill>
                  <a:srgbClr val="000086"/>
                </a:solidFill>
              </a:rPr>
              <a:t> Komplexnost a vytěžitelnost.</a:t>
            </a:r>
          </a:p>
          <a:p>
            <a:pPr lvl="1">
              <a:buFont typeface="Arial" pitchFamily="34" charset="0"/>
              <a:buChar char="−"/>
              <a:defRPr/>
            </a:pPr>
            <a:endParaRPr lang="cs-CZ" sz="2800" dirty="0">
              <a:solidFill>
                <a:srgbClr val="000086"/>
              </a:solidFill>
            </a:endParaRPr>
          </a:p>
        </p:txBody>
      </p:sp>
      <p:sp>
        <p:nvSpPr>
          <p:cNvPr id="5" name="Nadpis 8"/>
          <p:cNvSpPr txBox="1">
            <a:spLocks/>
          </p:cNvSpPr>
          <p:nvPr/>
        </p:nvSpPr>
        <p:spPr>
          <a:xfrm>
            <a:off x="755650" y="188913"/>
            <a:ext cx="7931150" cy="633412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endParaRPr lang="cs-CZ" sz="4400" kern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Nadpis 8"/>
          <p:cNvSpPr txBox="1">
            <a:spLocks/>
          </p:cNvSpPr>
          <p:nvPr/>
        </p:nvSpPr>
        <p:spPr>
          <a:xfrm>
            <a:off x="611188" y="-84138"/>
            <a:ext cx="7931150" cy="633413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cs-CZ" sz="3200" b="1" ker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Monitoring VPM </a:t>
            </a:r>
            <a:br>
              <a:rPr lang="cs-CZ" sz="3200" b="1" kern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cs-CZ" sz="3200" b="1" ker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– spojování informačních zdrojů</a:t>
            </a:r>
            <a:endParaRPr lang="cs-CZ" sz="3200" b="1" kern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randomBa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ChangeArrowheads="1"/>
          </p:cNvSpPr>
          <p:nvPr/>
        </p:nvSpPr>
        <p:spPr bwMode="auto">
          <a:xfrm>
            <a:off x="0" y="0"/>
            <a:ext cx="5397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fld id="{664BD70A-AA1E-40BC-A1C4-F1F1A4973751}" type="slidenum">
              <a:rPr lang="cs-CZ" sz="2400" b="1">
                <a:solidFill>
                  <a:schemeClr val="bg1"/>
                </a:solidFill>
              </a:rPr>
              <a:pPr/>
              <a:t>4</a:t>
            </a:fld>
            <a:endParaRPr lang="cs-CZ" sz="2400" b="1">
              <a:solidFill>
                <a:schemeClr val="bg1"/>
              </a:solidFill>
            </a:endParaRPr>
          </a:p>
        </p:txBody>
      </p:sp>
      <p:sp>
        <p:nvSpPr>
          <p:cNvPr id="5" name="Nadpis 8"/>
          <p:cNvSpPr txBox="1">
            <a:spLocks/>
          </p:cNvSpPr>
          <p:nvPr/>
        </p:nvSpPr>
        <p:spPr>
          <a:xfrm>
            <a:off x="684213" y="0"/>
            <a:ext cx="7931150" cy="633413"/>
          </a:xfrm>
          <a:prstGeom prst="rect">
            <a:avLst/>
          </a:prstGeom>
        </p:spPr>
        <p:txBody>
          <a:bodyPr/>
          <a:lstStyle/>
          <a:p>
            <a:pPr eaLnBrk="0" hangingPunct="0">
              <a:defRPr/>
            </a:pPr>
            <a:r>
              <a:rPr lang="cs-CZ" sz="3200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Spojování informačních zdrojů o VPM: </a:t>
            </a:r>
          </a:p>
          <a:p>
            <a:pPr eaLnBrk="0" hangingPunct="0">
              <a:defRPr/>
            </a:pPr>
            <a:r>
              <a:rPr lang="cs-CZ" sz="2800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Závěry a ověření hypotéz</a:t>
            </a:r>
            <a:endParaRPr lang="cs-CZ" sz="4400" kern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endParaRPr lang="cs-CZ" sz="4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124" name="TextovéPole 5"/>
          <p:cNvSpPr txBox="1">
            <a:spLocks noChangeArrowheads="1"/>
          </p:cNvSpPr>
          <p:nvPr/>
        </p:nvSpPr>
        <p:spPr bwMode="auto">
          <a:xfrm>
            <a:off x="250825" y="981075"/>
            <a:ext cx="8713788" cy="537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Arial" charset="0"/>
              <a:buChar char="−"/>
            </a:pPr>
            <a:r>
              <a:rPr lang="cs-CZ" sz="2300">
                <a:solidFill>
                  <a:srgbClr val="000086"/>
                </a:solidFill>
              </a:rPr>
              <a:t> Databáze MPSV </a:t>
            </a:r>
            <a:r>
              <a:rPr lang="cs-CZ" sz="2300" u="sng">
                <a:solidFill>
                  <a:srgbClr val="000086"/>
                </a:solidFill>
              </a:rPr>
              <a:t>nepokrývá</a:t>
            </a:r>
            <a:r>
              <a:rPr lang="cs-CZ" sz="2300">
                <a:solidFill>
                  <a:srgbClr val="000086"/>
                </a:solidFill>
              </a:rPr>
              <a:t> kvantitativně VPM a neodráží ani skutečnou strukturu (kvalifikačně podhodnocuje TP),</a:t>
            </a:r>
          </a:p>
          <a:p>
            <a:pPr>
              <a:spcAft>
                <a:spcPts val="1200"/>
              </a:spcAft>
              <a:buFont typeface="Arial" charset="0"/>
              <a:buChar char="−"/>
            </a:pPr>
            <a:r>
              <a:rPr lang="cs-CZ" sz="2300">
                <a:solidFill>
                  <a:srgbClr val="000086"/>
                </a:solidFill>
              </a:rPr>
              <a:t> Soukromé zdroje: zejména </a:t>
            </a:r>
            <a:r>
              <a:rPr lang="cs-CZ" sz="2300" u="sng">
                <a:solidFill>
                  <a:srgbClr val="000086"/>
                </a:solidFill>
              </a:rPr>
              <a:t>internet</a:t>
            </a:r>
            <a:r>
              <a:rPr lang="cs-CZ" sz="2300">
                <a:solidFill>
                  <a:srgbClr val="000086"/>
                </a:solidFill>
              </a:rPr>
              <a:t> pokrývá VPM pro </a:t>
            </a:r>
            <a:r>
              <a:rPr lang="cs-CZ" sz="2300" u="sng">
                <a:solidFill>
                  <a:srgbClr val="000086"/>
                </a:solidFill>
              </a:rPr>
              <a:t>kvalifikačně náročnější profese</a:t>
            </a:r>
            <a:r>
              <a:rPr lang="cs-CZ" sz="2300">
                <a:solidFill>
                  <a:srgbClr val="000086"/>
                </a:solidFill>
              </a:rPr>
              <a:t>.</a:t>
            </a:r>
          </a:p>
          <a:p>
            <a:pPr>
              <a:spcAft>
                <a:spcPts val="1200"/>
              </a:spcAft>
              <a:buFont typeface="Arial" charset="0"/>
              <a:buChar char="−"/>
            </a:pPr>
            <a:r>
              <a:rPr lang="cs-CZ" sz="2300">
                <a:solidFill>
                  <a:srgbClr val="000086"/>
                </a:solidFill>
              </a:rPr>
              <a:t> Monitorované zdroje jsou </a:t>
            </a:r>
            <a:r>
              <a:rPr lang="cs-CZ" sz="2300" u="sng">
                <a:solidFill>
                  <a:srgbClr val="000086"/>
                </a:solidFill>
              </a:rPr>
              <a:t>komplementární</a:t>
            </a:r>
            <a:r>
              <a:rPr lang="cs-CZ" sz="2300">
                <a:solidFill>
                  <a:srgbClr val="000086"/>
                </a:solidFill>
              </a:rPr>
              <a:t> (ani jeden není samostatně reprezentativní výběr. vzorek VPM), rozdílnosti v struktuře poptávky po PS,  </a:t>
            </a:r>
          </a:p>
          <a:p>
            <a:pPr>
              <a:spcAft>
                <a:spcPts val="1200"/>
              </a:spcAft>
              <a:buFont typeface="Arial" charset="0"/>
              <a:buChar char="−"/>
            </a:pPr>
            <a:r>
              <a:rPr lang="cs-CZ" sz="2300">
                <a:solidFill>
                  <a:srgbClr val="000086"/>
                </a:solidFill>
              </a:rPr>
              <a:t> Soukromé zdroje: kvantitativně </a:t>
            </a:r>
            <a:r>
              <a:rPr lang="cs-CZ" sz="2300" u="sng">
                <a:solidFill>
                  <a:srgbClr val="000086"/>
                </a:solidFill>
              </a:rPr>
              <a:t>významná část </a:t>
            </a:r>
            <a:r>
              <a:rPr lang="cs-CZ" sz="2300">
                <a:solidFill>
                  <a:srgbClr val="000086"/>
                </a:solidFill>
              </a:rPr>
              <a:t>se nepokrývá s MPSV</a:t>
            </a:r>
          </a:p>
          <a:p>
            <a:pPr>
              <a:spcAft>
                <a:spcPts val="1200"/>
              </a:spcAft>
              <a:buFont typeface="Arial" charset="0"/>
              <a:buChar char="−"/>
            </a:pPr>
            <a:r>
              <a:rPr lang="cs-CZ" sz="2300">
                <a:solidFill>
                  <a:srgbClr val="000086"/>
                </a:solidFill>
              </a:rPr>
              <a:t> Je možné získat ucelený přehled ze soukromých zdrojů pravidelně a s nižšími náklady</a:t>
            </a:r>
          </a:p>
          <a:p>
            <a:pPr>
              <a:buFont typeface="Arial" charset="0"/>
              <a:buChar char="−"/>
            </a:pPr>
            <a:endParaRPr lang="cs-CZ" sz="2000">
              <a:solidFill>
                <a:srgbClr val="000086"/>
              </a:solidFill>
            </a:endParaRPr>
          </a:p>
          <a:p>
            <a:endParaRPr lang="cs-CZ" sz="2000">
              <a:solidFill>
                <a:srgbClr val="000086"/>
              </a:solidFill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1331913" y="5589588"/>
          <a:ext cx="6480720" cy="648072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648072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Monitoring VPM (šetřené zdroje):</a:t>
                      </a:r>
                    </a:p>
                    <a:p>
                      <a:pPr algn="ctr"/>
                      <a:r>
                        <a:rPr lang="cs-CZ" dirty="0" smtClean="0"/>
                        <a:t>62,4 % MPSV a 47,6 % soukromé zdroje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randomBa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0" y="0"/>
            <a:ext cx="5397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fld id="{917E325A-F845-4D70-9CE3-512DAD911A03}" type="slidenum">
              <a:rPr lang="cs-CZ" sz="2400" b="1">
                <a:solidFill>
                  <a:schemeClr val="bg1"/>
                </a:solidFill>
              </a:rPr>
              <a:pPr/>
              <a:t>5</a:t>
            </a:fld>
            <a:endParaRPr lang="cs-CZ" sz="2400" b="1">
              <a:solidFill>
                <a:schemeClr val="bg1"/>
              </a:solidFill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 l="15744" t="27321" r="13972" b="8421"/>
          <a:stretch>
            <a:fillRect/>
          </a:stretch>
        </p:blipFill>
        <p:spPr bwMode="auto">
          <a:xfrm>
            <a:off x="827088" y="1679575"/>
            <a:ext cx="76327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TextovéPole 5"/>
          <p:cNvSpPr txBox="1">
            <a:spLocks noChangeArrowheads="1"/>
          </p:cNvSpPr>
          <p:nvPr/>
        </p:nvSpPr>
        <p:spPr bwMode="auto">
          <a:xfrm>
            <a:off x="468313" y="1052513"/>
            <a:ext cx="84248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solidFill>
                  <a:srgbClr val="000086"/>
                </a:solidFill>
              </a:rPr>
              <a:t>Rozložení nabídky volných pracovních míst mezi soukromé zdroje a informace úřadů práce dle hlavních tříd KZAM (počet volných pracovních míst)</a:t>
            </a:r>
          </a:p>
        </p:txBody>
      </p:sp>
      <p:sp>
        <p:nvSpPr>
          <p:cNvPr id="6" name="Nadpis 8"/>
          <p:cNvSpPr txBox="1">
            <a:spLocks/>
          </p:cNvSpPr>
          <p:nvPr/>
        </p:nvSpPr>
        <p:spPr>
          <a:xfrm>
            <a:off x="684213" y="0"/>
            <a:ext cx="7931150" cy="633413"/>
          </a:xfrm>
          <a:prstGeom prst="rect">
            <a:avLst/>
          </a:prstGeom>
        </p:spPr>
        <p:txBody>
          <a:bodyPr/>
          <a:lstStyle/>
          <a:p>
            <a:pPr eaLnBrk="0" hangingPunct="0">
              <a:defRPr/>
            </a:pPr>
            <a:r>
              <a:rPr lang="cs-CZ" sz="3200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Spojování informačních zdrojů o VPM: </a:t>
            </a:r>
          </a:p>
          <a:p>
            <a:pPr eaLnBrk="0" hangingPunct="0">
              <a:defRPr/>
            </a:pPr>
            <a:r>
              <a:rPr lang="cs-CZ" sz="2800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Závěry a ověření hypotéz</a:t>
            </a:r>
            <a:endParaRPr lang="cs-CZ" sz="4400" kern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endParaRPr lang="cs-CZ" sz="4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randomBa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ChangeArrowheads="1"/>
          </p:cNvSpPr>
          <p:nvPr/>
        </p:nvSpPr>
        <p:spPr bwMode="auto">
          <a:xfrm>
            <a:off x="0" y="0"/>
            <a:ext cx="5397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fld id="{D5C69E5B-0588-400D-B960-FD3D0BAD00C8}" type="slidenum">
              <a:rPr lang="cs-CZ" sz="2400" b="1">
                <a:solidFill>
                  <a:schemeClr val="bg1"/>
                </a:solidFill>
              </a:rPr>
              <a:pPr/>
              <a:t>6</a:t>
            </a:fld>
            <a:endParaRPr lang="cs-CZ" sz="2400" b="1">
              <a:solidFill>
                <a:schemeClr val="bg1"/>
              </a:solidFill>
            </a:endParaRPr>
          </a:p>
        </p:txBody>
      </p:sp>
      <p:sp>
        <p:nvSpPr>
          <p:cNvPr id="7171" name="TextovéPole 5"/>
          <p:cNvSpPr txBox="1">
            <a:spLocks noChangeArrowheads="1"/>
          </p:cNvSpPr>
          <p:nvPr/>
        </p:nvSpPr>
        <p:spPr bwMode="auto">
          <a:xfrm>
            <a:off x="323850" y="1052513"/>
            <a:ext cx="8496300" cy="460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cs-CZ" sz="2300" b="1">
                <a:solidFill>
                  <a:srgbClr val="000086"/>
                </a:solidFill>
              </a:rPr>
              <a:t>Dostupné analytické výsledky:</a:t>
            </a:r>
          </a:p>
          <a:p>
            <a:pPr>
              <a:spcAft>
                <a:spcPts val="1200"/>
              </a:spcAft>
              <a:buFont typeface="Arial" charset="0"/>
              <a:buChar char="−"/>
            </a:pPr>
            <a:r>
              <a:rPr lang="cs-CZ" sz="2300">
                <a:solidFill>
                  <a:srgbClr val="000086"/>
                </a:solidFill>
              </a:rPr>
              <a:t> Informace o souhrnné nabídce VPM z hlediska </a:t>
            </a:r>
            <a:r>
              <a:rPr lang="cs-CZ" sz="2300" b="1">
                <a:solidFill>
                  <a:srgbClr val="000086"/>
                </a:solidFill>
              </a:rPr>
              <a:t>profesní </a:t>
            </a:r>
            <a:r>
              <a:rPr lang="cs-CZ" sz="2300">
                <a:solidFill>
                  <a:srgbClr val="000086"/>
                </a:solidFill>
              </a:rPr>
              <a:t>(KZAM), </a:t>
            </a:r>
            <a:r>
              <a:rPr lang="cs-CZ" sz="2300" b="1">
                <a:solidFill>
                  <a:srgbClr val="000086"/>
                </a:solidFill>
              </a:rPr>
              <a:t>vzdělanostní </a:t>
            </a:r>
            <a:r>
              <a:rPr lang="cs-CZ" sz="2300">
                <a:solidFill>
                  <a:srgbClr val="000086"/>
                </a:solidFill>
              </a:rPr>
              <a:t>(agreg. KKOV) </a:t>
            </a:r>
            <a:r>
              <a:rPr lang="cs-CZ" sz="2300" b="1">
                <a:solidFill>
                  <a:srgbClr val="000086"/>
                </a:solidFill>
              </a:rPr>
              <a:t>a regionální struktury </a:t>
            </a:r>
            <a:r>
              <a:rPr lang="cs-CZ" sz="2300">
                <a:solidFill>
                  <a:srgbClr val="000086"/>
                </a:solidFill>
              </a:rPr>
              <a:t>(kraje),</a:t>
            </a:r>
          </a:p>
          <a:p>
            <a:pPr>
              <a:spcAft>
                <a:spcPts val="1200"/>
              </a:spcAft>
              <a:buFont typeface="Arial" charset="0"/>
              <a:buChar char="−"/>
            </a:pPr>
            <a:r>
              <a:rPr lang="cs-CZ" sz="2300" b="1">
                <a:solidFill>
                  <a:srgbClr val="000086"/>
                </a:solidFill>
              </a:rPr>
              <a:t> </a:t>
            </a:r>
            <a:r>
              <a:rPr lang="cs-CZ" sz="2300">
                <a:solidFill>
                  <a:srgbClr val="000086"/>
                </a:solidFill>
              </a:rPr>
              <a:t>struktuře VPM nabízených skrze </a:t>
            </a:r>
            <a:r>
              <a:rPr lang="cs-CZ" sz="2300" b="1">
                <a:solidFill>
                  <a:srgbClr val="000086"/>
                </a:solidFill>
              </a:rPr>
              <a:t>různé informační zdroje, </a:t>
            </a:r>
          </a:p>
          <a:p>
            <a:pPr>
              <a:spcAft>
                <a:spcPts val="1200"/>
              </a:spcAft>
              <a:buFont typeface="Arial" charset="0"/>
              <a:buChar char="−"/>
            </a:pPr>
            <a:r>
              <a:rPr lang="cs-CZ" sz="2300" b="1">
                <a:solidFill>
                  <a:srgbClr val="000086"/>
                </a:solidFill>
              </a:rPr>
              <a:t> změně v pokrytí nabídky VPM </a:t>
            </a:r>
            <a:r>
              <a:rPr lang="cs-CZ" sz="2300">
                <a:solidFill>
                  <a:srgbClr val="000086"/>
                </a:solidFill>
              </a:rPr>
              <a:t>jednotlivými informačními zdroji, a to opět z pohledu struktury, např. přesuny mezi VPM inzerovanými prostřednictvím MPSV a soukromých zdrojů, </a:t>
            </a:r>
          </a:p>
          <a:p>
            <a:pPr>
              <a:spcAft>
                <a:spcPts val="1200"/>
              </a:spcAft>
              <a:buFont typeface="Arial" charset="0"/>
              <a:buChar char="−"/>
            </a:pPr>
            <a:r>
              <a:rPr lang="cs-CZ" sz="2300" b="1">
                <a:solidFill>
                  <a:srgbClr val="000086"/>
                </a:solidFill>
              </a:rPr>
              <a:t> trendech ve způsobu poptávání pracovníků na trhu práce. </a:t>
            </a:r>
          </a:p>
          <a:p>
            <a:endParaRPr lang="cs-CZ">
              <a:solidFill>
                <a:srgbClr val="000086"/>
              </a:solidFill>
            </a:endParaRPr>
          </a:p>
          <a:p>
            <a:endParaRPr lang="cs-CZ">
              <a:solidFill>
                <a:srgbClr val="000086"/>
              </a:solidFill>
            </a:endParaRPr>
          </a:p>
        </p:txBody>
      </p:sp>
      <p:sp>
        <p:nvSpPr>
          <p:cNvPr id="6" name="Nadpis 8"/>
          <p:cNvSpPr txBox="1">
            <a:spLocks/>
          </p:cNvSpPr>
          <p:nvPr/>
        </p:nvSpPr>
        <p:spPr>
          <a:xfrm>
            <a:off x="684213" y="0"/>
            <a:ext cx="7931150" cy="633413"/>
          </a:xfrm>
          <a:prstGeom prst="rect">
            <a:avLst/>
          </a:prstGeom>
        </p:spPr>
        <p:txBody>
          <a:bodyPr/>
          <a:lstStyle/>
          <a:p>
            <a:pPr eaLnBrk="0" hangingPunct="0">
              <a:defRPr/>
            </a:pPr>
            <a:r>
              <a:rPr lang="cs-CZ" sz="3200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Spojování informačních zdrojů o VPM: </a:t>
            </a:r>
          </a:p>
          <a:p>
            <a:pPr eaLnBrk="0" hangingPunct="0">
              <a:defRPr/>
            </a:pPr>
            <a:r>
              <a:rPr lang="cs-CZ" sz="2800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Závěry a ověření hypotéz</a:t>
            </a:r>
            <a:endParaRPr lang="cs-CZ" sz="4400" kern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endParaRPr lang="cs-CZ" sz="4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randomBa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97" name="Group 69"/>
          <p:cNvGraphicFramePr>
            <a:graphicFrameLocks noGrp="1"/>
          </p:cNvGraphicFramePr>
          <p:nvPr>
            <p:ph idx="1"/>
          </p:nvPr>
        </p:nvGraphicFramePr>
        <p:xfrm>
          <a:off x="395288" y="1052513"/>
          <a:ext cx="8496249" cy="4848002"/>
        </p:xfrm>
        <a:graphic>
          <a:graphicData uri="http://schemas.openxmlformats.org/drawingml/2006/table">
            <a:tbl>
              <a:tblPr/>
              <a:tblGrid>
                <a:gridCol w="3233998"/>
                <a:gridCol w="2670658"/>
                <a:gridCol w="2591593"/>
              </a:tblGrid>
              <a:tr h="5841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8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6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VÝHODY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8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6"/>
                          </a:solidFill>
                          <a:effectLst/>
                          <a:latin typeface="Arial" charset="0"/>
                          <a:cs typeface="Arial" charset="0"/>
                        </a:rPr>
                        <a:t>NEVÝHODY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459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6"/>
                          </a:solidFill>
                          <a:effectLst/>
                          <a:latin typeface="Arial" charset="0"/>
                          <a:cs typeface="Arial" charset="0"/>
                        </a:rPr>
                        <a:t>a) Monitoring zaměstnavatelů – pravidelné reprezentativní šetření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8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6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ÚP – komplexnější    dotazník; poptávka po pracovní síle jako modul</a:t>
                      </a:r>
                    </a:p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6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nový subjekt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8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6"/>
                          </a:solidFill>
                          <a:effectLst/>
                          <a:latin typeface="Arial" charset="0"/>
                          <a:cs typeface="Arial" charset="0"/>
                        </a:rPr>
                        <a:t> reprezentativní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6"/>
                          </a:solidFill>
                          <a:effectLst/>
                          <a:latin typeface="Arial" charset="0"/>
                          <a:cs typeface="Arial" charset="0"/>
                        </a:rPr>
                        <a:t> komplexní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6"/>
                          </a:solidFill>
                          <a:effectLst/>
                          <a:latin typeface="Arial" charset="0"/>
                          <a:cs typeface="Arial" charset="0"/>
                        </a:rPr>
                        <a:t> spolehlivý zdroj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6"/>
                          </a:solidFill>
                          <a:effectLst/>
                          <a:latin typeface="Arial" charset="0"/>
                          <a:cs typeface="Arial" charset="0"/>
                        </a:rPr>
                        <a:t> finanční a personální náročnost</a:t>
                      </a:r>
                    </a:p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6"/>
                          </a:solidFill>
                          <a:effectLst/>
                          <a:latin typeface="Arial" charset="0"/>
                          <a:cs typeface="Arial" charset="0"/>
                        </a:rPr>
                        <a:t> administrativní zátěž</a:t>
                      </a:r>
                    </a:p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6"/>
                          </a:solidFill>
                          <a:effectLst/>
                          <a:latin typeface="Arial" charset="0"/>
                          <a:cs typeface="Arial" charset="0"/>
                        </a:rPr>
                        <a:t> nízká návratnost</a:t>
                      </a:r>
                    </a:p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6"/>
                          </a:solidFill>
                          <a:effectLst/>
                          <a:latin typeface="Arial" charset="0"/>
                          <a:cs typeface="Arial" charset="0"/>
                        </a:rPr>
                        <a:t> riziko „dublování“ s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86"/>
                          </a:solidFill>
                          <a:effectLst/>
                          <a:latin typeface="Arial" charset="0"/>
                          <a:cs typeface="Arial" charset="0"/>
                        </a:rPr>
                        <a:t>hlášenkou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8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49287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6"/>
                          </a:solidFill>
                          <a:effectLst/>
                          <a:latin typeface="Arial" charset="0"/>
                          <a:cs typeface="Arial" charset="0"/>
                        </a:rPr>
                        <a:t>b) Šetření zaměstnavatelů doplňující analýzu inzerce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8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6"/>
                          </a:solidFill>
                          <a:effectLst/>
                          <a:latin typeface="Arial" charset="0"/>
                          <a:cs typeface="Arial" charset="0"/>
                        </a:rPr>
                        <a:t> reprezentativní výběr</a:t>
                      </a:r>
                    </a:p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6"/>
                          </a:solidFill>
                          <a:effectLst/>
                          <a:latin typeface="Arial" charset="0"/>
                          <a:cs typeface="Arial" charset="0"/>
                        </a:rPr>
                        <a:t> výběr na základě inzerce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6"/>
                          </a:solidFill>
                          <a:effectLst/>
                          <a:latin typeface="Arial" charset="0"/>
                          <a:cs typeface="Arial" charset="0"/>
                        </a:rPr>
                        <a:t>- kombinace dvou metod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6"/>
                          </a:solidFill>
                          <a:effectLst/>
                          <a:latin typeface="Arial" charset="0"/>
                          <a:cs typeface="Arial" charset="0"/>
                        </a:rPr>
                        <a:t>- 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6"/>
                          </a:solidFill>
                          <a:effectLst/>
                          <a:latin typeface="Arial" charset="0"/>
                          <a:cs typeface="Arial" charset="0"/>
                        </a:rPr>
                        <a:t>doplnění informací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6"/>
                          </a:solidFill>
                          <a:effectLst/>
                          <a:latin typeface="Arial" charset="0"/>
                          <a:cs typeface="Arial" charset="0"/>
                        </a:rPr>
                        <a:t>k analýze inzerce (kontext, strategie)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6"/>
                          </a:solidFill>
                          <a:effectLst/>
                          <a:latin typeface="Arial" charset="0"/>
                          <a:cs typeface="Arial" charset="0"/>
                        </a:rPr>
                        <a:t> finanční a personální náročnost,</a:t>
                      </a:r>
                    </a:p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6"/>
                          </a:solidFill>
                          <a:effectLst/>
                          <a:latin typeface="Arial" charset="0"/>
                          <a:cs typeface="Arial" charset="0"/>
                        </a:rPr>
                        <a:t> nízká ochota zaměstnavatelů ke spolupráci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12" name="Nadpis 20"/>
          <p:cNvSpPr>
            <a:spLocks noGrp="1"/>
          </p:cNvSpPr>
          <p:nvPr>
            <p:ph type="title"/>
          </p:nvPr>
        </p:nvSpPr>
        <p:spPr>
          <a:xfrm>
            <a:off x="323850" y="188913"/>
            <a:ext cx="8569325" cy="706437"/>
          </a:xfrm>
        </p:spPr>
        <p:txBody>
          <a:bodyPr/>
          <a:lstStyle/>
          <a:p>
            <a:r>
              <a:rPr lang="cs-CZ" sz="3200" smtClean="0">
                <a:solidFill>
                  <a:schemeClr val="bg1"/>
                </a:solidFill>
              </a:rPr>
              <a:t>Dotazníkové šetření zaměstnavatelů - varianty</a:t>
            </a:r>
          </a:p>
        </p:txBody>
      </p:sp>
    </p:spTree>
  </p:cSld>
  <p:clrMapOvr>
    <a:masterClrMapping/>
  </p:clrMapOvr>
  <p:transition>
    <p:randomBa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3"/>
          <p:cNvSpPr>
            <a:spLocks noGrp="1"/>
          </p:cNvSpPr>
          <p:nvPr>
            <p:ph type="title"/>
          </p:nvPr>
        </p:nvSpPr>
        <p:spPr>
          <a:xfrm>
            <a:off x="684213" y="1484313"/>
            <a:ext cx="7704137" cy="1143000"/>
          </a:xfrm>
        </p:spPr>
        <p:txBody>
          <a:bodyPr/>
          <a:lstStyle/>
          <a:p>
            <a:r>
              <a:rPr lang="cs-CZ" sz="3600" b="1" smtClean="0">
                <a:solidFill>
                  <a:srgbClr val="000086"/>
                </a:solidFill>
              </a:rPr>
              <a:t>Prostor pro vaše komentáře</a:t>
            </a:r>
          </a:p>
        </p:txBody>
      </p:sp>
      <p:pic>
        <p:nvPicPr>
          <p:cNvPr id="9219" name="Picture 4" descr="C:\Documents and Settings\simova\My Documents\My Pictures\clipart_of_16323_sm_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771775" y="2492375"/>
            <a:ext cx="3071813" cy="3071813"/>
          </a:xfrm>
          <a:noFill/>
        </p:spPr>
      </p:pic>
    </p:spTree>
  </p:cSld>
  <p:clrMapOvr>
    <a:masterClrMapping/>
  </p:clrMapOvr>
  <p:transition>
    <p:randomBar/>
  </p:transition>
</p:sld>
</file>

<file path=ppt/theme/theme1.xml><?xml version="1.0" encoding="utf-8"?>
<a:theme xmlns:a="http://schemas.openxmlformats.org/drawingml/2006/main" name="Observator">
  <a:themeElements>
    <a:clrScheme name="Observato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bservato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bservato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servato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servato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servato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servato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servato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Observator</Template>
  <TotalTime>3027</TotalTime>
  <Words>401</Words>
  <Application>Microsoft Office PowerPoint</Application>
  <PresentationFormat>Předvádění na obrazovce (4:3)</PresentationFormat>
  <Paragraphs>64</Paragraphs>
  <Slides>8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Observator</vt:lpstr>
      <vt:lpstr>Photo Editor Photo</vt:lpstr>
      <vt:lpstr>List aplikace Microsoft Office Excel 97-2003</vt:lpstr>
      <vt:lpstr>Snímek 1</vt:lpstr>
      <vt:lpstr>Monitoring VPM  – spojování informačních zdrojů</vt:lpstr>
      <vt:lpstr>Snímek 3</vt:lpstr>
      <vt:lpstr>Snímek 4</vt:lpstr>
      <vt:lpstr>Snímek 5</vt:lpstr>
      <vt:lpstr>Snímek 6</vt:lpstr>
      <vt:lpstr>Dotazníkové šetření zaměstnavatelů - varianty</vt:lpstr>
      <vt:lpstr>Prostor pro vaše komentáře</vt:lpstr>
    </vt:vector>
  </TitlesOfParts>
  <Company>NVF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 1 – Actual barriers</dc:title>
  <dc:creator>zackova</dc:creator>
  <cp:lastModifiedBy>Veronika Czesaná</cp:lastModifiedBy>
  <cp:revision>238</cp:revision>
  <dcterms:created xsi:type="dcterms:W3CDTF">2008-05-15T10:54:19Z</dcterms:created>
  <dcterms:modified xsi:type="dcterms:W3CDTF">2011-10-30T15:50:26Z</dcterms:modified>
</cp:coreProperties>
</file>