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4"/>
  </p:notesMasterIdLst>
  <p:handoutMasterIdLst>
    <p:handoutMasterId r:id="rId5"/>
  </p:handoutMasterIdLst>
  <p:sldIdLst>
    <p:sldId id="265" r:id="rId2"/>
    <p:sldId id="268" r:id="rId3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CCCCFF"/>
    <a:srgbClr val="000099"/>
    <a:srgbClr val="FF0000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636" autoAdjust="0"/>
  </p:normalViewPr>
  <p:slideViewPr>
    <p:cSldViewPr>
      <p:cViewPr varScale="1">
        <p:scale>
          <a:sx n="55" d="100"/>
          <a:sy n="55" d="100"/>
        </p:scale>
        <p:origin x="-94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B982F20-CEB4-4EAF-8718-32E09A078072}" type="datetimeFigureOut">
              <a:rPr lang="cs-CZ"/>
              <a:pPr>
                <a:defRPr/>
              </a:pPr>
              <a:t>7.12.2010</a:t>
            </a:fld>
            <a:endParaRPr lang="cs-CZ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F87467F-E7B3-4064-BD54-CD4462677E2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0"/>
            <a:ext cx="5438775" cy="446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Click to edit Master text styles</a:t>
            </a:r>
          </a:p>
          <a:p>
            <a:pPr lvl="1"/>
            <a:r>
              <a:rPr lang="cs-CZ" noProof="0" smtClean="0"/>
              <a:t>Second level</a:t>
            </a:r>
          </a:p>
          <a:p>
            <a:pPr lvl="2"/>
            <a:r>
              <a:rPr lang="cs-CZ" noProof="0" smtClean="0"/>
              <a:t>Third level</a:t>
            </a:r>
          </a:p>
          <a:p>
            <a:pPr lvl="3"/>
            <a:r>
              <a:rPr lang="cs-CZ" noProof="0" smtClean="0"/>
              <a:t>Fourth level</a:t>
            </a:r>
          </a:p>
          <a:p>
            <a:pPr lvl="4"/>
            <a:r>
              <a:rPr lang="cs-CZ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9F3F036-7D46-46CF-A92B-6E4945C265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F3F036-7D46-46CF-A92B-6E4945C2659B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23C66-90FB-4E43-88C0-B6115E72A59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EB500-CE8B-4D5B-82EC-59E18979B9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DB9D4-9C0E-49E5-A83C-525C3562C5A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52CFC-D2EE-46A0-BC8D-9FC0EABB0D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39A69-EB9E-406C-9CF5-050F92DE292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4AFE4-985D-4795-9617-3B0C50B1F1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2D997-7D2D-45BF-AC01-05DECB01218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DC439-8E16-47E0-877D-F68CAD4B9F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8D311-B127-4BD6-AAAC-8C03760421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F7F66-A04D-4B8E-A5ED-AD9D28BF88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B39DC-4AA5-41ED-8231-4C444EC525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CB9BA-E5F3-4D6F-AAE1-52355B1F56A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83488B8-3F1B-4053-A351-410D96EBAA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94456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/>
        </p:nvGraphicFramePr>
        <p:xfrm>
          <a:off x="179388" y="6021388"/>
          <a:ext cx="858837" cy="614362"/>
        </p:xfrm>
        <a:graphic>
          <a:graphicData uri="http://schemas.openxmlformats.org/presentationml/2006/ole">
            <p:oleObj spid="_x0000_s1026" name="Photo Editor Photo" r:id="rId15" imgW="4686954" imgH="3352381" progId="MSPhotoEd.3">
              <p:embed/>
            </p:oleObj>
          </a:graphicData>
        </a:graphic>
      </p:graphicFrame>
      <p:graphicFrame>
        <p:nvGraphicFramePr>
          <p:cNvPr id="1027" name="Object 10"/>
          <p:cNvGraphicFramePr>
            <a:graphicFrameLocks noChangeAspect="1"/>
          </p:cNvGraphicFramePr>
          <p:nvPr/>
        </p:nvGraphicFramePr>
        <p:xfrm>
          <a:off x="7993063" y="6057900"/>
          <a:ext cx="974725" cy="530225"/>
        </p:xfrm>
        <a:graphic>
          <a:graphicData uri="http://schemas.openxmlformats.org/presentationml/2006/ole">
            <p:oleObj spid="_x0000_s1027" name="Photo Editor Photo" r:id="rId16" imgW="2629267" imgH="1438095" progId="MSPhotoEd.3">
              <p:embed/>
            </p:oleObj>
          </a:graphicData>
        </a:graphic>
      </p:graphicFrame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3132138" y="6273800"/>
            <a:ext cx="30257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cs-CZ" sz="2000" u="sng">
                <a:solidFill>
                  <a:srgbClr val="000099"/>
                </a:solidFill>
              </a:rPr>
              <a:t>www.nvf.cz/observatory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ransition>
    <p:randomBar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50825" y="1052513"/>
            <a:ext cx="864235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4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SLEDOVÁNÍ KRÁTKODOBÝCH TRENDŮ V POPTÁVCE </a:t>
            </a:r>
          </a:p>
          <a:p>
            <a:pPr algn="ctr">
              <a:defRPr/>
            </a:pPr>
            <a:r>
              <a:rPr lang="cs-CZ" sz="4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 </a:t>
            </a:r>
          </a:p>
          <a:p>
            <a:pPr algn="ctr">
              <a:defRPr/>
            </a:pPr>
            <a:r>
              <a:rPr lang="cs-CZ" sz="40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PRACOVNÍ SÍLE</a:t>
            </a:r>
            <a:endParaRPr lang="en-US" sz="4000" b="1" dirty="0">
              <a:solidFill>
                <a:srgbClr val="00008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611188" y="200025"/>
          <a:ext cx="1031875" cy="565150"/>
        </p:xfrm>
        <a:graphic>
          <a:graphicData uri="http://schemas.openxmlformats.org/presentationml/2006/ole">
            <p:oleObj spid="_x0000_s2050" name="Photo Editor Photo" r:id="rId3" imgW="2629267" imgH="1438095" progId="MSPhotoEd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7812088" y="147638"/>
          <a:ext cx="863600" cy="617537"/>
        </p:xfrm>
        <a:graphic>
          <a:graphicData uri="http://schemas.openxmlformats.org/presentationml/2006/ole">
            <p:oleObj spid="_x0000_s2051" name="Photo Editor Photo" r:id="rId4" imgW="4686954" imgH="3352381" progId="MSPhotoEd.3">
              <p:embed/>
            </p:oleObj>
          </a:graphicData>
        </a:graphic>
      </p:graphicFrame>
      <p:sp>
        <p:nvSpPr>
          <p:cNvPr id="3" name="Rectangle 12"/>
          <p:cNvSpPr>
            <a:spLocks noChangeArrowheads="1"/>
          </p:cNvSpPr>
          <p:nvPr/>
        </p:nvSpPr>
        <p:spPr bwMode="auto">
          <a:xfrm>
            <a:off x="0" y="-15875"/>
            <a:ext cx="9144000" cy="46038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56" name="Rectangle 13"/>
          <p:cNvSpPr>
            <a:spLocks noChangeArrowheads="1"/>
          </p:cNvSpPr>
          <p:nvPr/>
        </p:nvSpPr>
        <p:spPr bwMode="auto">
          <a:xfrm>
            <a:off x="0" y="6000750"/>
            <a:ext cx="9144000" cy="857250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58" name="Text Box 11"/>
          <p:cNvSpPr txBox="1">
            <a:spLocks noChangeArrowheads="1"/>
          </p:cNvSpPr>
          <p:nvPr/>
        </p:nvSpPr>
        <p:spPr bwMode="auto">
          <a:xfrm>
            <a:off x="0" y="0"/>
            <a:ext cx="395288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B01D11D2-EBC0-42CE-9801-E5B85BB57D68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1</a:t>
            </a:fld>
            <a:endParaRPr lang="cs-CZ" sz="2400" b="1">
              <a:solidFill>
                <a:schemeClr val="bg1"/>
              </a:solidFill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23528" y="4725144"/>
            <a:ext cx="864235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cs-CZ" sz="3200" dirty="0" smtClean="0"/>
              <a:t> </a:t>
            </a:r>
            <a:r>
              <a:rPr lang="cs-CZ" sz="32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Workshop</a:t>
            </a:r>
          </a:p>
          <a:p>
            <a:pPr algn="ctr"/>
            <a:r>
              <a:rPr lang="cs-CZ" sz="3200" b="1" dirty="0" smtClean="0">
                <a:solidFill>
                  <a:srgbClr val="0000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7. 12. 2010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2"/>
          <p:cNvSpPr>
            <a:spLocks noChangeArrowheads="1"/>
          </p:cNvSpPr>
          <p:nvPr/>
        </p:nvSpPr>
        <p:spPr bwMode="auto">
          <a:xfrm>
            <a:off x="500063" y="0"/>
            <a:ext cx="7929562" cy="785813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 sz="3200" b="1" dirty="0" smtClean="0">
                <a:solidFill>
                  <a:schemeClr val="bg1"/>
                </a:solidFill>
              </a:rPr>
              <a:t>Program workshopu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5123" name="Rectangle 13"/>
          <p:cNvSpPr>
            <a:spLocks noChangeArrowheads="1"/>
          </p:cNvSpPr>
          <p:nvPr/>
        </p:nvSpPr>
        <p:spPr bwMode="auto">
          <a:xfrm>
            <a:off x="0" y="6715125"/>
            <a:ext cx="9144000" cy="142875"/>
          </a:xfrm>
          <a:prstGeom prst="rect">
            <a:avLst/>
          </a:prstGeom>
          <a:gradFill rotWithShape="1">
            <a:gsLst>
              <a:gs pos="0">
                <a:srgbClr val="000086"/>
              </a:gs>
              <a:gs pos="100000">
                <a:srgbClr val="99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4" name="TextovéPole 8"/>
          <p:cNvSpPr txBox="1">
            <a:spLocks noChangeArrowheads="1"/>
          </p:cNvSpPr>
          <p:nvPr/>
        </p:nvSpPr>
        <p:spPr bwMode="auto">
          <a:xfrm>
            <a:off x="714375" y="1412875"/>
            <a:ext cx="7715250" cy="733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 b="1" dirty="0">
              <a:solidFill>
                <a:srgbClr val="2D2D8A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cs-CZ" b="1" dirty="0">
                <a:solidFill>
                  <a:srgbClr val="2D2D8A"/>
                </a:solidFill>
              </a:rPr>
              <a:t>    </a:t>
            </a:r>
            <a:endParaRPr lang="en-GB" dirty="0">
              <a:solidFill>
                <a:srgbClr val="000099"/>
              </a:solidFill>
            </a:endParaRPr>
          </a:p>
        </p:txBody>
      </p:sp>
      <p:pic>
        <p:nvPicPr>
          <p:cNvPr id="5125" name="Picture 7" descr="MCj028699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4288" y="1341438"/>
            <a:ext cx="1509712" cy="388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Text Box 8"/>
          <p:cNvSpPr txBox="1">
            <a:spLocks noChangeArrowheads="1"/>
          </p:cNvSpPr>
          <p:nvPr/>
        </p:nvSpPr>
        <p:spPr bwMode="auto">
          <a:xfrm rot="10833969" flipV="1">
            <a:off x="0" y="-1588"/>
            <a:ext cx="4000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>
            <a:spAutoFit/>
          </a:bodyPr>
          <a:lstStyle/>
          <a:p>
            <a:pPr>
              <a:spcBef>
                <a:spcPct val="50000"/>
              </a:spcBef>
            </a:pPr>
            <a:fld id="{E875FA1B-FE74-46BE-BECB-63776A1C2EB6}" type="slidenum">
              <a:rPr lang="cs-CZ" sz="2400" b="1">
                <a:solidFill>
                  <a:schemeClr val="bg1"/>
                </a:solidFill>
              </a:rPr>
              <a:pPr>
                <a:spcBef>
                  <a:spcPct val="50000"/>
                </a:spcBef>
              </a:pPr>
              <a:t>2</a:t>
            </a:fld>
            <a:endParaRPr lang="cs-CZ" sz="2400" b="1">
              <a:solidFill>
                <a:schemeClr val="bg1"/>
              </a:solidFill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827584" y="1052736"/>
          <a:ext cx="6624736" cy="4926686"/>
        </p:xfrm>
        <a:graphic>
          <a:graphicData uri="http://schemas.openxmlformats.org/drawingml/2006/table">
            <a:tbl>
              <a:tblPr/>
              <a:tblGrid>
                <a:gridCol w="1493037"/>
                <a:gridCol w="5131699"/>
              </a:tblGrid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Calibri"/>
                          <a:ea typeface="Calibri"/>
                          <a:cs typeface="Times New Roman"/>
                        </a:rPr>
                        <a:t>ČAS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Calibri"/>
                          <a:ea typeface="Calibri"/>
                          <a:cs typeface="Times New Roman"/>
                        </a:rPr>
                        <a:t>OBSAH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12.50-13.00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Registrace účastníků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13.00-13.15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Zahájení, přivítání, popis projektu (cíle, struktura, činnosti)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11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Calibri"/>
                          <a:ea typeface="Calibri"/>
                          <a:cs typeface="Times New Roman"/>
                        </a:rPr>
                        <a:t>BLOK 1 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13.15-13.30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latin typeface="Calibri"/>
                          <a:ea typeface="Calibri"/>
                          <a:cs typeface="Times New Roman"/>
                        </a:rPr>
                        <a:t>Vstupní analýza:  zahraniční </a:t>
                      </a:r>
                      <a:r>
                        <a:rPr lang="cs-CZ" sz="1600" dirty="0">
                          <a:latin typeface="Calibri"/>
                          <a:ea typeface="Calibri"/>
                          <a:cs typeface="Times New Roman"/>
                        </a:rPr>
                        <a:t>zkušenosti + výsledky rozhovorů a dotazníkového šetření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13.30-13.45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Diskuse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11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Calibri"/>
                          <a:ea typeface="Calibri"/>
                          <a:cs typeface="Times New Roman"/>
                        </a:rPr>
                        <a:t>BLOK 2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13.45-14.00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Monitoring VPM včetně návrhů na šetření zaměstnavatelů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14.00-14.15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Diskuse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11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Calibri"/>
                          <a:ea typeface="Calibri"/>
                          <a:cs typeface="Times New Roman"/>
                        </a:rPr>
                        <a:t>BLOK 3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14.15-14.30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Předvídání krátkodobých trendů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46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14.30-14.45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14.45-15.00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latin typeface="Calibri"/>
                          <a:ea typeface="Calibri"/>
                          <a:cs typeface="Times New Roman"/>
                        </a:rPr>
                        <a:t>Diskuse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latin typeface="Calibri"/>
                          <a:ea typeface="Calibri"/>
                          <a:cs typeface="Times New Roman"/>
                        </a:rPr>
                        <a:t>Ukončení semináře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bservator">
  <a:themeElements>
    <a:clrScheme name="Observato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bservato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bservato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servato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servato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servato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servato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servato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servato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Observator</Template>
  <TotalTime>2805</TotalTime>
  <Words>72</Words>
  <Application>Microsoft Office PowerPoint</Application>
  <PresentationFormat>Předvádění na obrazovce (4:3)</PresentationFormat>
  <Paragraphs>34</Paragraphs>
  <Slides>2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4" baseType="lpstr">
      <vt:lpstr>Observator</vt:lpstr>
      <vt:lpstr>Photo Editor Photo</vt:lpstr>
      <vt:lpstr>Snímek 1</vt:lpstr>
      <vt:lpstr>Snímek 2</vt:lpstr>
    </vt:vector>
  </TitlesOfParts>
  <Company>NVF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 1 – Actual barriers</dc:title>
  <dc:creator>zackova</dc:creator>
  <cp:lastModifiedBy>czesana</cp:lastModifiedBy>
  <cp:revision>216</cp:revision>
  <dcterms:created xsi:type="dcterms:W3CDTF">2008-05-15T10:54:19Z</dcterms:created>
  <dcterms:modified xsi:type="dcterms:W3CDTF">2010-12-07T10:30:07Z</dcterms:modified>
</cp:coreProperties>
</file>