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Default Extension="svg" ContentType="image/sv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ommentAuthors.xml" ContentType="application/vnd.openxmlformats-officedocument.presentationml.commentAuthors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authors.xml" ContentType="application/vnd.ms-powerpoint.authors+xml"/>
  <Override PartName="/ppt/slides/slide11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01" r:id="rId1"/>
  </p:sldMasterIdLst>
  <p:notesMasterIdLst>
    <p:notesMasterId r:id="rId21"/>
  </p:notesMasterIdLst>
  <p:handoutMasterIdLst>
    <p:handoutMasterId r:id="rId22"/>
  </p:handoutMasterIdLst>
  <p:sldIdLst>
    <p:sldId id="266" r:id="rId2"/>
    <p:sldId id="279" r:id="rId3"/>
    <p:sldId id="280" r:id="rId4"/>
    <p:sldId id="288" r:id="rId5"/>
    <p:sldId id="289" r:id="rId6"/>
    <p:sldId id="297" r:id="rId7"/>
    <p:sldId id="291" r:id="rId8"/>
    <p:sldId id="298" r:id="rId9"/>
    <p:sldId id="292" r:id="rId10"/>
    <p:sldId id="293" r:id="rId11"/>
    <p:sldId id="294" r:id="rId12"/>
    <p:sldId id="278" r:id="rId13"/>
    <p:sldId id="276" r:id="rId14"/>
    <p:sldId id="277" r:id="rId15"/>
    <p:sldId id="285" r:id="rId16"/>
    <p:sldId id="286" r:id="rId17"/>
    <p:sldId id="287" r:id="rId18"/>
    <p:sldId id="281" r:id="rId19"/>
    <p:sldId id="261" r:id="rId2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2D5D633-B4DB-2849-CAD6-35A947F72D2C}" name="Michal Janíčko" initials="MJ" userId="Michal Janíčko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licnar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5425F"/>
    <a:srgbClr val="A4DAF2"/>
    <a:srgbClr val="1D96CD"/>
    <a:srgbClr val="013F54"/>
    <a:srgbClr val="225555"/>
    <a:srgbClr val="3F54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91CCA0-F905-4F0D-B6AC-3274B48E658E}" v="9" dt="2022-06-03T09:32:42.858"/>
    <p1510:client id="{1C388633-41A4-4A7F-BE67-F29939356217}" v="29" dt="2022-06-03T15:52:58.776"/>
    <p1510:client id="{24524F86-F5DE-4F3A-A443-412D6BA12357}" v="460" dt="2022-06-03T14:16:16.927"/>
    <p1510:client id="{36107E12-7050-47DA-8CBC-156CAD7A2D38}" v="71" dt="2022-06-03T16:22:46.888"/>
    <p1510:client id="{5CBF03E6-1529-43AD-83C6-4380FE1CD68A}" v="5" dt="2022-06-06T11:35:11.237"/>
    <p1510:client id="{6F7B6963-510C-4797-AA8F-14B3AD284322}" v="1219" dt="2022-06-07T11:12:14.344"/>
    <p1510:client id="{ACB36932-3D13-4231-95B2-8A8401B414B3}" v="516" dt="2022-06-03T18:38:56.337"/>
    <p1510:client id="{B130EB3D-4571-47F5-9CA4-487E60C1EEF4}" v="11" dt="2022-06-03T16:02:16.318"/>
    <p1510:client id="{B2F1E2FA-3621-421F-838F-7225E493F9DD}" v="211" dt="2022-06-06T17:56:24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3793" autoAdjust="0"/>
  </p:normalViewPr>
  <p:slideViewPr>
    <p:cSldViewPr snapToGrid="0">
      <p:cViewPr varScale="1">
        <p:scale>
          <a:sx n="101" d="100"/>
          <a:sy n="101" d="100"/>
        </p:scale>
        <p:origin x="-33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3936" y="-78"/>
      </p:cViewPr>
      <p:guideLst>
        <p:guide orient="horz" pos="3127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NVF01.nvfcz.loc\Company\Observatory\Projekt%20STRATIN+\Pracovn&#237;%20-%20FK\Infografika%20STRATIN\grafy%20a%20tabulky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\Company\Observatory\Projekt%20STRATIN+\Pracovn&#237;%20-%20FK\data\&#250;sp&#283;&#353;nost\Aktualiazce%202022\Final\grafy%20a%20tabulky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.nvfcz.loc\Company\Observatory\Projekt%20STRATIN+\Pracovn&#237;%20-%20FK\data\&#250;sp&#283;&#353;nost\Aktualiazce%202022\Final\grafy%20a%20tabulky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List_aplikace_Microsoft_Office_Excel1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List_aplikace_Microsoft_Office_Excel2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NVF01.nvfcz.loc\Company\Observatory\Projekt%20STRATIN+\Pracovn&#237;%20-%20FK\Infografika%20STRATIN\grafy%20a%20tabulky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.nvfcz.loc\Company\Observatory\Projekt%20STRATIN+\&#218;&#345;ad%20vl&#225;dy\odesl&#225;no%2029.9.2022\Graf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\Company\Observatory\Projekt%20STRATIN+\Pracovn&#237;%20-%20FK\Infografika%20STRATIN\grafy%20a%20tabulk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\Company\Observatory\Projekt%20STRATIN+\Pracovn&#237;%20-%20FK\Infografika%20STRATIN\grafy%20a%20tabulky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\Company\Observatory\Projekt%20STRATIN+\Pracovn&#237;%20-%20FK\Infografika%20STRATIN\grafy%20a%20tabulky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user\Desktop\grafy%20a%20tabulky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grafy%20a%20tabulky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\Company\Observatory\Projekt%20STRATIN+\Pracovn&#237;%20-%20FK\Infografika%20STRATIN\grafy%20a%20tabulk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>
        <c:manualLayout>
          <c:layoutTarget val="inner"/>
          <c:xMode val="edge"/>
          <c:yMode val="edge"/>
          <c:x val="0.19557634605116483"/>
          <c:y val="0.10203364709329245"/>
          <c:w val="0.61891728665080148"/>
          <c:h val="0.72942899900328362"/>
        </c:manualLayout>
      </c:layout>
      <c:doughnutChart>
        <c:varyColors val="1"/>
        <c:ser>
          <c:idx val="0"/>
          <c:order val="0"/>
          <c:tx>
            <c:strRef>
              <c:f>List15!$C$3</c:f>
              <c:strCache>
                <c:ptCount val="1"/>
                <c:pt idx="0">
                  <c:v>2015</c:v>
                </c:pt>
              </c:strCache>
            </c:strRef>
          </c:tx>
          <c:spPr>
            <a:ln>
              <a:noFill/>
            </a:ln>
          </c:spPr>
          <c:dPt>
            <c:idx val="0"/>
            <c:spPr>
              <a:solidFill>
                <a:srgbClr val="05425F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4682-43B8-BFFA-632B5D3B661E}"/>
              </c:ext>
            </c:extLst>
          </c:dPt>
          <c:dPt>
            <c:idx val="1"/>
            <c:spPr>
              <a:solidFill>
                <a:srgbClr val="1D96CD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682-43B8-BFFA-632B5D3B661E}"/>
              </c:ext>
            </c:extLst>
          </c:dPt>
          <c:dPt>
            <c:idx val="2"/>
            <c:spPr>
              <a:solidFill>
                <a:srgbClr val="A4DAF2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682-43B8-BFFA-632B5D3B661E}"/>
              </c:ext>
            </c:extLst>
          </c:dPt>
          <c:dPt>
            <c:idx val="3"/>
            <c:spPr>
              <a:solidFill>
                <a:srgbClr val="006600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682-43B8-BFFA-632B5D3B661E}"/>
              </c:ext>
            </c:extLst>
          </c:dPt>
          <c:dLbls>
            <c:dLbl>
              <c:idx val="2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tx1"/>
                      </a:solidFill>
                    </a:defRPr>
                  </a:pPr>
                  <a:endParaRPr lang="cs-CZ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List15!$B$4:$B$9</c:f>
              <c:strCache>
                <c:ptCount val="6"/>
                <c:pt idx="0">
                  <c:v>Humanitní a sociálněvědní obory</c:v>
                </c:pt>
                <c:pt idx="1">
                  <c:v>Přírodovědné obory</c:v>
                </c:pt>
                <c:pt idx="2">
                  <c:v>ICT obory</c:v>
                </c:pt>
                <c:pt idx="3">
                  <c:v>Technické obory</c:v>
                </c:pt>
                <c:pt idx="4">
                  <c:v>Zemědělské obory</c:v>
                </c:pt>
                <c:pt idx="5">
                  <c:v>Zdravotní a sociální péče</c:v>
                </c:pt>
              </c:strCache>
            </c:strRef>
          </c:cat>
          <c:val>
            <c:numRef>
              <c:f>List15!$C$4:$C$9</c:f>
              <c:numCache>
                <c:formatCode>0%</c:formatCode>
                <c:ptCount val="6"/>
                <c:pt idx="0">
                  <c:v>0.27</c:v>
                </c:pt>
                <c:pt idx="1">
                  <c:v>0.19000000000000009</c:v>
                </c:pt>
                <c:pt idx="2">
                  <c:v>4.0000000000000042E-2</c:v>
                </c:pt>
                <c:pt idx="3">
                  <c:v>0.25</c:v>
                </c:pt>
                <c:pt idx="4">
                  <c:v>3.000000000000002E-2</c:v>
                </c:pt>
                <c:pt idx="5">
                  <c:v>0.12000000000000002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682-43B8-BFFA-632B5D3B661E}"/>
            </c:ext>
          </c:extLst>
        </c:ser>
        <c:ser>
          <c:idx val="1"/>
          <c:order val="1"/>
          <c:tx>
            <c:strRef>
              <c:f>List15!$D$3</c:f>
              <c:strCache>
                <c:ptCount val="1"/>
                <c:pt idx="0">
                  <c:v>2021</c:v>
                </c:pt>
              </c:strCache>
            </c:strRef>
          </c:tx>
          <c:dPt>
            <c:idx val="0"/>
            <c:spPr>
              <a:solidFill>
                <a:srgbClr val="05425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682-43B8-BFFA-632B5D3B661E}"/>
              </c:ext>
            </c:extLst>
          </c:dPt>
          <c:dPt>
            <c:idx val="1"/>
            <c:spPr>
              <a:solidFill>
                <a:srgbClr val="1D96C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4682-43B8-BFFA-632B5D3B661E}"/>
              </c:ext>
            </c:extLst>
          </c:dPt>
          <c:dPt>
            <c:idx val="2"/>
            <c:spPr>
              <a:solidFill>
                <a:srgbClr val="A4DAF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682-43B8-BFFA-632B5D3B661E}"/>
              </c:ext>
            </c:extLst>
          </c:dPt>
          <c:dPt>
            <c:idx val="3"/>
            <c:spPr>
              <a:solidFill>
                <a:srgbClr val="0066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4682-43B8-BFFA-632B5D3B661E}"/>
              </c:ext>
            </c:extLst>
          </c:dPt>
          <c:dLbls>
            <c:dLbl>
              <c:idx val="2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tx1"/>
                      </a:solidFill>
                    </a:defRPr>
                  </a:pPr>
                  <a:endParaRPr lang="cs-CZ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List15!$B$4:$B$9</c:f>
              <c:strCache>
                <c:ptCount val="6"/>
                <c:pt idx="0">
                  <c:v>Humanitní a sociálněvědní obory</c:v>
                </c:pt>
                <c:pt idx="1">
                  <c:v>Přírodovědné obory</c:v>
                </c:pt>
                <c:pt idx="2">
                  <c:v>ICT obory</c:v>
                </c:pt>
                <c:pt idx="3">
                  <c:v>Technické obory</c:v>
                </c:pt>
                <c:pt idx="4">
                  <c:v>Zemědělské obory</c:v>
                </c:pt>
                <c:pt idx="5">
                  <c:v>Zdravotní a sociální péče</c:v>
                </c:pt>
              </c:strCache>
            </c:strRef>
          </c:cat>
          <c:val>
            <c:numRef>
              <c:f>List15!$D$4:$D$9</c:f>
              <c:numCache>
                <c:formatCode>0%</c:formatCode>
                <c:ptCount val="6"/>
                <c:pt idx="0">
                  <c:v>0.24000000000000021</c:v>
                </c:pt>
                <c:pt idx="1">
                  <c:v>0.22000000000000008</c:v>
                </c:pt>
                <c:pt idx="2">
                  <c:v>4.0000000000000042E-2</c:v>
                </c:pt>
                <c:pt idx="3">
                  <c:v>0.22000000000000008</c:v>
                </c:pt>
                <c:pt idx="4">
                  <c:v>4.0000000000000042E-2</c:v>
                </c:pt>
                <c:pt idx="5">
                  <c:v>0.14000000000000001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682-43B8-BFFA-632B5D3B661E}"/>
            </c:ext>
          </c:extLst>
        </c:ser>
        <c:dLbls>
          <c:showVal val="1"/>
        </c:dLbls>
        <c:firstSliceAng val="0"/>
        <c:holeSize val="50"/>
      </c:doughnutChart>
    </c:plotArea>
    <c:plotVisOnly val="1"/>
    <c:dispBlanksAs val="zero"/>
  </c:chart>
  <c:spPr>
    <a:noFill/>
    <a:ln>
      <a:noFill/>
    </a:ln>
  </c:sp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>
        <c:manualLayout>
          <c:layoutTarget val="inner"/>
          <c:xMode val="edge"/>
          <c:yMode val="edge"/>
          <c:x val="0.38025471556988405"/>
          <c:y val="0.11064409562862"/>
          <c:w val="0.58685488148178366"/>
          <c:h val="0.76427493882748865"/>
        </c:manualLayout>
      </c:layout>
      <c:barChart>
        <c:barDir val="bar"/>
        <c:grouping val="stacked"/>
        <c:ser>
          <c:idx val="0"/>
          <c:order val="0"/>
          <c:tx>
            <c:strRef>
              <c:f>List6!$B$13</c:f>
              <c:strCache>
                <c:ptCount val="1"/>
                <c:pt idx="0">
                  <c:v>Absolvovalo do PRU</c:v>
                </c:pt>
              </c:strCache>
            </c:strRef>
          </c:tx>
          <c:spPr>
            <a:solidFill>
              <a:srgbClr val="05425F"/>
            </a:solidFill>
          </c:spPr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5E-42DA-B101-69DE01C02F35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B5E-42DA-B101-69DE01C02F35}"/>
                </c:ext>
              </c:extLst>
            </c:dLbl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B5E-42DA-B101-69DE01C02F35}"/>
                </c:ext>
              </c:extLst>
            </c:dLbl>
            <c:dLbl>
              <c:idx val="8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B5E-42DA-B101-69DE01C02F35}"/>
                </c:ext>
              </c:extLst>
            </c:dLbl>
            <c:dLbl>
              <c:idx val="1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B5E-42DA-B101-69DE01C02F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List6!$A$14:$A$33</c:f>
              <c:strCache>
                <c:ptCount val="20"/>
                <c:pt idx="0">
                  <c:v>Univerzita J. E. Purkyně</c:v>
                </c:pt>
                <c:pt idx="1">
                  <c:v>Univerzita Hradec Králové</c:v>
                </c:pt>
                <c:pt idx="2">
                  <c:v>Česká zemědělská univerzita v Praze</c:v>
                </c:pt>
                <c:pt idx="3">
                  <c:v>Vysoké učení technické v Brně</c:v>
                </c:pt>
                <c:pt idx="4">
                  <c:v>Vysoká škola báňská - Technická univerzita Ostrava</c:v>
                </c:pt>
                <c:pt idx="5">
                  <c:v>Vysoká škola ekonomická v Praze</c:v>
                </c:pt>
                <c:pt idx="6">
                  <c:v>Západočeská univerzita v Plzni</c:v>
                </c:pt>
                <c:pt idx="7">
                  <c:v>Technická univerzita v Liberci</c:v>
                </c:pt>
                <c:pt idx="8">
                  <c:v>Ostravská univerzita</c:v>
                </c:pt>
                <c:pt idx="9">
                  <c:v>Univerzita Tomáše Bati ve Zlíně</c:v>
                </c:pt>
                <c:pt idx="10">
                  <c:v>České vysoké učení technické v Praze</c:v>
                </c:pt>
                <c:pt idx="11">
                  <c:v>Masarykova univerzita</c:v>
                </c:pt>
                <c:pt idx="12">
                  <c:v>Univerzita Palackého</c:v>
                </c:pt>
                <c:pt idx="13">
                  <c:v>Univerzita Karlova</c:v>
                </c:pt>
                <c:pt idx="14">
                  <c:v>Mendelova univerzita</c:v>
                </c:pt>
                <c:pt idx="15">
                  <c:v>Univerzita Pardubice</c:v>
                </c:pt>
                <c:pt idx="16">
                  <c:v>Vysoká škola chemicko technologická v Praze</c:v>
                </c:pt>
                <c:pt idx="17">
                  <c:v>Jihočeská univerzita</c:v>
                </c:pt>
                <c:pt idx="18">
                  <c:v>Veterinární a farmaceutická univerzita Brno</c:v>
                </c:pt>
                <c:pt idx="19">
                  <c:v>Celkem veřejné a soukromé VŠ</c:v>
                </c:pt>
              </c:strCache>
            </c:strRef>
          </c:cat>
          <c:val>
            <c:numRef>
              <c:f>List6!$B$14:$B$33</c:f>
              <c:numCache>
                <c:formatCode>0%</c:formatCode>
                <c:ptCount val="20"/>
                <c:pt idx="0">
                  <c:v>2.5600000000000012E-2</c:v>
                </c:pt>
                <c:pt idx="1">
                  <c:v>0</c:v>
                </c:pt>
                <c:pt idx="2">
                  <c:v>0.10390000000000002</c:v>
                </c:pt>
                <c:pt idx="3">
                  <c:v>8.9400000000000021E-2</c:v>
                </c:pt>
                <c:pt idx="4">
                  <c:v>0.1128</c:v>
                </c:pt>
                <c:pt idx="5">
                  <c:v>1.2699999999999998E-2</c:v>
                </c:pt>
                <c:pt idx="6">
                  <c:v>5.5600000000000004E-2</c:v>
                </c:pt>
                <c:pt idx="7">
                  <c:v>0.1</c:v>
                </c:pt>
                <c:pt idx="8">
                  <c:v>0.1009</c:v>
                </c:pt>
                <c:pt idx="9">
                  <c:v>0.10420000000000006</c:v>
                </c:pt>
                <c:pt idx="10">
                  <c:v>5.4200000000000012E-2</c:v>
                </c:pt>
                <c:pt idx="11">
                  <c:v>6.3600000000000004E-2</c:v>
                </c:pt>
                <c:pt idx="12">
                  <c:v>7.6300000000000021E-2</c:v>
                </c:pt>
                <c:pt idx="13">
                  <c:v>9.5300000000000024E-2</c:v>
                </c:pt>
                <c:pt idx="14">
                  <c:v>0.1105</c:v>
                </c:pt>
                <c:pt idx="15">
                  <c:v>0.1273</c:v>
                </c:pt>
                <c:pt idx="16">
                  <c:v>6.450000000000003E-2</c:v>
                </c:pt>
                <c:pt idx="17">
                  <c:v>8.3900000000000044E-2</c:v>
                </c:pt>
                <c:pt idx="18">
                  <c:v>0.23640000000000011</c:v>
                </c:pt>
                <c:pt idx="19">
                  <c:v>8.4900000000000045E-2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B5E-42DA-B101-69DE01C02F35}"/>
            </c:ext>
          </c:extLst>
        </c:ser>
        <c:ser>
          <c:idx val="1"/>
          <c:order val="1"/>
          <c:tx>
            <c:strRef>
              <c:f>List6!$C$13</c:f>
              <c:strCache>
                <c:ptCount val="1"/>
                <c:pt idx="0">
                  <c:v>Absolvovalo v PRU+1</c:v>
                </c:pt>
              </c:strCache>
            </c:strRef>
          </c:tx>
          <c:spPr>
            <a:solidFill>
              <a:srgbClr val="1D96CD"/>
            </a:solidFill>
          </c:spPr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B5E-42DA-B101-69DE01C02F35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B5E-42DA-B101-69DE01C02F35}"/>
                </c:ext>
              </c:extLst>
            </c:dLbl>
            <c:dLbl>
              <c:idx val="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B5E-42DA-B101-69DE01C02F35}"/>
                </c:ext>
              </c:extLst>
            </c:dLbl>
            <c:dLbl>
              <c:idx val="8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B5E-42DA-B101-69DE01C02F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List6!$A$14:$A$33</c:f>
              <c:strCache>
                <c:ptCount val="20"/>
                <c:pt idx="0">
                  <c:v>Univerzita J. E. Purkyně</c:v>
                </c:pt>
                <c:pt idx="1">
                  <c:v>Univerzita Hradec Králové</c:v>
                </c:pt>
                <c:pt idx="2">
                  <c:v>Česká zemědělská univerzita v Praze</c:v>
                </c:pt>
                <c:pt idx="3">
                  <c:v>Vysoké učení technické v Brně</c:v>
                </c:pt>
                <c:pt idx="4">
                  <c:v>Vysoká škola báňská - Technická univerzita Ostrava</c:v>
                </c:pt>
                <c:pt idx="5">
                  <c:v>Vysoká škola ekonomická v Praze</c:v>
                </c:pt>
                <c:pt idx="6">
                  <c:v>Západočeská univerzita v Plzni</c:v>
                </c:pt>
                <c:pt idx="7">
                  <c:v>Technická univerzita v Liberci</c:v>
                </c:pt>
                <c:pt idx="8">
                  <c:v>Ostravská univerzita</c:v>
                </c:pt>
                <c:pt idx="9">
                  <c:v>Univerzita Tomáše Bati ve Zlíně</c:v>
                </c:pt>
                <c:pt idx="10">
                  <c:v>České vysoké učení technické v Praze</c:v>
                </c:pt>
                <c:pt idx="11">
                  <c:v>Masarykova univerzita</c:v>
                </c:pt>
                <c:pt idx="12">
                  <c:v>Univerzita Palackého</c:v>
                </c:pt>
                <c:pt idx="13">
                  <c:v>Univerzita Karlova</c:v>
                </c:pt>
                <c:pt idx="14">
                  <c:v>Mendelova univerzita</c:v>
                </c:pt>
                <c:pt idx="15">
                  <c:v>Univerzita Pardubice</c:v>
                </c:pt>
                <c:pt idx="16">
                  <c:v>Vysoká škola chemicko technologická v Praze</c:v>
                </c:pt>
                <c:pt idx="17">
                  <c:v>Jihočeská univerzita</c:v>
                </c:pt>
                <c:pt idx="18">
                  <c:v>Veterinární a farmaceutická univerzita Brno</c:v>
                </c:pt>
                <c:pt idx="19">
                  <c:v>Celkem veřejné a soukromé VŠ</c:v>
                </c:pt>
              </c:strCache>
            </c:strRef>
          </c:cat>
          <c:val>
            <c:numRef>
              <c:f>List6!$C$14:$C$33</c:f>
              <c:numCache>
                <c:formatCode>0%</c:formatCode>
                <c:ptCount val="20"/>
                <c:pt idx="0">
                  <c:v>2.5600000000000012E-2</c:v>
                </c:pt>
                <c:pt idx="1">
                  <c:v>6.1199999999999997E-2</c:v>
                </c:pt>
                <c:pt idx="2">
                  <c:v>3.0300000000000001E-2</c:v>
                </c:pt>
                <c:pt idx="3">
                  <c:v>7.0499999999999993E-2</c:v>
                </c:pt>
                <c:pt idx="4">
                  <c:v>6.1000000000000013E-2</c:v>
                </c:pt>
                <c:pt idx="5">
                  <c:v>7.010000000000001E-2</c:v>
                </c:pt>
                <c:pt idx="6">
                  <c:v>2.7800000000000016E-2</c:v>
                </c:pt>
                <c:pt idx="7">
                  <c:v>7.780000000000005E-2</c:v>
                </c:pt>
                <c:pt idx="8">
                  <c:v>8.2600000000000007E-2</c:v>
                </c:pt>
                <c:pt idx="9">
                  <c:v>9.3800000000000092E-2</c:v>
                </c:pt>
                <c:pt idx="10">
                  <c:v>5.1900000000000002E-2</c:v>
                </c:pt>
                <c:pt idx="11">
                  <c:v>0.10890000000000002</c:v>
                </c:pt>
                <c:pt idx="12">
                  <c:v>0.11020000000000002</c:v>
                </c:pt>
                <c:pt idx="13">
                  <c:v>9.2800000000000021E-2</c:v>
                </c:pt>
                <c:pt idx="14">
                  <c:v>7.5600000000000001E-2</c:v>
                </c:pt>
                <c:pt idx="15">
                  <c:v>0.11820000000000006</c:v>
                </c:pt>
                <c:pt idx="16">
                  <c:v>0.13550000000000001</c:v>
                </c:pt>
                <c:pt idx="17">
                  <c:v>0.10489999999999998</c:v>
                </c:pt>
                <c:pt idx="18">
                  <c:v>0.1636</c:v>
                </c:pt>
                <c:pt idx="19">
                  <c:v>8.6400000000000018E-2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6B5E-42DA-B101-69DE01C02F35}"/>
            </c:ext>
          </c:extLst>
        </c:ser>
        <c:ser>
          <c:idx val="2"/>
          <c:order val="2"/>
          <c:tx>
            <c:strRef>
              <c:f>List6!$D$13</c:f>
              <c:strCache>
                <c:ptCount val="1"/>
                <c:pt idx="0">
                  <c:v>Absolvovalo později</c:v>
                </c:pt>
              </c:strCache>
            </c:strRef>
          </c:tx>
          <c:spPr>
            <a:solidFill>
              <a:srgbClr val="A4DAF2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List6!$A$14:$A$33</c:f>
              <c:strCache>
                <c:ptCount val="20"/>
                <c:pt idx="0">
                  <c:v>Univerzita J. E. Purkyně</c:v>
                </c:pt>
                <c:pt idx="1">
                  <c:v>Univerzita Hradec Králové</c:v>
                </c:pt>
                <c:pt idx="2">
                  <c:v>Česká zemědělská univerzita v Praze</c:v>
                </c:pt>
                <c:pt idx="3">
                  <c:v>Vysoké učení technické v Brně</c:v>
                </c:pt>
                <c:pt idx="4">
                  <c:v>Vysoká škola báňská - Technická univerzita Ostrava</c:v>
                </c:pt>
                <c:pt idx="5">
                  <c:v>Vysoká škola ekonomická v Praze</c:v>
                </c:pt>
                <c:pt idx="6">
                  <c:v>Západočeská univerzita v Plzni</c:v>
                </c:pt>
                <c:pt idx="7">
                  <c:v>Technická univerzita v Liberci</c:v>
                </c:pt>
                <c:pt idx="8">
                  <c:v>Ostravská univerzita</c:v>
                </c:pt>
                <c:pt idx="9">
                  <c:v>Univerzita Tomáše Bati ve Zlíně</c:v>
                </c:pt>
                <c:pt idx="10">
                  <c:v>České vysoké učení technické v Praze</c:v>
                </c:pt>
                <c:pt idx="11">
                  <c:v>Masarykova univerzita</c:v>
                </c:pt>
                <c:pt idx="12">
                  <c:v>Univerzita Palackého</c:v>
                </c:pt>
                <c:pt idx="13">
                  <c:v>Univerzita Karlova</c:v>
                </c:pt>
                <c:pt idx="14">
                  <c:v>Mendelova univerzita</c:v>
                </c:pt>
                <c:pt idx="15">
                  <c:v>Univerzita Pardubice</c:v>
                </c:pt>
                <c:pt idx="16">
                  <c:v>Vysoká škola chemicko technologická v Praze</c:v>
                </c:pt>
                <c:pt idx="17">
                  <c:v>Jihočeská univerzita</c:v>
                </c:pt>
                <c:pt idx="18">
                  <c:v>Veterinární a farmaceutická univerzita Brno</c:v>
                </c:pt>
                <c:pt idx="19">
                  <c:v>Celkem veřejné a soukromé VŠ</c:v>
                </c:pt>
              </c:strCache>
            </c:strRef>
          </c:cat>
          <c:val>
            <c:numRef>
              <c:f>List6!$D$14:$D$33</c:f>
              <c:numCache>
                <c:formatCode>0%</c:formatCode>
                <c:ptCount val="20"/>
                <c:pt idx="0">
                  <c:v>0.2051</c:v>
                </c:pt>
                <c:pt idx="1">
                  <c:v>0.22450000000000001</c:v>
                </c:pt>
                <c:pt idx="2">
                  <c:v>0.15150000000000011</c:v>
                </c:pt>
                <c:pt idx="3">
                  <c:v>0.14090000000000011</c:v>
                </c:pt>
                <c:pt idx="4">
                  <c:v>0.128</c:v>
                </c:pt>
                <c:pt idx="5">
                  <c:v>0.2420000000000001</c:v>
                </c:pt>
                <c:pt idx="6">
                  <c:v>0.2361</c:v>
                </c:pt>
                <c:pt idx="7">
                  <c:v>0.2</c:v>
                </c:pt>
                <c:pt idx="8">
                  <c:v>0.20180000000000001</c:v>
                </c:pt>
                <c:pt idx="9">
                  <c:v>0.18750000000000011</c:v>
                </c:pt>
                <c:pt idx="10">
                  <c:v>0.28890000000000027</c:v>
                </c:pt>
                <c:pt idx="11">
                  <c:v>0.2306</c:v>
                </c:pt>
                <c:pt idx="12">
                  <c:v>0.21750000000000011</c:v>
                </c:pt>
                <c:pt idx="13">
                  <c:v>0.21820000000000012</c:v>
                </c:pt>
                <c:pt idx="14">
                  <c:v>0.25</c:v>
                </c:pt>
                <c:pt idx="15">
                  <c:v>0.23640000000000011</c:v>
                </c:pt>
                <c:pt idx="16">
                  <c:v>0.3097000000000002</c:v>
                </c:pt>
                <c:pt idx="17">
                  <c:v>0.32170000000000026</c:v>
                </c:pt>
                <c:pt idx="18">
                  <c:v>0.1273</c:v>
                </c:pt>
                <c:pt idx="19">
                  <c:v>0.22259999999999999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6B5E-42DA-B101-69DE01C02F35}"/>
            </c:ext>
          </c:extLst>
        </c:ser>
        <c:ser>
          <c:idx val="3"/>
          <c:order val="3"/>
          <c:tx>
            <c:strRef>
              <c:f>List6!$E$13</c:f>
              <c:strCache>
                <c:ptCount val="1"/>
                <c:pt idx="0">
                  <c:v>Absolvovalo jinde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dLbls>
            <c:dLbl>
              <c:idx val="18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B5E-42DA-B101-69DE01C02F35}"/>
                </c:ext>
              </c:extLst>
            </c:dLbl>
            <c:delete val="1"/>
            <c:spPr>
              <a:noFill/>
              <a:ln>
                <a:noFill/>
              </a:ln>
              <a:effectLst/>
            </c:spPr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List6!$A$14:$A$33</c:f>
              <c:strCache>
                <c:ptCount val="20"/>
                <c:pt idx="0">
                  <c:v>Univerzita J. E. Purkyně</c:v>
                </c:pt>
                <c:pt idx="1">
                  <c:v>Univerzita Hradec Králové</c:v>
                </c:pt>
                <c:pt idx="2">
                  <c:v>Česká zemědělská univerzita v Praze</c:v>
                </c:pt>
                <c:pt idx="3">
                  <c:v>Vysoké učení technické v Brně</c:v>
                </c:pt>
                <c:pt idx="4">
                  <c:v>Vysoká škola báňská - Technická univerzita Ostrava</c:v>
                </c:pt>
                <c:pt idx="5">
                  <c:v>Vysoká škola ekonomická v Praze</c:v>
                </c:pt>
                <c:pt idx="6">
                  <c:v>Západočeská univerzita v Plzni</c:v>
                </c:pt>
                <c:pt idx="7">
                  <c:v>Technická univerzita v Liberci</c:v>
                </c:pt>
                <c:pt idx="8">
                  <c:v>Ostravská univerzita</c:v>
                </c:pt>
                <c:pt idx="9">
                  <c:v>Univerzita Tomáše Bati ve Zlíně</c:v>
                </c:pt>
                <c:pt idx="10">
                  <c:v>České vysoké učení technické v Praze</c:v>
                </c:pt>
                <c:pt idx="11">
                  <c:v>Masarykova univerzita</c:v>
                </c:pt>
                <c:pt idx="12">
                  <c:v>Univerzita Palackého</c:v>
                </c:pt>
                <c:pt idx="13">
                  <c:v>Univerzita Karlova</c:v>
                </c:pt>
                <c:pt idx="14">
                  <c:v>Mendelova univerzita</c:v>
                </c:pt>
                <c:pt idx="15">
                  <c:v>Univerzita Pardubice</c:v>
                </c:pt>
                <c:pt idx="16">
                  <c:v>Vysoká škola chemicko technologická v Praze</c:v>
                </c:pt>
                <c:pt idx="17">
                  <c:v>Jihočeská univerzita</c:v>
                </c:pt>
                <c:pt idx="18">
                  <c:v>Veterinární a farmaceutická univerzita Brno</c:v>
                </c:pt>
                <c:pt idx="19">
                  <c:v>Celkem veřejné a soukromé VŠ</c:v>
                </c:pt>
              </c:strCache>
            </c:strRef>
          </c:cat>
          <c:val>
            <c:numRef>
              <c:f>List6!$E$14:$E$33</c:f>
              <c:numCache>
                <c:formatCode>0%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8.7000000000000046E-3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2.0799999999999999E-2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6.800000000000004E-3</c:v>
                </c:pt>
                <c:pt idx="11">
                  <c:v>2.8000000000000017E-3</c:v>
                </c:pt>
                <c:pt idx="12">
                  <c:v>2.8000000000000017E-3</c:v>
                </c:pt>
                <c:pt idx="13">
                  <c:v>3.3000000000000017E-3</c:v>
                </c:pt>
                <c:pt idx="14">
                  <c:v>0</c:v>
                </c:pt>
                <c:pt idx="15">
                  <c:v>0</c:v>
                </c:pt>
                <c:pt idx="16">
                  <c:v>6.500000000000004E-3</c:v>
                </c:pt>
                <c:pt idx="17">
                  <c:v>7.0000000000000036E-3</c:v>
                </c:pt>
                <c:pt idx="18">
                  <c:v>3.6400000000000016E-2</c:v>
                </c:pt>
                <c:pt idx="1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6B5E-42DA-B101-69DE01C02F35}"/>
            </c:ext>
          </c:extLst>
        </c:ser>
        <c:dLbls>
          <c:showVal val="1"/>
        </c:dLbls>
        <c:gapWidth val="51"/>
        <c:overlap val="100"/>
        <c:axId val="105617664"/>
        <c:axId val="105529344"/>
      </c:barChart>
      <c:catAx>
        <c:axId val="105617664"/>
        <c:scaling>
          <c:orientation val="minMax"/>
        </c:scaling>
        <c:axPos val="l"/>
        <c:numFmt formatCode="General" sourceLinked="0"/>
        <c:tickLblPos val="nextTo"/>
        <c:crossAx val="105529344"/>
        <c:crosses val="autoZero"/>
        <c:auto val="1"/>
        <c:lblAlgn val="ctr"/>
        <c:lblOffset val="100"/>
      </c:catAx>
      <c:valAx>
        <c:axId val="105529344"/>
        <c:scaling>
          <c:orientation val="minMax"/>
        </c:scaling>
        <c:axPos val="b"/>
        <c:numFmt formatCode="0%" sourceLinked="1"/>
        <c:tickLblPos val="nextTo"/>
        <c:crossAx val="105617664"/>
        <c:crosses val="autoZero"/>
        <c:crossBetween val="between"/>
      </c:valAx>
    </c:plotArea>
    <c:legend>
      <c:legendPos val="t"/>
      <c:layout/>
    </c:legend>
    <c:plotVisOnly val="1"/>
    <c:dispBlanksAs val="gap"/>
  </c:chart>
  <c:spPr>
    <a:ln>
      <a:noFill/>
    </a:ln>
  </c:sp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>
        <c:manualLayout>
          <c:layoutTarget val="inner"/>
          <c:xMode val="edge"/>
          <c:yMode val="edge"/>
          <c:x val="0.12817824115139911"/>
          <c:y val="3.7382201340331746E-2"/>
          <c:w val="0.84640292580411847"/>
          <c:h val="0.70198788409703217"/>
        </c:manualLayout>
      </c:layout>
      <c:barChart>
        <c:barDir val="col"/>
        <c:grouping val="stacked"/>
        <c:ser>
          <c:idx val="0"/>
          <c:order val="0"/>
          <c:tx>
            <c:strRef>
              <c:f>List8!$B$2</c:f>
              <c:strCache>
                <c:ptCount val="1"/>
                <c:pt idx="0">
                  <c:v>absolvovalo do PRU</c:v>
                </c:pt>
              </c:strCache>
            </c:strRef>
          </c:tx>
          <c:spPr>
            <a:solidFill>
              <a:srgbClr val="05425F"/>
            </a:solidFill>
          </c:spPr>
          <c:dLbls>
            <c:dLbl>
              <c:idx val="5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9B8-4754-B755-A9ED360BD63A}"/>
                </c:ext>
              </c:extLst>
            </c:dLbl>
            <c:dLbl>
              <c:idx val="6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B8-4754-B755-A9ED360BD63A}"/>
                </c:ext>
              </c:extLst>
            </c:dLbl>
            <c:dLbl>
              <c:idx val="7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B8-4754-B755-A9ED360BD6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List8!$A$3:$A$11</c:f>
              <c:strCache>
                <c:ptCount val="9"/>
                <c:pt idx="0">
                  <c:v>Vzdělávání a výchova</c:v>
                </c:pt>
                <c:pt idx="1">
                  <c:v>Přírodovědné obory</c:v>
                </c:pt>
                <c:pt idx="2">
                  <c:v>Obchod, adm. a právo</c:v>
                </c:pt>
                <c:pt idx="3">
                  <c:v>Zemědělské obory</c:v>
                </c:pt>
                <c:pt idx="4">
                  <c:v>Umění a humanitní vědy</c:v>
                </c:pt>
                <c:pt idx="5">
                  <c:v>Technické obory</c:v>
                </c:pt>
                <c:pt idx="6">
                  <c:v>Lékařské obory</c:v>
                </c:pt>
                <c:pt idx="7">
                  <c:v>Společenské vědy</c:v>
                </c:pt>
                <c:pt idx="8">
                  <c:v>ICT obory</c:v>
                </c:pt>
              </c:strCache>
            </c:strRef>
          </c:cat>
          <c:val>
            <c:numRef>
              <c:f>List8!$B$3:$B$11</c:f>
              <c:numCache>
                <c:formatCode>0%</c:formatCode>
                <c:ptCount val="9"/>
                <c:pt idx="0">
                  <c:v>7.9096045197740134E-2</c:v>
                </c:pt>
                <c:pt idx="1">
                  <c:v>0.14854771784232373</c:v>
                </c:pt>
                <c:pt idx="2">
                  <c:v>0.21829521829521834</c:v>
                </c:pt>
                <c:pt idx="3">
                  <c:v>0.14229249011857711</c:v>
                </c:pt>
                <c:pt idx="4">
                  <c:v>0.13450704225352111</c:v>
                </c:pt>
                <c:pt idx="5">
                  <c:v>0.1710193765796125</c:v>
                </c:pt>
                <c:pt idx="6">
                  <c:v>6.1728395061728392E-2</c:v>
                </c:pt>
                <c:pt idx="7">
                  <c:v>4.8192771084337366E-2</c:v>
                </c:pt>
                <c:pt idx="8">
                  <c:v>7.7844311377245512E-2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9B8-4754-B755-A9ED360BD63A}"/>
            </c:ext>
          </c:extLst>
        </c:ser>
        <c:ser>
          <c:idx val="1"/>
          <c:order val="1"/>
          <c:tx>
            <c:strRef>
              <c:f>List8!$C$2</c:f>
              <c:strCache>
                <c:ptCount val="1"/>
                <c:pt idx="0">
                  <c:v>absolvovalo v PRU+1</c:v>
                </c:pt>
              </c:strCache>
            </c:strRef>
          </c:tx>
          <c:spPr>
            <a:solidFill>
              <a:srgbClr val="1D96CD"/>
            </a:solidFill>
          </c:spPr>
          <c:dLbls>
            <c:dLbl>
              <c:idx val="7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9B8-4754-B755-A9ED360BD6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List8!$A$3:$A$11</c:f>
              <c:strCache>
                <c:ptCount val="9"/>
                <c:pt idx="0">
                  <c:v>Vzdělávání a výchova</c:v>
                </c:pt>
                <c:pt idx="1">
                  <c:v>Přírodovědné obory</c:v>
                </c:pt>
                <c:pt idx="2">
                  <c:v>Obchod, adm. a právo</c:v>
                </c:pt>
                <c:pt idx="3">
                  <c:v>Zemědělské obory</c:v>
                </c:pt>
                <c:pt idx="4">
                  <c:v>Umění a humanitní vědy</c:v>
                </c:pt>
                <c:pt idx="5">
                  <c:v>Technické obory</c:v>
                </c:pt>
                <c:pt idx="6">
                  <c:v>Lékařské obory</c:v>
                </c:pt>
                <c:pt idx="7">
                  <c:v>Společenské vědy</c:v>
                </c:pt>
                <c:pt idx="8">
                  <c:v>ICT obory</c:v>
                </c:pt>
              </c:strCache>
            </c:strRef>
          </c:cat>
          <c:val>
            <c:numRef>
              <c:f>List8!$C$3:$C$11</c:f>
              <c:numCache>
                <c:formatCode>0%</c:formatCode>
                <c:ptCount val="9"/>
                <c:pt idx="0">
                  <c:v>8.4745762711864445E-2</c:v>
                </c:pt>
                <c:pt idx="1">
                  <c:v>0.11867219917012449</c:v>
                </c:pt>
                <c:pt idx="2">
                  <c:v>0.11434511434511437</c:v>
                </c:pt>
                <c:pt idx="3">
                  <c:v>9.0909090909090939E-2</c:v>
                </c:pt>
                <c:pt idx="4">
                  <c:v>9.4366197183098605E-2</c:v>
                </c:pt>
                <c:pt idx="5">
                  <c:v>8.6352148272957049E-2</c:v>
                </c:pt>
                <c:pt idx="6">
                  <c:v>5.8201058201058184E-2</c:v>
                </c:pt>
                <c:pt idx="7">
                  <c:v>7.6305220883534156E-2</c:v>
                </c:pt>
                <c:pt idx="8">
                  <c:v>4.7904191616766477E-2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9B8-4754-B755-A9ED360BD63A}"/>
            </c:ext>
          </c:extLst>
        </c:ser>
        <c:ser>
          <c:idx val="2"/>
          <c:order val="2"/>
          <c:tx>
            <c:strRef>
              <c:f>List8!$D$2</c:f>
              <c:strCache>
                <c:ptCount val="1"/>
                <c:pt idx="0">
                  <c:v>absolvovalo později</c:v>
                </c:pt>
              </c:strCache>
            </c:strRef>
          </c:tx>
          <c:spPr>
            <a:solidFill>
              <a:srgbClr val="A4DAF2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List8!$A$3:$A$11</c:f>
              <c:strCache>
                <c:ptCount val="9"/>
                <c:pt idx="0">
                  <c:v>Vzdělávání a výchova</c:v>
                </c:pt>
                <c:pt idx="1">
                  <c:v>Přírodovědné obory</c:v>
                </c:pt>
                <c:pt idx="2">
                  <c:v>Obchod, adm. a právo</c:v>
                </c:pt>
                <c:pt idx="3">
                  <c:v>Zemědělské obory</c:v>
                </c:pt>
                <c:pt idx="4">
                  <c:v>Umění a humanitní vědy</c:v>
                </c:pt>
                <c:pt idx="5">
                  <c:v>Technické obory</c:v>
                </c:pt>
                <c:pt idx="6">
                  <c:v>Lékařské obory</c:v>
                </c:pt>
                <c:pt idx="7">
                  <c:v>Společenské vědy</c:v>
                </c:pt>
                <c:pt idx="8">
                  <c:v>ICT obory</c:v>
                </c:pt>
              </c:strCache>
            </c:strRef>
          </c:cat>
          <c:val>
            <c:numRef>
              <c:f>List8!$D$3:$D$11</c:f>
              <c:numCache>
                <c:formatCode>0%</c:formatCode>
                <c:ptCount val="9"/>
                <c:pt idx="0">
                  <c:v>0.31073446327683624</c:v>
                </c:pt>
                <c:pt idx="1">
                  <c:v>0.21576763485477182</c:v>
                </c:pt>
                <c:pt idx="2">
                  <c:v>8.7318087318087309E-2</c:v>
                </c:pt>
                <c:pt idx="3">
                  <c:v>0.21343873517786568</c:v>
                </c:pt>
                <c:pt idx="4">
                  <c:v>0.1535211267605634</c:v>
                </c:pt>
                <c:pt idx="5">
                  <c:v>0.10909856781802864</c:v>
                </c:pt>
                <c:pt idx="6">
                  <c:v>0.2451499118165785</c:v>
                </c:pt>
                <c:pt idx="7">
                  <c:v>0.1485943775100402</c:v>
                </c:pt>
                <c:pt idx="8">
                  <c:v>0.1317365269461078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9B8-4754-B755-A9ED360BD63A}"/>
            </c:ext>
          </c:extLst>
        </c:ser>
        <c:ser>
          <c:idx val="3"/>
          <c:order val="3"/>
          <c:tx>
            <c:strRef>
              <c:f>List8!$E$2</c:f>
              <c:strCache>
                <c:ptCount val="1"/>
                <c:pt idx="0">
                  <c:v>absolvovalo jinde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9B8-4754-B755-A9ED360BD63A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9B8-4754-B755-A9ED360BD63A}"/>
                </c:ext>
              </c:extLst>
            </c:dLbl>
            <c:dLbl>
              <c:idx val="2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9B8-4754-B755-A9ED360BD63A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9B8-4754-B755-A9ED360BD63A}"/>
                </c:ext>
              </c:extLst>
            </c:dLbl>
            <c:dLbl>
              <c:idx val="4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9B8-4754-B755-A9ED360BD63A}"/>
                </c:ext>
              </c:extLst>
            </c:dLbl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9B8-4754-B755-A9ED360BD63A}"/>
                </c:ext>
              </c:extLst>
            </c:dLbl>
            <c:dLbl>
              <c:idx val="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9B8-4754-B755-A9ED360BD63A}"/>
                </c:ext>
              </c:extLst>
            </c:dLbl>
            <c:dLbl>
              <c:idx val="7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9B8-4754-B755-A9ED360BD63A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9B8-4754-B755-A9ED360BD63A}"/>
                </c:ext>
              </c:extLst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9B8-4754-B755-A9ED360BD63A}"/>
                </c:ext>
              </c:extLst>
            </c:dLbl>
            <c:dLbl>
              <c:idx val="1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9B8-4754-B755-A9ED360BD6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List8!$A$3:$A$11</c:f>
              <c:strCache>
                <c:ptCount val="9"/>
                <c:pt idx="0">
                  <c:v>Vzdělávání a výchova</c:v>
                </c:pt>
                <c:pt idx="1">
                  <c:v>Přírodovědné obory</c:v>
                </c:pt>
                <c:pt idx="2">
                  <c:v>Obchod, adm. a právo</c:v>
                </c:pt>
                <c:pt idx="3">
                  <c:v>Zemědělské obory</c:v>
                </c:pt>
                <c:pt idx="4">
                  <c:v>Umění a humanitní vědy</c:v>
                </c:pt>
                <c:pt idx="5">
                  <c:v>Technické obory</c:v>
                </c:pt>
                <c:pt idx="6">
                  <c:v>Lékařské obory</c:v>
                </c:pt>
                <c:pt idx="7">
                  <c:v>Společenské vědy</c:v>
                </c:pt>
                <c:pt idx="8">
                  <c:v>ICT obory</c:v>
                </c:pt>
              </c:strCache>
            </c:strRef>
          </c:cat>
          <c:val>
            <c:numRef>
              <c:f>List8!$E$3:$E$11</c:f>
              <c:numCache>
                <c:formatCode>0%</c:formatCode>
                <c:ptCount val="9"/>
                <c:pt idx="0">
                  <c:v>1.6949152542372881E-2</c:v>
                </c:pt>
                <c:pt idx="1">
                  <c:v>4.1493775933609967E-3</c:v>
                </c:pt>
                <c:pt idx="2">
                  <c:v>6.6528066528066518E-2</c:v>
                </c:pt>
                <c:pt idx="3">
                  <c:v>7.9051383399209481E-3</c:v>
                </c:pt>
                <c:pt idx="4">
                  <c:v>4.9295774647887328E-2</c:v>
                </c:pt>
                <c:pt idx="5">
                  <c:v>3.664700926705982E-2</c:v>
                </c:pt>
                <c:pt idx="6">
                  <c:v>1.058201058201058E-2</c:v>
                </c:pt>
                <c:pt idx="7">
                  <c:v>8.0321285140562242E-3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B9B8-4754-B755-A9ED360BD63A}"/>
            </c:ext>
          </c:extLst>
        </c:ser>
        <c:dLbls>
          <c:showVal val="1"/>
        </c:dLbls>
        <c:overlap val="100"/>
        <c:axId val="105575936"/>
        <c:axId val="105577472"/>
      </c:barChart>
      <c:catAx>
        <c:axId val="10557593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900" kern="1200" normalizeH="0" baseline="0"/>
            </a:pPr>
            <a:endParaRPr lang="cs-CZ"/>
          </a:p>
        </c:txPr>
        <c:crossAx val="105577472"/>
        <c:crosses val="autoZero"/>
        <c:auto val="1"/>
        <c:lblAlgn val="ctr"/>
        <c:lblOffset val="100"/>
      </c:catAx>
      <c:valAx>
        <c:axId val="105577472"/>
        <c:scaling>
          <c:orientation val="minMax"/>
        </c:scaling>
        <c:axPos val="l"/>
        <c:numFmt formatCode="0%" sourceLinked="1"/>
        <c:tickLblPos val="nextTo"/>
        <c:crossAx val="1055759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8307478306835934"/>
          <c:y val="4.511243147245543E-2"/>
          <c:w val="0.77401203727062962"/>
          <c:h val="4.8221092237040998E-2"/>
        </c:manualLayout>
      </c:layout>
    </c:legend>
    <c:plotVisOnly val="1"/>
    <c:dispBlanksAs val="gap"/>
  </c:chart>
  <c:spPr>
    <a:ln>
      <a:noFill/>
    </a:ln>
  </c:sp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>
        <c:manualLayout>
          <c:layoutTarget val="inner"/>
          <c:xMode val="edge"/>
          <c:yMode val="edge"/>
          <c:x val="0.14294419187549229"/>
          <c:y val="3.4123957267731077E-2"/>
          <c:w val="0.47061252453431096"/>
          <c:h val="0.51425722047301403"/>
        </c:manualLayout>
      </c:layout>
      <c:barChart>
        <c:barDir val="col"/>
        <c:grouping val="stacked"/>
        <c:ser>
          <c:idx val="0"/>
          <c:order val="0"/>
          <c:tx>
            <c:strRef>
              <c:f>List1!$B$1</c:f>
              <c:strCache>
                <c:ptCount val="1"/>
                <c:pt idx="0">
                  <c:v>Doktorské stipendium</c:v>
                </c:pt>
              </c:strCache>
            </c:strRef>
          </c:tx>
          <c:cat>
            <c:strRef>
              <c:f>List1!$A$2:$A$9</c:f>
              <c:strCache>
                <c:ptCount val="8"/>
                <c:pt idx="0">
                  <c:v>Prezenční studium</c:v>
                </c:pt>
                <c:pt idx="1">
                  <c:v>Přestup na kombinované</c:v>
                </c:pt>
                <c:pt idx="2">
                  <c:v>Kombinované od zač. studia</c:v>
                </c:pt>
                <c:pt idx="4">
                  <c:v>Ženy</c:v>
                </c:pt>
                <c:pt idx="5">
                  <c:v>Muži</c:v>
                </c:pt>
                <c:pt idx="7">
                  <c:v>Celkem</c:v>
                </c:pt>
              </c:strCache>
            </c:strRef>
          </c:cat>
          <c:val>
            <c:numRef>
              <c:f>List1!$B$2:$B$9</c:f>
              <c:numCache>
                <c:formatCode>#,##0</c:formatCode>
                <c:ptCount val="8"/>
                <c:pt idx="0">
                  <c:v>10197.44</c:v>
                </c:pt>
                <c:pt idx="1">
                  <c:v>417.61</c:v>
                </c:pt>
                <c:pt idx="2">
                  <c:v>236.60999999999999</c:v>
                </c:pt>
                <c:pt idx="4">
                  <c:v>9272.8799999999956</c:v>
                </c:pt>
                <c:pt idx="5">
                  <c:v>8721.67</c:v>
                </c:pt>
                <c:pt idx="7">
                  <c:v>8977.67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B1-4D8C-9A9E-FFB3694B4096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Další stip., související s disertací</c:v>
                </c:pt>
              </c:strCache>
            </c:strRef>
          </c:tx>
          <c:cat>
            <c:strRef>
              <c:f>List1!$A$2:$A$9</c:f>
              <c:strCache>
                <c:ptCount val="8"/>
                <c:pt idx="0">
                  <c:v>Prezenční studium</c:v>
                </c:pt>
                <c:pt idx="1">
                  <c:v>Přestup na kombinované</c:v>
                </c:pt>
                <c:pt idx="2">
                  <c:v>Kombinované od zač. studia</c:v>
                </c:pt>
                <c:pt idx="4">
                  <c:v>Ženy</c:v>
                </c:pt>
                <c:pt idx="5">
                  <c:v>Muži</c:v>
                </c:pt>
                <c:pt idx="7">
                  <c:v>Celkem</c:v>
                </c:pt>
              </c:strCache>
            </c:strRef>
          </c:cat>
          <c:val>
            <c:numRef>
              <c:f>List1!$C$2:$C$9</c:f>
              <c:numCache>
                <c:formatCode>#,##0</c:formatCode>
                <c:ptCount val="8"/>
                <c:pt idx="0">
                  <c:v>1677.52</c:v>
                </c:pt>
                <c:pt idx="1">
                  <c:v>740.67000000000007</c:v>
                </c:pt>
                <c:pt idx="2">
                  <c:v>634.81999999999994</c:v>
                </c:pt>
                <c:pt idx="4">
                  <c:v>1332.79</c:v>
                </c:pt>
                <c:pt idx="5">
                  <c:v>1771.05</c:v>
                </c:pt>
                <c:pt idx="7">
                  <c:v>1567.51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9B1-4D8C-9A9E-FFB3694B4096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Jiná stipendia</c:v>
                </c:pt>
              </c:strCache>
            </c:strRef>
          </c:tx>
          <c:cat>
            <c:strRef>
              <c:f>List1!$A$2:$A$9</c:f>
              <c:strCache>
                <c:ptCount val="8"/>
                <c:pt idx="0">
                  <c:v>Prezenční studium</c:v>
                </c:pt>
                <c:pt idx="1">
                  <c:v>Přestup na kombinované</c:v>
                </c:pt>
                <c:pt idx="2">
                  <c:v>Kombinované od zač. studia</c:v>
                </c:pt>
                <c:pt idx="4">
                  <c:v>Ženy</c:v>
                </c:pt>
                <c:pt idx="5">
                  <c:v>Muži</c:v>
                </c:pt>
                <c:pt idx="7">
                  <c:v>Celkem</c:v>
                </c:pt>
              </c:strCache>
            </c:strRef>
          </c:cat>
          <c:val>
            <c:numRef>
              <c:f>List1!$D$2:$D$9</c:f>
              <c:numCache>
                <c:formatCode>#,##0</c:formatCode>
                <c:ptCount val="8"/>
                <c:pt idx="0">
                  <c:v>1023.9499999999999</c:v>
                </c:pt>
                <c:pt idx="1">
                  <c:v>532.17999999999995</c:v>
                </c:pt>
                <c:pt idx="2">
                  <c:v>214.10999999999999</c:v>
                </c:pt>
                <c:pt idx="4">
                  <c:v>883.41</c:v>
                </c:pt>
                <c:pt idx="5">
                  <c:v>1034.3899999999999</c:v>
                </c:pt>
                <c:pt idx="7">
                  <c:v>964.2700000000001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9B1-4D8C-9A9E-FFB3694B4096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Zaměstnání na VŠ, související s disertací</c:v>
                </c:pt>
              </c:strCache>
            </c:strRef>
          </c:tx>
          <c:cat>
            <c:strRef>
              <c:f>List1!$A$2:$A$9</c:f>
              <c:strCache>
                <c:ptCount val="8"/>
                <c:pt idx="0">
                  <c:v>Prezenční studium</c:v>
                </c:pt>
                <c:pt idx="1">
                  <c:v>Přestup na kombinované</c:v>
                </c:pt>
                <c:pt idx="2">
                  <c:v>Kombinované od zač. studia</c:v>
                </c:pt>
                <c:pt idx="4">
                  <c:v>Ženy</c:v>
                </c:pt>
                <c:pt idx="5">
                  <c:v>Muži</c:v>
                </c:pt>
                <c:pt idx="7">
                  <c:v>Celkem</c:v>
                </c:pt>
              </c:strCache>
            </c:strRef>
          </c:cat>
          <c:val>
            <c:numRef>
              <c:f>List1!$E$2:$E$9</c:f>
              <c:numCache>
                <c:formatCode>#,##0</c:formatCode>
                <c:ptCount val="8"/>
                <c:pt idx="0">
                  <c:v>7046.92</c:v>
                </c:pt>
                <c:pt idx="1">
                  <c:v>7741.6900000000005</c:v>
                </c:pt>
                <c:pt idx="2">
                  <c:v>3865.23</c:v>
                </c:pt>
                <c:pt idx="4">
                  <c:v>6861.5</c:v>
                </c:pt>
                <c:pt idx="5">
                  <c:v>7121.6100000000006</c:v>
                </c:pt>
                <c:pt idx="7">
                  <c:v>7000.81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9B1-4D8C-9A9E-FFB3694B4096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Zaměstnání na VŠ mimo disertaci</c:v>
                </c:pt>
              </c:strCache>
            </c:strRef>
          </c:tx>
          <c:cat>
            <c:strRef>
              <c:f>List1!$A$2:$A$9</c:f>
              <c:strCache>
                <c:ptCount val="8"/>
                <c:pt idx="0">
                  <c:v>Prezenční studium</c:v>
                </c:pt>
                <c:pt idx="1">
                  <c:v>Přestup na kombinované</c:v>
                </c:pt>
                <c:pt idx="2">
                  <c:v>Kombinované od zač. studia</c:v>
                </c:pt>
                <c:pt idx="4">
                  <c:v>Ženy</c:v>
                </c:pt>
                <c:pt idx="5">
                  <c:v>Muži</c:v>
                </c:pt>
                <c:pt idx="7">
                  <c:v>Celkem</c:v>
                </c:pt>
              </c:strCache>
            </c:strRef>
          </c:cat>
          <c:val>
            <c:numRef>
              <c:f>List1!$F$2:$F$9</c:f>
              <c:numCache>
                <c:formatCode>#,##0</c:formatCode>
                <c:ptCount val="8"/>
                <c:pt idx="0">
                  <c:v>3521.7599999999998</c:v>
                </c:pt>
                <c:pt idx="1">
                  <c:v>7789.31</c:v>
                </c:pt>
                <c:pt idx="2">
                  <c:v>3428.57</c:v>
                </c:pt>
                <c:pt idx="4">
                  <c:v>3652.08</c:v>
                </c:pt>
                <c:pt idx="5">
                  <c:v>4001.29</c:v>
                </c:pt>
                <c:pt idx="7">
                  <c:v>3839.11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9B1-4D8C-9A9E-FFB3694B4096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Zaměstnání mimo výzkum, podnikání</c:v>
                </c:pt>
              </c:strCache>
            </c:strRef>
          </c:tx>
          <c:cat>
            <c:strRef>
              <c:f>List1!$A$2:$A$9</c:f>
              <c:strCache>
                <c:ptCount val="8"/>
                <c:pt idx="0">
                  <c:v>Prezenční studium</c:v>
                </c:pt>
                <c:pt idx="1">
                  <c:v>Přestup na kombinované</c:v>
                </c:pt>
                <c:pt idx="2">
                  <c:v>Kombinované od zač. studia</c:v>
                </c:pt>
                <c:pt idx="4">
                  <c:v>Ženy</c:v>
                </c:pt>
                <c:pt idx="5">
                  <c:v>Muži</c:v>
                </c:pt>
                <c:pt idx="7">
                  <c:v>Celkem</c:v>
                </c:pt>
              </c:strCache>
            </c:strRef>
          </c:cat>
          <c:val>
            <c:numRef>
              <c:f>List1!$G$2:$G$9</c:f>
              <c:numCache>
                <c:formatCode>#,##0</c:formatCode>
                <c:ptCount val="8"/>
                <c:pt idx="0">
                  <c:v>10885.5</c:v>
                </c:pt>
                <c:pt idx="1">
                  <c:v>15483.08</c:v>
                </c:pt>
                <c:pt idx="2">
                  <c:v>32074.109999999997</c:v>
                </c:pt>
                <c:pt idx="4">
                  <c:v>9784.99</c:v>
                </c:pt>
                <c:pt idx="5">
                  <c:v>14295.01</c:v>
                </c:pt>
                <c:pt idx="7">
                  <c:v>12200.46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09B1-4D8C-9A9E-FFB3694B4096}"/>
            </c:ext>
          </c:extLst>
        </c:ser>
        <c:dLbls/>
        <c:gapWidth val="43"/>
        <c:overlap val="100"/>
        <c:axId val="153726976"/>
        <c:axId val="153728512"/>
      </c:barChart>
      <c:catAx>
        <c:axId val="15372697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100"/>
            </a:pPr>
            <a:endParaRPr lang="cs-CZ"/>
          </a:p>
        </c:txPr>
        <c:crossAx val="153728512"/>
        <c:crosses val="autoZero"/>
        <c:auto val="1"/>
        <c:lblAlgn val="ctr"/>
        <c:lblOffset val="100"/>
      </c:catAx>
      <c:valAx>
        <c:axId val="153728512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100"/>
            </a:pPr>
            <a:endParaRPr lang="cs-CZ"/>
          </a:p>
        </c:txPr>
        <c:crossAx val="153726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538879939265949"/>
          <c:y val="2.1114057763784111E-2"/>
          <c:w val="0.3346112006073399"/>
          <c:h val="0.6408912614456812"/>
        </c:manualLayout>
      </c:layout>
      <c:txPr>
        <a:bodyPr/>
        <a:lstStyle/>
        <a:p>
          <a:pPr>
            <a:defRPr sz="1100"/>
          </a:pPr>
          <a:endParaRPr lang="cs-CZ"/>
        </a:p>
      </c:txPr>
    </c:legend>
    <c:plotVisOnly val="1"/>
    <c:dispBlanksAs val="gap"/>
  </c:chart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>
        <c:manualLayout>
          <c:layoutTarget val="inner"/>
          <c:xMode val="edge"/>
          <c:yMode val="edge"/>
          <c:x val="0.14294419187549229"/>
          <c:y val="3.4123957267731077E-2"/>
          <c:w val="0.57651135984890556"/>
          <c:h val="0.57408653677003507"/>
        </c:manualLayout>
      </c:layout>
      <c:barChart>
        <c:barDir val="col"/>
        <c:grouping val="stacked"/>
        <c:ser>
          <c:idx val="0"/>
          <c:order val="0"/>
          <c:tx>
            <c:strRef>
              <c:f>List1!$B$1</c:f>
              <c:strCache>
                <c:ptCount val="1"/>
                <c:pt idx="0">
                  <c:v>Doktorské stipendium</c:v>
                </c:pt>
              </c:strCache>
            </c:strRef>
          </c:tx>
          <c:cat>
            <c:strRef>
              <c:f>List1!$A$2:$A$11</c:f>
              <c:strCache>
                <c:ptCount val="10"/>
                <c:pt idx="0">
                  <c:v>Zemědělství aj.</c:v>
                </c:pt>
                <c:pt idx="1">
                  <c:v>Přír. vědy, matem. a statistika</c:v>
                </c:pt>
                <c:pt idx="2">
                  <c:v>Umění a humanitní vědy</c:v>
                </c:pt>
                <c:pt idx="3">
                  <c:v>Technika, výroba a stavebnictví</c:v>
                </c:pt>
                <c:pt idx="4">
                  <c:v>Spol. vědy, služby</c:v>
                </c:pt>
                <c:pt idx="5">
                  <c:v>Lékařské obory</c:v>
                </c:pt>
                <c:pt idx="6">
                  <c:v>Vzdělávání a výchova</c:v>
                </c:pt>
                <c:pt idx="7">
                  <c:v>ICT</c:v>
                </c:pt>
                <c:pt idx="8">
                  <c:v>Obchod, administr. a právo</c:v>
                </c:pt>
                <c:pt idx="9">
                  <c:v>Celkem</c:v>
                </c:pt>
              </c:strCache>
            </c:strRef>
          </c:cat>
          <c:val>
            <c:numRef>
              <c:f>List1!$B$2:$B$11</c:f>
              <c:numCache>
                <c:formatCode>#,##0</c:formatCode>
                <c:ptCount val="10"/>
                <c:pt idx="0">
                  <c:v>10461.540000000003</c:v>
                </c:pt>
                <c:pt idx="1">
                  <c:v>10202.94</c:v>
                </c:pt>
                <c:pt idx="2">
                  <c:v>9528.17</c:v>
                </c:pt>
                <c:pt idx="3">
                  <c:v>9878.08</c:v>
                </c:pt>
                <c:pt idx="4">
                  <c:v>10272.040000000003</c:v>
                </c:pt>
                <c:pt idx="5">
                  <c:v>10170.06</c:v>
                </c:pt>
                <c:pt idx="6">
                  <c:v>10791.210000000001</c:v>
                </c:pt>
                <c:pt idx="7">
                  <c:v>10403.700000000003</c:v>
                </c:pt>
                <c:pt idx="8">
                  <c:v>10445.799999999997</c:v>
                </c:pt>
                <c:pt idx="9">
                  <c:v>10103.469999999996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EE4-4599-B1BD-309F4F596065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Další stipendium, související s disertací</c:v>
                </c:pt>
              </c:strCache>
            </c:strRef>
          </c:tx>
          <c:cat>
            <c:strRef>
              <c:f>List1!$A$2:$A$11</c:f>
              <c:strCache>
                <c:ptCount val="10"/>
                <c:pt idx="0">
                  <c:v>Zemědělství aj.</c:v>
                </c:pt>
                <c:pt idx="1">
                  <c:v>Přír. vědy, matem. a statistika</c:v>
                </c:pt>
                <c:pt idx="2">
                  <c:v>Umění a humanitní vědy</c:v>
                </c:pt>
                <c:pt idx="3">
                  <c:v>Technika, výroba a stavebnictví</c:v>
                </c:pt>
                <c:pt idx="4">
                  <c:v>Spol. vědy, služby</c:v>
                </c:pt>
                <c:pt idx="5">
                  <c:v>Lékařské obory</c:v>
                </c:pt>
                <c:pt idx="6">
                  <c:v>Vzdělávání a výchova</c:v>
                </c:pt>
                <c:pt idx="7">
                  <c:v>ICT</c:v>
                </c:pt>
                <c:pt idx="8">
                  <c:v>Obchod, administr. a právo</c:v>
                </c:pt>
                <c:pt idx="9">
                  <c:v>Celkem</c:v>
                </c:pt>
              </c:strCache>
            </c:strRef>
          </c:cat>
          <c:val>
            <c:numRef>
              <c:f>List1!$C$2:$C$11</c:f>
              <c:numCache>
                <c:formatCode>#,##0</c:formatCode>
                <c:ptCount val="10"/>
                <c:pt idx="0">
                  <c:v>2610</c:v>
                </c:pt>
                <c:pt idx="1">
                  <c:v>1860.86</c:v>
                </c:pt>
                <c:pt idx="2">
                  <c:v>848.9</c:v>
                </c:pt>
                <c:pt idx="3">
                  <c:v>2187.3000000000002</c:v>
                </c:pt>
                <c:pt idx="4">
                  <c:v>827.78000000000009</c:v>
                </c:pt>
                <c:pt idx="5">
                  <c:v>1726.11</c:v>
                </c:pt>
                <c:pt idx="6">
                  <c:v>994.6</c:v>
                </c:pt>
                <c:pt idx="7">
                  <c:v>2660.15</c:v>
                </c:pt>
                <c:pt idx="8">
                  <c:v>1196.1799999999998</c:v>
                </c:pt>
                <c:pt idx="9">
                  <c:v>1612.46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EE4-4599-B1BD-309F4F596065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Jiná stipendia</c:v>
                </c:pt>
              </c:strCache>
            </c:strRef>
          </c:tx>
          <c:cat>
            <c:strRef>
              <c:f>List1!$A$2:$A$11</c:f>
              <c:strCache>
                <c:ptCount val="10"/>
                <c:pt idx="0">
                  <c:v>Zemědělství aj.</c:v>
                </c:pt>
                <c:pt idx="1">
                  <c:v>Přír. vědy, matem. a statistika</c:v>
                </c:pt>
                <c:pt idx="2">
                  <c:v>Umění a humanitní vědy</c:v>
                </c:pt>
                <c:pt idx="3">
                  <c:v>Technika, výroba a stavebnictví</c:v>
                </c:pt>
                <c:pt idx="4">
                  <c:v>Spol. vědy, služby</c:v>
                </c:pt>
                <c:pt idx="5">
                  <c:v>Lékařské obory</c:v>
                </c:pt>
                <c:pt idx="6">
                  <c:v>Vzdělávání a výchova</c:v>
                </c:pt>
                <c:pt idx="7">
                  <c:v>ICT</c:v>
                </c:pt>
                <c:pt idx="8">
                  <c:v>Obchod, administr. a právo</c:v>
                </c:pt>
                <c:pt idx="9">
                  <c:v>Celkem</c:v>
                </c:pt>
              </c:strCache>
            </c:strRef>
          </c:cat>
          <c:val>
            <c:numRef>
              <c:f>List1!$D$2:$D$11</c:f>
              <c:numCache>
                <c:formatCode>#,##0</c:formatCode>
                <c:ptCount val="10"/>
                <c:pt idx="0">
                  <c:v>839.1</c:v>
                </c:pt>
                <c:pt idx="1">
                  <c:v>1100.3599999999999</c:v>
                </c:pt>
                <c:pt idx="2">
                  <c:v>1036.98</c:v>
                </c:pt>
                <c:pt idx="3">
                  <c:v>1007.26</c:v>
                </c:pt>
                <c:pt idx="4">
                  <c:v>909.01</c:v>
                </c:pt>
                <c:pt idx="5">
                  <c:v>512.87</c:v>
                </c:pt>
                <c:pt idx="6">
                  <c:v>1159.3399999999999</c:v>
                </c:pt>
                <c:pt idx="7">
                  <c:v>949.48</c:v>
                </c:pt>
                <c:pt idx="8">
                  <c:v>1078.6299999999999</c:v>
                </c:pt>
                <c:pt idx="9">
                  <c:v>995.31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EE4-4599-B1BD-309F4F596065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Zaměstnání na VŠ, související s disertací</c:v>
                </c:pt>
              </c:strCache>
            </c:strRef>
          </c:tx>
          <c:cat>
            <c:strRef>
              <c:f>List1!$A$2:$A$11</c:f>
              <c:strCache>
                <c:ptCount val="10"/>
                <c:pt idx="0">
                  <c:v>Zemědělství aj.</c:v>
                </c:pt>
                <c:pt idx="1">
                  <c:v>Přír. vědy, matem. a statistika</c:v>
                </c:pt>
                <c:pt idx="2">
                  <c:v>Umění a humanitní vědy</c:v>
                </c:pt>
                <c:pt idx="3">
                  <c:v>Technika, výroba a stavebnictví</c:v>
                </c:pt>
                <c:pt idx="4">
                  <c:v>Spol. vědy, služby</c:v>
                </c:pt>
                <c:pt idx="5">
                  <c:v>Lékařské obory</c:v>
                </c:pt>
                <c:pt idx="6">
                  <c:v>Vzdělávání a výchova</c:v>
                </c:pt>
                <c:pt idx="7">
                  <c:v>ICT</c:v>
                </c:pt>
                <c:pt idx="8">
                  <c:v>Obchod, administr. a právo</c:v>
                </c:pt>
                <c:pt idx="9">
                  <c:v>Celkem</c:v>
                </c:pt>
              </c:strCache>
            </c:strRef>
          </c:cat>
          <c:val>
            <c:numRef>
              <c:f>List1!$E$2:$E$11</c:f>
              <c:numCache>
                <c:formatCode>#,##0</c:formatCode>
                <c:ptCount val="10"/>
                <c:pt idx="0">
                  <c:v>5883.3600000000006</c:v>
                </c:pt>
                <c:pt idx="1">
                  <c:v>10721.210000000001</c:v>
                </c:pt>
                <c:pt idx="2">
                  <c:v>1898.95</c:v>
                </c:pt>
                <c:pt idx="3">
                  <c:v>7615.89</c:v>
                </c:pt>
                <c:pt idx="4">
                  <c:v>3530.32</c:v>
                </c:pt>
                <c:pt idx="5">
                  <c:v>7965.6100000000006</c:v>
                </c:pt>
                <c:pt idx="6">
                  <c:v>2839.56</c:v>
                </c:pt>
                <c:pt idx="7">
                  <c:v>8655.7400000000016</c:v>
                </c:pt>
                <c:pt idx="8">
                  <c:v>2268.09</c:v>
                </c:pt>
                <c:pt idx="9">
                  <c:v>6707.78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EE4-4599-B1BD-309F4F596065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Zaměstnání na VŠ mimo disertaci</c:v>
                </c:pt>
              </c:strCache>
            </c:strRef>
          </c:tx>
          <c:cat>
            <c:strRef>
              <c:f>List1!$A$2:$A$11</c:f>
              <c:strCache>
                <c:ptCount val="10"/>
                <c:pt idx="0">
                  <c:v>Zemědělství aj.</c:v>
                </c:pt>
                <c:pt idx="1">
                  <c:v>Přír. vědy, matem. a statistika</c:v>
                </c:pt>
                <c:pt idx="2">
                  <c:v>Umění a humanitní vědy</c:v>
                </c:pt>
                <c:pt idx="3">
                  <c:v>Technika, výroba a stavebnictví</c:v>
                </c:pt>
                <c:pt idx="4">
                  <c:v>Spol. vědy, služby</c:v>
                </c:pt>
                <c:pt idx="5">
                  <c:v>Lékařské obory</c:v>
                </c:pt>
                <c:pt idx="6">
                  <c:v>Vzdělávání a výchova</c:v>
                </c:pt>
                <c:pt idx="7">
                  <c:v>ICT</c:v>
                </c:pt>
                <c:pt idx="8">
                  <c:v>Obchod, administr. a právo</c:v>
                </c:pt>
                <c:pt idx="9">
                  <c:v>Celkem</c:v>
                </c:pt>
              </c:strCache>
            </c:strRef>
          </c:cat>
          <c:val>
            <c:numRef>
              <c:f>List1!$F$2:$F$11</c:f>
              <c:numCache>
                <c:formatCode>#,##0</c:formatCode>
                <c:ptCount val="10"/>
                <c:pt idx="0">
                  <c:v>3881.68</c:v>
                </c:pt>
                <c:pt idx="1">
                  <c:v>2695.08</c:v>
                </c:pt>
                <c:pt idx="2">
                  <c:v>5164.8600000000015</c:v>
                </c:pt>
                <c:pt idx="3">
                  <c:v>4032.69</c:v>
                </c:pt>
                <c:pt idx="4">
                  <c:v>4987.6200000000008</c:v>
                </c:pt>
                <c:pt idx="5">
                  <c:v>3915.4500000000003</c:v>
                </c:pt>
                <c:pt idx="6">
                  <c:v>3581.32</c:v>
                </c:pt>
                <c:pt idx="7">
                  <c:v>3021.9100000000003</c:v>
                </c:pt>
                <c:pt idx="8">
                  <c:v>2867.18</c:v>
                </c:pt>
                <c:pt idx="9">
                  <c:v>3757.2799999999997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EE4-4599-B1BD-309F4F596065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Zaměstnání mimo výzkum, podnikání</c:v>
                </c:pt>
              </c:strCache>
            </c:strRef>
          </c:tx>
          <c:cat>
            <c:strRef>
              <c:f>List1!$A$2:$A$11</c:f>
              <c:strCache>
                <c:ptCount val="10"/>
                <c:pt idx="0">
                  <c:v>Zemědělství aj.</c:v>
                </c:pt>
                <c:pt idx="1">
                  <c:v>Přír. vědy, matem. a statistika</c:v>
                </c:pt>
                <c:pt idx="2">
                  <c:v>Umění a humanitní vědy</c:v>
                </c:pt>
                <c:pt idx="3">
                  <c:v>Technika, výroba a stavebnictví</c:v>
                </c:pt>
                <c:pt idx="4">
                  <c:v>Spol. vědy, služby</c:v>
                </c:pt>
                <c:pt idx="5">
                  <c:v>Lékařské obory</c:v>
                </c:pt>
                <c:pt idx="6">
                  <c:v>Vzdělávání a výchova</c:v>
                </c:pt>
                <c:pt idx="7">
                  <c:v>ICT</c:v>
                </c:pt>
                <c:pt idx="8">
                  <c:v>Obchod, administr. a právo</c:v>
                </c:pt>
                <c:pt idx="9">
                  <c:v>Celkem</c:v>
                </c:pt>
              </c:strCache>
            </c:strRef>
          </c:cat>
          <c:val>
            <c:numRef>
              <c:f>List1!$G$2:$G$11</c:f>
              <c:numCache>
                <c:formatCode>#,##0</c:formatCode>
                <c:ptCount val="10"/>
                <c:pt idx="0">
                  <c:v>6906.41</c:v>
                </c:pt>
                <c:pt idx="1">
                  <c:v>4522.49</c:v>
                </c:pt>
                <c:pt idx="2">
                  <c:v>13861.03</c:v>
                </c:pt>
                <c:pt idx="3">
                  <c:v>8695.0499999999975</c:v>
                </c:pt>
                <c:pt idx="4">
                  <c:v>17507.809999999998</c:v>
                </c:pt>
                <c:pt idx="5">
                  <c:v>14677.69</c:v>
                </c:pt>
                <c:pt idx="6">
                  <c:v>19962.64</c:v>
                </c:pt>
                <c:pt idx="7">
                  <c:v>16061.730000000001</c:v>
                </c:pt>
                <c:pt idx="8">
                  <c:v>26583.21</c:v>
                </c:pt>
                <c:pt idx="9">
                  <c:v>11439.33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EE4-4599-B1BD-309F4F596065}"/>
            </c:ext>
          </c:extLst>
        </c:ser>
        <c:dLbls/>
        <c:gapWidth val="43"/>
        <c:overlap val="100"/>
        <c:axId val="153932544"/>
        <c:axId val="153934080"/>
      </c:barChart>
      <c:catAx>
        <c:axId val="153932544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 sz="1100"/>
            </a:pPr>
            <a:endParaRPr lang="cs-CZ"/>
          </a:p>
        </c:txPr>
        <c:crossAx val="153934080"/>
        <c:crosses val="autoZero"/>
        <c:auto val="1"/>
        <c:lblAlgn val="ctr"/>
        <c:lblOffset val="100"/>
      </c:catAx>
      <c:valAx>
        <c:axId val="153934080"/>
        <c:scaling>
          <c:orientation val="minMax"/>
        </c:scaling>
        <c:axPos val="l"/>
        <c:majorGridlines/>
        <c:numFmt formatCode="#,##0" sourceLinked="1"/>
        <c:tickLblPos val="nextTo"/>
        <c:crossAx val="153932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831588156871465"/>
          <c:y val="4.0229394918128582E-2"/>
          <c:w val="0.23903135762693056"/>
          <c:h val="0.60937535623060612"/>
        </c:manualLayout>
      </c:layout>
      <c:txPr>
        <a:bodyPr/>
        <a:lstStyle/>
        <a:p>
          <a:pPr>
            <a:defRPr sz="1000"/>
          </a:pPr>
          <a:endParaRPr lang="cs-CZ"/>
        </a:p>
      </c:txPr>
    </c:legend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>
        <c:manualLayout>
          <c:layoutTarget val="inner"/>
          <c:xMode val="edge"/>
          <c:yMode val="edge"/>
          <c:x val="0.23055798771715424"/>
          <c:y val="0.10476688684657086"/>
          <c:w val="0.5231667259667151"/>
          <c:h val="0.76741147823898304"/>
        </c:manualLayout>
      </c:layout>
      <c:doughnutChart>
        <c:varyColors val="1"/>
        <c:ser>
          <c:idx val="0"/>
          <c:order val="0"/>
          <c:tx>
            <c:strRef>
              <c:f>List15!$C$18</c:f>
              <c:strCache>
                <c:ptCount val="1"/>
                <c:pt idx="0">
                  <c:v>2015</c:v>
                </c:pt>
              </c:strCache>
            </c:strRef>
          </c:tx>
          <c:spPr>
            <a:ln>
              <a:noFill/>
            </a:ln>
          </c:spPr>
          <c:dPt>
            <c:idx val="0"/>
            <c:spPr>
              <a:solidFill>
                <a:srgbClr val="05425F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661D-4F80-AFCE-E14161809E8A}"/>
              </c:ext>
            </c:extLst>
          </c:dPt>
          <c:dPt>
            <c:idx val="1"/>
            <c:spPr>
              <a:solidFill>
                <a:srgbClr val="1D96CD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61D-4F80-AFCE-E14161809E8A}"/>
              </c:ext>
            </c:extLst>
          </c:dPt>
          <c:dPt>
            <c:idx val="2"/>
            <c:spPr>
              <a:solidFill>
                <a:srgbClr val="A4DAF2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661D-4F80-AFCE-E14161809E8A}"/>
              </c:ext>
            </c:extLst>
          </c:dPt>
          <c:dPt>
            <c:idx val="3"/>
            <c:spPr>
              <a:solidFill>
                <a:srgbClr val="006600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61D-4F80-AFCE-E14161809E8A}"/>
              </c:ext>
            </c:extLst>
          </c:dPt>
          <c:dLbls>
            <c:dLbl>
              <c:idx val="2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tx1"/>
                      </a:solidFill>
                    </a:defRPr>
                  </a:pPr>
                  <a:endParaRPr lang="cs-CZ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List15!$B$19:$B$24</c:f>
              <c:strCache>
                <c:ptCount val="6"/>
                <c:pt idx="0">
                  <c:v>Humanitní a sociálněvědní obory</c:v>
                </c:pt>
                <c:pt idx="1">
                  <c:v>Přírodovědné obory</c:v>
                </c:pt>
                <c:pt idx="2">
                  <c:v>ICT obory</c:v>
                </c:pt>
                <c:pt idx="3">
                  <c:v>Technické obory</c:v>
                </c:pt>
                <c:pt idx="4">
                  <c:v>Zemědělské obory</c:v>
                </c:pt>
                <c:pt idx="5">
                  <c:v>Zdravotní a sociální péče</c:v>
                </c:pt>
              </c:strCache>
            </c:strRef>
          </c:cat>
          <c:val>
            <c:numRef>
              <c:f>List15!$C$19:$C$24</c:f>
              <c:numCache>
                <c:formatCode>0%</c:formatCode>
                <c:ptCount val="6"/>
                <c:pt idx="0">
                  <c:v>0.25</c:v>
                </c:pt>
                <c:pt idx="1">
                  <c:v>0.2</c:v>
                </c:pt>
                <c:pt idx="2">
                  <c:v>3.0000000000000002E-2</c:v>
                </c:pt>
                <c:pt idx="3">
                  <c:v>0.27</c:v>
                </c:pt>
                <c:pt idx="4">
                  <c:v>0.05</c:v>
                </c:pt>
                <c:pt idx="5">
                  <c:v>9.0000000000000024E-2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61D-4F80-AFCE-E14161809E8A}"/>
            </c:ext>
          </c:extLst>
        </c:ser>
        <c:ser>
          <c:idx val="1"/>
          <c:order val="1"/>
          <c:tx>
            <c:strRef>
              <c:f>List15!$D$18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dPt>
            <c:idx val="0"/>
            <c:spPr>
              <a:solidFill>
                <a:srgbClr val="05425F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61D-4F80-AFCE-E14161809E8A}"/>
              </c:ext>
            </c:extLst>
          </c:dPt>
          <c:dPt>
            <c:idx val="1"/>
            <c:spPr>
              <a:solidFill>
                <a:srgbClr val="1D96CD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661D-4F80-AFCE-E14161809E8A}"/>
              </c:ext>
            </c:extLst>
          </c:dPt>
          <c:dPt>
            <c:idx val="2"/>
            <c:spPr>
              <a:solidFill>
                <a:srgbClr val="A4DAF2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61D-4F80-AFCE-E14161809E8A}"/>
              </c:ext>
            </c:extLst>
          </c:dPt>
          <c:dPt>
            <c:idx val="3"/>
            <c:spPr>
              <a:solidFill>
                <a:srgbClr val="006600"/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661D-4F80-AFCE-E14161809E8A}"/>
              </c:ext>
            </c:extLst>
          </c:dPt>
          <c:dLbls>
            <c:dLbl>
              <c:idx val="2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tx1"/>
                      </a:solidFill>
                    </a:defRPr>
                  </a:pPr>
                  <a:endParaRPr lang="cs-CZ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List15!$B$19:$B$24</c:f>
              <c:strCache>
                <c:ptCount val="6"/>
                <c:pt idx="0">
                  <c:v>Humanitní a sociálněvědní obory</c:v>
                </c:pt>
                <c:pt idx="1">
                  <c:v>Přírodovědné obory</c:v>
                </c:pt>
                <c:pt idx="2">
                  <c:v>ICT obory</c:v>
                </c:pt>
                <c:pt idx="3">
                  <c:v>Technické obory</c:v>
                </c:pt>
                <c:pt idx="4">
                  <c:v>Zemědělské obory</c:v>
                </c:pt>
                <c:pt idx="5">
                  <c:v>Zdravotní a sociální péče</c:v>
                </c:pt>
              </c:strCache>
            </c:strRef>
          </c:cat>
          <c:val>
            <c:numRef>
              <c:f>List15!$D$19:$D$24</c:f>
              <c:numCache>
                <c:formatCode>0%</c:formatCode>
                <c:ptCount val="6"/>
                <c:pt idx="0">
                  <c:v>0.23</c:v>
                </c:pt>
                <c:pt idx="1">
                  <c:v>0.24000000000000021</c:v>
                </c:pt>
                <c:pt idx="2">
                  <c:v>3.0000000000000002E-2</c:v>
                </c:pt>
                <c:pt idx="3">
                  <c:v>0.25</c:v>
                </c:pt>
                <c:pt idx="4">
                  <c:v>3.0000000000000002E-2</c:v>
                </c:pt>
                <c:pt idx="5">
                  <c:v>0.12000000000000002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661D-4F80-AFCE-E14161809E8A}"/>
            </c:ext>
          </c:extLst>
        </c:ser>
        <c:dLbls>
          <c:showVal val="1"/>
        </c:dLbls>
        <c:firstSliceAng val="0"/>
        <c:holeSize val="50"/>
      </c:doughnutChart>
    </c:plotArea>
    <c:plotVisOnly val="1"/>
    <c:dispBlanksAs val="zero"/>
  </c:chart>
  <c:spPr>
    <a:noFill/>
    <a:ln>
      <a:noFill/>
    </a:ln>
  </c:sp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/>
      <c:barChart>
        <c:barDir val="col"/>
        <c:grouping val="clustered"/>
        <c:ser>
          <c:idx val="0"/>
          <c:order val="0"/>
          <c:tx>
            <c:strRef>
              <c:f>'5.4.7-relace absol a výzkumníků'!$B$21</c:f>
              <c:strCache>
                <c:ptCount val="1"/>
                <c:pt idx="0">
                  <c:v>2010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'5.4.7-relace absol a výzkumníků'!$A$22:$A$28</c:f>
              <c:strCache>
                <c:ptCount val="7"/>
                <c:pt idx="0">
                  <c:v>Sociální vědy</c:v>
                </c:pt>
                <c:pt idx="1">
                  <c:v>Humanitní vědy</c:v>
                </c:pt>
                <c:pt idx="2">
                  <c:v>Lékařské vědy</c:v>
                </c:pt>
                <c:pt idx="3">
                  <c:v>Zemědělské vědy</c:v>
                </c:pt>
                <c:pt idx="4">
                  <c:v>Přírodní vědy</c:v>
                </c:pt>
                <c:pt idx="5">
                  <c:v>Technické vědy</c:v>
                </c:pt>
                <c:pt idx="6">
                  <c:v>CELKEM</c:v>
                </c:pt>
              </c:strCache>
            </c:strRef>
          </c:cat>
          <c:val>
            <c:numRef>
              <c:f>'5.4.7-relace absol a výzkumníků'!$B$22:$B$28</c:f>
              <c:numCache>
                <c:formatCode>0</c:formatCode>
                <c:ptCount val="7"/>
                <c:pt idx="0">
                  <c:v>35.623137736862077</c:v>
                </c:pt>
                <c:pt idx="1">
                  <c:v>14.836687514854965</c:v>
                </c:pt>
                <c:pt idx="2">
                  <c:v>9.1743692745066028</c:v>
                </c:pt>
                <c:pt idx="3">
                  <c:v>46.810364014045547</c:v>
                </c:pt>
                <c:pt idx="4">
                  <c:v>18.461334120943064</c:v>
                </c:pt>
                <c:pt idx="5">
                  <c:v>11.734498202282818</c:v>
                </c:pt>
                <c:pt idx="6">
                  <c:v>14.836687514854965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4B9-4096-92E3-F7C6923FF4CF}"/>
            </c:ext>
          </c:extLst>
        </c:ser>
        <c:ser>
          <c:idx val="1"/>
          <c:order val="1"/>
          <c:tx>
            <c:strRef>
              <c:f>'5.4.7-relace absol a výzkumníků'!$C$21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'5.4.7-relace absol a výzkumníků'!$A$22:$A$28</c:f>
              <c:strCache>
                <c:ptCount val="7"/>
                <c:pt idx="0">
                  <c:v>Sociální vědy</c:v>
                </c:pt>
                <c:pt idx="1">
                  <c:v>Humanitní vědy</c:v>
                </c:pt>
                <c:pt idx="2">
                  <c:v>Lékařské vědy</c:v>
                </c:pt>
                <c:pt idx="3">
                  <c:v>Zemědělské vědy</c:v>
                </c:pt>
                <c:pt idx="4">
                  <c:v>Přírodní vědy</c:v>
                </c:pt>
                <c:pt idx="5">
                  <c:v>Technické vědy</c:v>
                </c:pt>
                <c:pt idx="6">
                  <c:v>CELKEM</c:v>
                </c:pt>
              </c:strCache>
            </c:strRef>
          </c:cat>
          <c:val>
            <c:numRef>
              <c:f>'5.4.7-relace absol a výzkumníků'!$C$22:$C$28</c:f>
              <c:numCache>
                <c:formatCode>0</c:formatCode>
                <c:ptCount val="7"/>
                <c:pt idx="0">
                  <c:v>40.042705388266398</c:v>
                </c:pt>
                <c:pt idx="1">
                  <c:v>27.985289998733663</c:v>
                </c:pt>
                <c:pt idx="2">
                  <c:v>12.228079911946667</c:v>
                </c:pt>
                <c:pt idx="3">
                  <c:v>45.757208427069351</c:v>
                </c:pt>
                <c:pt idx="4">
                  <c:v>12.223158718146914</c:v>
                </c:pt>
                <c:pt idx="5">
                  <c:v>8.4465156951627094</c:v>
                </c:pt>
                <c:pt idx="6">
                  <c:v>27.985289998733663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4B9-4096-92E3-F7C6923FF4CF}"/>
            </c:ext>
          </c:extLst>
        </c:ser>
        <c:ser>
          <c:idx val="2"/>
          <c:order val="2"/>
          <c:tx>
            <c:strRef>
              <c:f>'5.4.7-relace absol a výzkumníků'!$D$21</c:f>
              <c:strCache>
                <c:ptCount val="1"/>
                <c:pt idx="0">
                  <c:v>2020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'5.4.7-relace absol a výzkumníků'!$A$22:$A$28</c:f>
              <c:strCache>
                <c:ptCount val="7"/>
                <c:pt idx="0">
                  <c:v>Sociální vědy</c:v>
                </c:pt>
                <c:pt idx="1">
                  <c:v>Humanitní vědy</c:v>
                </c:pt>
                <c:pt idx="2">
                  <c:v>Lékařské vědy</c:v>
                </c:pt>
                <c:pt idx="3">
                  <c:v>Zemědělské vědy</c:v>
                </c:pt>
                <c:pt idx="4">
                  <c:v>Přírodní vědy</c:v>
                </c:pt>
                <c:pt idx="5">
                  <c:v>Technické vědy</c:v>
                </c:pt>
                <c:pt idx="6">
                  <c:v>CELKEM</c:v>
                </c:pt>
              </c:strCache>
            </c:strRef>
          </c:cat>
          <c:val>
            <c:numRef>
              <c:f>'5.4.7-relace absol a výzkumníků'!$D$22:$D$28</c:f>
              <c:numCache>
                <c:formatCode>0</c:formatCode>
                <c:ptCount val="7"/>
                <c:pt idx="0">
                  <c:v>75.527110950774755</c:v>
                </c:pt>
                <c:pt idx="1">
                  <c:v>46.544587215383977</c:v>
                </c:pt>
                <c:pt idx="2">
                  <c:v>25.634657737423492</c:v>
                </c:pt>
                <c:pt idx="3">
                  <c:v>22.179371533355177</c:v>
                </c:pt>
                <c:pt idx="4">
                  <c:v>14.485111298883577</c:v>
                </c:pt>
                <c:pt idx="5">
                  <c:v>4.9540572732937491</c:v>
                </c:pt>
                <c:pt idx="6">
                  <c:v>46.544587215383977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4B9-4096-92E3-F7C6923FF4CF}"/>
            </c:ext>
          </c:extLst>
        </c:ser>
        <c:dLbls/>
        <c:axId val="101136256"/>
        <c:axId val="101137792"/>
      </c:barChart>
      <c:catAx>
        <c:axId val="10113625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070" baseline="0"/>
            </a:pPr>
            <a:endParaRPr lang="cs-CZ"/>
          </a:p>
        </c:txPr>
        <c:crossAx val="101137792"/>
        <c:crosses val="autoZero"/>
        <c:auto val="1"/>
        <c:lblAlgn val="ctr"/>
        <c:lblOffset val="100"/>
      </c:catAx>
      <c:valAx>
        <c:axId val="101137792"/>
        <c:scaling>
          <c:orientation val="minMax"/>
        </c:scaling>
        <c:axPos val="l"/>
        <c:majorGridlines/>
        <c:numFmt formatCode="0" sourceLinked="1"/>
        <c:tickLblPos val="nextTo"/>
        <c:crossAx val="10113625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/>
      <c:barChart>
        <c:barDir val="col"/>
        <c:grouping val="clustered"/>
        <c:ser>
          <c:idx val="0"/>
          <c:order val="0"/>
          <c:tx>
            <c:strRef>
              <c:f>List3!$L$19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5425F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cs-CZ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List3!$K$20:$K$25</c:f>
              <c:strCache>
                <c:ptCount val="6"/>
                <c:pt idx="0">
                  <c:v>Humanitní a sociálněvědní obory</c:v>
                </c:pt>
                <c:pt idx="1">
                  <c:v>Přírodovědné obory</c:v>
                </c:pt>
                <c:pt idx="2">
                  <c:v>ICT obory</c:v>
                </c:pt>
                <c:pt idx="3">
                  <c:v>Technické obory</c:v>
                </c:pt>
                <c:pt idx="4">
                  <c:v>Zemědělské obory</c:v>
                </c:pt>
                <c:pt idx="5">
                  <c:v>Zdravotní a sociální péče</c:v>
                </c:pt>
              </c:strCache>
            </c:strRef>
          </c:cat>
          <c:val>
            <c:numRef>
              <c:f>List3!$L$20:$L$25</c:f>
              <c:numCache>
                <c:formatCode>0%</c:formatCode>
                <c:ptCount val="6"/>
                <c:pt idx="0">
                  <c:v>0.53</c:v>
                </c:pt>
                <c:pt idx="1">
                  <c:v>0.60000000000000064</c:v>
                </c:pt>
                <c:pt idx="2">
                  <c:v>0.56000000000000005</c:v>
                </c:pt>
                <c:pt idx="3">
                  <c:v>0.54</c:v>
                </c:pt>
                <c:pt idx="4">
                  <c:v>0.72000000000000064</c:v>
                </c:pt>
                <c:pt idx="5">
                  <c:v>0.36000000000000032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A91-438B-A2F4-04F081A513F0}"/>
            </c:ext>
          </c:extLst>
        </c:ser>
        <c:ser>
          <c:idx val="1"/>
          <c:order val="1"/>
          <c:tx>
            <c:strRef>
              <c:f>List3!$M$19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1D96CD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cs-CZ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List3!$K$20:$K$25</c:f>
              <c:strCache>
                <c:ptCount val="6"/>
                <c:pt idx="0">
                  <c:v>Humanitní a sociálněvědní obory</c:v>
                </c:pt>
                <c:pt idx="1">
                  <c:v>Přírodovědné obory</c:v>
                </c:pt>
                <c:pt idx="2">
                  <c:v>ICT obory</c:v>
                </c:pt>
                <c:pt idx="3">
                  <c:v>Technické obory</c:v>
                </c:pt>
                <c:pt idx="4">
                  <c:v>Zemědělské obory</c:v>
                </c:pt>
                <c:pt idx="5">
                  <c:v>Zdravotní a sociální péče</c:v>
                </c:pt>
              </c:strCache>
            </c:strRef>
          </c:cat>
          <c:val>
            <c:numRef>
              <c:f>List3!$M$20:$M$25</c:f>
              <c:numCache>
                <c:formatCode>0%</c:formatCode>
                <c:ptCount val="6"/>
                <c:pt idx="0">
                  <c:v>0.76000000000000245</c:v>
                </c:pt>
                <c:pt idx="1">
                  <c:v>0.84000000000000064</c:v>
                </c:pt>
                <c:pt idx="2">
                  <c:v>0.72000000000000064</c:v>
                </c:pt>
                <c:pt idx="3">
                  <c:v>0.63000000000000245</c:v>
                </c:pt>
                <c:pt idx="4">
                  <c:v>0.79</c:v>
                </c:pt>
                <c:pt idx="5">
                  <c:v>0.56000000000000005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A91-438B-A2F4-04F081A513F0}"/>
            </c:ext>
          </c:extLst>
        </c:ser>
        <c:dLbls>
          <c:showVal val="1"/>
        </c:dLbls>
        <c:axId val="104637952"/>
        <c:axId val="104639488"/>
      </c:barChart>
      <c:catAx>
        <c:axId val="104637952"/>
        <c:scaling>
          <c:orientation val="minMax"/>
        </c:scaling>
        <c:axPos val="b"/>
        <c:numFmt formatCode="General" sourceLinked="0"/>
        <c:tickLblPos val="nextTo"/>
        <c:crossAx val="104639488"/>
        <c:crosses val="autoZero"/>
        <c:auto val="1"/>
        <c:lblAlgn val="ctr"/>
        <c:lblOffset val="100"/>
      </c:catAx>
      <c:valAx>
        <c:axId val="104639488"/>
        <c:scaling>
          <c:orientation val="minMax"/>
        </c:scaling>
        <c:axPos val="l"/>
        <c:numFmt formatCode="0%" sourceLinked="1"/>
        <c:tickLblPos val="nextTo"/>
        <c:crossAx val="104637952"/>
        <c:crosses val="autoZero"/>
        <c:crossBetween val="between"/>
      </c:valAx>
    </c:plotArea>
    <c:legend>
      <c:legendPos val="t"/>
      <c:layout/>
    </c:legend>
    <c:plotVisOnly val="1"/>
    <c:dispBlanksAs val="gap"/>
  </c:chart>
  <c:spPr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plotArea>
      <c:layout>
        <c:manualLayout>
          <c:layoutTarget val="inner"/>
          <c:xMode val="edge"/>
          <c:yMode val="edge"/>
          <c:x val="4.9108767791691314E-2"/>
          <c:y val="0.10481549395366677"/>
          <c:w val="0.9312345825192907"/>
          <c:h val="0.7413039883775997"/>
        </c:manualLayout>
      </c:layout>
      <c:barChart>
        <c:barDir val="col"/>
        <c:grouping val="clustered"/>
        <c:ser>
          <c:idx val="0"/>
          <c:order val="0"/>
          <c:tx>
            <c:strRef>
              <c:f>List5!$C$3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rgbClr val="05425F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000" b="1" baseline="0">
                    <a:solidFill>
                      <a:schemeClr val="tx1"/>
                    </a:solidFill>
                  </a:defRPr>
                </a:pPr>
                <a:endParaRPr lang="cs-CZ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List5!$B$4:$B$9</c:f>
              <c:strCache>
                <c:ptCount val="6"/>
                <c:pt idx="0">
                  <c:v>Humanitní a sociálněvědné obory</c:v>
                </c:pt>
                <c:pt idx="1">
                  <c:v>Přírodovědné obory</c:v>
                </c:pt>
                <c:pt idx="2">
                  <c:v>ICT obory</c:v>
                </c:pt>
                <c:pt idx="3">
                  <c:v>Technické obory</c:v>
                </c:pt>
                <c:pt idx="4">
                  <c:v>Zemědělské obory</c:v>
                </c:pt>
                <c:pt idx="5">
                  <c:v>Zdravotní a sociální péče</c:v>
                </c:pt>
              </c:strCache>
            </c:strRef>
          </c:cat>
          <c:val>
            <c:numRef>
              <c:f>List5!$C$4:$C$9</c:f>
              <c:numCache>
                <c:formatCode>General</c:formatCode>
                <c:ptCount val="6"/>
                <c:pt idx="0">
                  <c:v>29</c:v>
                </c:pt>
                <c:pt idx="1">
                  <c:v>28.3</c:v>
                </c:pt>
                <c:pt idx="2">
                  <c:v>29.9</c:v>
                </c:pt>
                <c:pt idx="3">
                  <c:v>29.4</c:v>
                </c:pt>
                <c:pt idx="4">
                  <c:v>29</c:v>
                </c:pt>
                <c:pt idx="5">
                  <c:v>31.5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6F-4058-BC62-E5E6F7F0ACBD}"/>
            </c:ext>
          </c:extLst>
        </c:ser>
        <c:ser>
          <c:idx val="1"/>
          <c:order val="1"/>
          <c:tx>
            <c:strRef>
              <c:f>List5!$D$3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1D96CD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cs-CZ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List5!$B$4:$B$9</c:f>
              <c:strCache>
                <c:ptCount val="6"/>
                <c:pt idx="0">
                  <c:v>Humanitní a sociálněvědné obory</c:v>
                </c:pt>
                <c:pt idx="1">
                  <c:v>Přírodovědné obory</c:v>
                </c:pt>
                <c:pt idx="2">
                  <c:v>ICT obory</c:v>
                </c:pt>
                <c:pt idx="3">
                  <c:v>Technické obory</c:v>
                </c:pt>
                <c:pt idx="4">
                  <c:v>Zemědělské obory</c:v>
                </c:pt>
                <c:pt idx="5">
                  <c:v>Zdravotní a sociální péče</c:v>
                </c:pt>
              </c:strCache>
            </c:strRef>
          </c:cat>
          <c:val>
            <c:numRef>
              <c:f>List5!$D$4:$D$9</c:f>
              <c:numCache>
                <c:formatCode>General</c:formatCode>
                <c:ptCount val="6"/>
                <c:pt idx="0">
                  <c:v>32.300000000000004</c:v>
                </c:pt>
                <c:pt idx="1">
                  <c:v>30.5</c:v>
                </c:pt>
                <c:pt idx="2">
                  <c:v>30.2</c:v>
                </c:pt>
                <c:pt idx="3">
                  <c:v>30.9</c:v>
                </c:pt>
                <c:pt idx="4">
                  <c:v>31</c:v>
                </c:pt>
                <c:pt idx="5">
                  <c:v>30.8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A6F-4058-BC62-E5E6F7F0ACBD}"/>
            </c:ext>
          </c:extLst>
        </c:ser>
        <c:ser>
          <c:idx val="2"/>
          <c:order val="2"/>
          <c:tx>
            <c:strRef>
              <c:f>List5!$E$3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A4DAF2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000" b="1" baseline="0">
                    <a:solidFill>
                      <a:schemeClr val="tx1"/>
                    </a:solidFill>
                  </a:defRPr>
                </a:pPr>
                <a:endParaRPr lang="cs-CZ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List5!$B$4:$B$9</c:f>
              <c:strCache>
                <c:ptCount val="6"/>
                <c:pt idx="0">
                  <c:v>Humanitní a sociálněvědné obory</c:v>
                </c:pt>
                <c:pt idx="1">
                  <c:v>Přírodovědné obory</c:v>
                </c:pt>
                <c:pt idx="2">
                  <c:v>ICT obory</c:v>
                </c:pt>
                <c:pt idx="3">
                  <c:v>Technické obory</c:v>
                </c:pt>
                <c:pt idx="4">
                  <c:v>Zemědělské obory</c:v>
                </c:pt>
                <c:pt idx="5">
                  <c:v>Zdravotní a sociální péče</c:v>
                </c:pt>
              </c:strCache>
            </c:strRef>
          </c:cat>
          <c:val>
            <c:numRef>
              <c:f>List5!$E$4:$E$9</c:f>
              <c:numCache>
                <c:formatCode>General</c:formatCode>
                <c:ptCount val="6"/>
                <c:pt idx="0">
                  <c:v>35.200000000000003</c:v>
                </c:pt>
                <c:pt idx="1">
                  <c:v>31.4</c:v>
                </c:pt>
                <c:pt idx="2">
                  <c:v>34.6</c:v>
                </c:pt>
                <c:pt idx="3">
                  <c:v>32.1</c:v>
                </c:pt>
                <c:pt idx="4">
                  <c:v>32</c:v>
                </c:pt>
                <c:pt idx="5">
                  <c:v>33.1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A6F-4058-BC62-E5E6F7F0ACBD}"/>
            </c:ext>
          </c:extLst>
        </c:ser>
        <c:dLbls>
          <c:showVal val="1"/>
        </c:dLbls>
        <c:gapWidth val="280"/>
        <c:axId val="61044608"/>
        <c:axId val="61046144"/>
      </c:barChart>
      <c:catAx>
        <c:axId val="6104460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 baseline="0"/>
            </a:pPr>
            <a:endParaRPr lang="cs-CZ"/>
          </a:p>
        </c:txPr>
        <c:crossAx val="61046144"/>
        <c:crosses val="autoZero"/>
        <c:auto val="1"/>
        <c:lblAlgn val="ctr"/>
        <c:lblOffset val="100"/>
      </c:catAx>
      <c:valAx>
        <c:axId val="6104614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900" baseline="0"/>
            </a:pPr>
            <a:endParaRPr lang="cs-CZ"/>
          </a:p>
        </c:txPr>
        <c:crossAx val="610446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6389466984202379"/>
          <c:y val="1.434336884360044E-2"/>
          <c:w val="0.30177411731579756"/>
          <c:h val="7.6215014407602713E-2"/>
        </c:manualLayout>
      </c:layout>
      <c:txPr>
        <a:bodyPr/>
        <a:lstStyle/>
        <a:p>
          <a:pPr>
            <a:defRPr sz="1050" baseline="0"/>
          </a:pPr>
          <a:endParaRPr lang="cs-CZ"/>
        </a:p>
      </c:txPr>
    </c:legend>
    <c:plotVisOnly val="1"/>
    <c:dispBlanksAs val="gap"/>
  </c:chart>
  <c:spPr>
    <a:ln>
      <a:noFill/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>
        <c:manualLayout>
          <c:layoutTarget val="inner"/>
          <c:xMode val="edge"/>
          <c:yMode val="edge"/>
          <c:x val="7.5795302580090262E-2"/>
          <c:y val="7.8619782249697803E-2"/>
          <c:w val="0.8900470925404067"/>
          <c:h val="0.78990570772491653"/>
        </c:manualLayout>
      </c:layout>
      <c:barChart>
        <c:barDir val="col"/>
        <c:grouping val="clustered"/>
        <c:ser>
          <c:idx val="0"/>
          <c:order val="0"/>
          <c:tx>
            <c:strRef>
              <c:f>List13!$C$2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5425F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cs-CZ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List13!$B$3:$B$8</c:f>
              <c:strCache>
                <c:ptCount val="6"/>
                <c:pt idx="0">
                  <c:v>Humanitní a sociálněvědní obory</c:v>
                </c:pt>
                <c:pt idx="1">
                  <c:v>Přírodovědné obory</c:v>
                </c:pt>
                <c:pt idx="2">
                  <c:v>ICT obory</c:v>
                </c:pt>
                <c:pt idx="3">
                  <c:v>Technické obory</c:v>
                </c:pt>
                <c:pt idx="4">
                  <c:v>Zemědělské obory</c:v>
                </c:pt>
                <c:pt idx="5">
                  <c:v>Zdravotní a sociální péče</c:v>
                </c:pt>
              </c:strCache>
            </c:strRef>
          </c:cat>
          <c:val>
            <c:numRef>
              <c:f>List13!$C$3:$C$8</c:f>
              <c:numCache>
                <c:formatCode>0%</c:formatCode>
                <c:ptCount val="6"/>
                <c:pt idx="0">
                  <c:v>9.0000000000000024E-2</c:v>
                </c:pt>
                <c:pt idx="1">
                  <c:v>0.54</c:v>
                </c:pt>
                <c:pt idx="2">
                  <c:v>8.0000000000000043E-2</c:v>
                </c:pt>
                <c:pt idx="3">
                  <c:v>0.2</c:v>
                </c:pt>
                <c:pt idx="4">
                  <c:v>0.1</c:v>
                </c:pt>
                <c:pt idx="5">
                  <c:v>8.0000000000000043E-2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89D-49C6-B0E1-C7D482F42673}"/>
            </c:ext>
          </c:extLst>
        </c:ser>
        <c:ser>
          <c:idx val="1"/>
          <c:order val="1"/>
          <c:tx>
            <c:strRef>
              <c:f>List13!$D$2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1D96CD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cs-CZ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List13!$B$3:$B$8</c:f>
              <c:strCache>
                <c:ptCount val="6"/>
                <c:pt idx="0">
                  <c:v>Humanitní a sociálněvědní obory</c:v>
                </c:pt>
                <c:pt idx="1">
                  <c:v>Přírodovědné obory</c:v>
                </c:pt>
                <c:pt idx="2">
                  <c:v>ICT obory</c:v>
                </c:pt>
                <c:pt idx="3">
                  <c:v>Technické obory</c:v>
                </c:pt>
                <c:pt idx="4">
                  <c:v>Zemědělské obory</c:v>
                </c:pt>
                <c:pt idx="5">
                  <c:v>Zdravotní a sociální péče</c:v>
                </c:pt>
              </c:strCache>
            </c:strRef>
          </c:cat>
          <c:val>
            <c:numRef>
              <c:f>List13!$D$3:$D$8</c:f>
              <c:numCache>
                <c:formatCode>0%</c:formatCode>
                <c:ptCount val="6"/>
                <c:pt idx="0">
                  <c:v>8.0000000000000043E-2</c:v>
                </c:pt>
                <c:pt idx="1">
                  <c:v>0.49000000000000032</c:v>
                </c:pt>
                <c:pt idx="2">
                  <c:v>9.0000000000000024E-2</c:v>
                </c:pt>
                <c:pt idx="3">
                  <c:v>0.23</c:v>
                </c:pt>
                <c:pt idx="4">
                  <c:v>0.12000000000000002</c:v>
                </c:pt>
                <c:pt idx="5">
                  <c:v>7.0000000000000021E-2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89D-49C6-B0E1-C7D482F42673}"/>
            </c:ext>
          </c:extLst>
        </c:ser>
        <c:dLbls>
          <c:showVal val="1"/>
        </c:dLbls>
        <c:axId val="104859520"/>
        <c:axId val="104861056"/>
      </c:barChart>
      <c:catAx>
        <c:axId val="104859520"/>
        <c:scaling>
          <c:orientation val="minMax"/>
        </c:scaling>
        <c:axPos val="b"/>
        <c:numFmt formatCode="General" sourceLinked="0"/>
        <c:tickLblPos val="nextTo"/>
        <c:crossAx val="104861056"/>
        <c:crosses val="autoZero"/>
        <c:auto val="1"/>
        <c:lblAlgn val="ctr"/>
        <c:lblOffset val="100"/>
      </c:catAx>
      <c:valAx>
        <c:axId val="104861056"/>
        <c:scaling>
          <c:orientation val="minMax"/>
        </c:scaling>
        <c:axPos val="l"/>
        <c:numFmt formatCode="0%" sourceLinked="1"/>
        <c:tickLblPos val="nextTo"/>
        <c:crossAx val="104859520"/>
        <c:crosses val="autoZero"/>
        <c:crossBetween val="between"/>
      </c:valAx>
    </c:plotArea>
    <c:legend>
      <c:legendPos val="t"/>
      <c:layout/>
    </c:legend>
    <c:plotVisOnly val="1"/>
    <c:dispBlanksAs val="gap"/>
  </c:chart>
  <c:spPr>
    <a:ln>
      <a:noFill/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 sz="1100"/>
            </a:pPr>
            <a:r>
              <a:rPr lang="cs-CZ" sz="1100" dirty="0"/>
              <a:t>Zájem o doktorské studium*</a:t>
            </a:r>
          </a:p>
        </c:rich>
      </c:tx>
      <c:layout>
        <c:manualLayout>
          <c:xMode val="edge"/>
          <c:yMode val="edge"/>
          <c:x val="0.34364593049131886"/>
          <c:y val="0"/>
        </c:manualLayout>
      </c:layout>
    </c:title>
    <c:plotArea>
      <c:layout>
        <c:manualLayout>
          <c:layoutTarget val="inner"/>
          <c:xMode val="edge"/>
          <c:yMode val="edge"/>
          <c:x val="0.42476186899813217"/>
          <c:y val="0.13572937412393923"/>
          <c:w val="0.57523813100186749"/>
          <c:h val="0.74119913558622963"/>
        </c:manualLayout>
      </c:layout>
      <c:barChart>
        <c:barDir val="bar"/>
        <c:grouping val="stacked"/>
        <c:ser>
          <c:idx val="0"/>
          <c:order val="0"/>
          <c:tx>
            <c:strRef>
              <c:f>List12!$C$3</c:f>
              <c:strCache>
                <c:ptCount val="1"/>
                <c:pt idx="0">
                  <c:v>ČR</c:v>
                </c:pt>
              </c:strCache>
            </c:strRef>
          </c:tx>
          <c:spPr>
            <a:solidFill>
              <a:srgbClr val="05425F"/>
            </a:solidFill>
          </c:spPr>
          <c:dLbls>
            <c:dLbl>
              <c:idx val="3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6C-42E6-964E-146502CCB7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List12!$B$4:$B$11</c:f>
              <c:strCache>
                <c:ptCount val="8"/>
                <c:pt idx="0">
                  <c:v>Humanitni obory</c:v>
                </c:pt>
                <c:pt idx="1">
                  <c:v>Sociálněvědní obory</c:v>
                </c:pt>
                <c:pt idx="2">
                  <c:v>Přírodovědné obory</c:v>
                </c:pt>
                <c:pt idx="3">
                  <c:v>ICT obory</c:v>
                </c:pt>
                <c:pt idx="4">
                  <c:v>Technické obory</c:v>
                </c:pt>
                <c:pt idx="5">
                  <c:v>Zemědělské obory</c:v>
                </c:pt>
                <c:pt idx="6">
                  <c:v>Zdravotní a sociální péče</c:v>
                </c:pt>
                <c:pt idx="7">
                  <c:v>Celkem</c:v>
                </c:pt>
              </c:strCache>
            </c:strRef>
          </c:cat>
          <c:val>
            <c:numRef>
              <c:f>List12!$C$4:$C$11</c:f>
              <c:numCache>
                <c:formatCode>0%</c:formatCode>
                <c:ptCount val="8"/>
                <c:pt idx="0">
                  <c:v>9.9000000000000046E-2</c:v>
                </c:pt>
                <c:pt idx="1">
                  <c:v>5.7000000000000023E-2</c:v>
                </c:pt>
                <c:pt idx="2">
                  <c:v>0.22600000000000001</c:v>
                </c:pt>
                <c:pt idx="3">
                  <c:v>3.500000000000001E-2</c:v>
                </c:pt>
                <c:pt idx="4">
                  <c:v>0.10800000000000012</c:v>
                </c:pt>
                <c:pt idx="5">
                  <c:v>7.0000000000000021E-2</c:v>
                </c:pt>
                <c:pt idx="6">
                  <c:v>6.0000000000000032E-2</c:v>
                </c:pt>
                <c:pt idx="7">
                  <c:v>6.8000000000000019E-2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66C-42E6-964E-146502CCB702}"/>
            </c:ext>
          </c:extLst>
        </c:ser>
        <c:ser>
          <c:idx val="1"/>
          <c:order val="1"/>
          <c:tx>
            <c:strRef>
              <c:f>List12!$D$3</c:f>
              <c:strCache>
                <c:ptCount val="1"/>
                <c:pt idx="0">
                  <c:v>Mezera 1</c:v>
                </c:pt>
              </c:strCache>
            </c:strRef>
          </c:tx>
          <c:spPr>
            <a:noFill/>
          </c:spPr>
          <c:dLbls>
            <c:delete val="1"/>
          </c:dLbls>
          <c:cat>
            <c:strRef>
              <c:f>List12!$B$4:$B$11</c:f>
              <c:strCache>
                <c:ptCount val="8"/>
                <c:pt idx="0">
                  <c:v>Humanitni obory</c:v>
                </c:pt>
                <c:pt idx="1">
                  <c:v>Sociálněvědní obory</c:v>
                </c:pt>
                <c:pt idx="2">
                  <c:v>Přírodovědné obory</c:v>
                </c:pt>
                <c:pt idx="3">
                  <c:v>ICT obory</c:v>
                </c:pt>
                <c:pt idx="4">
                  <c:v>Technické obory</c:v>
                </c:pt>
                <c:pt idx="5">
                  <c:v>Zemědělské obory</c:v>
                </c:pt>
                <c:pt idx="6">
                  <c:v>Zdravotní a sociální péče</c:v>
                </c:pt>
                <c:pt idx="7">
                  <c:v>Celkem</c:v>
                </c:pt>
              </c:strCache>
            </c:strRef>
          </c:cat>
          <c:val>
            <c:numRef>
              <c:f>List12!$D$4:$D$11</c:f>
              <c:numCache>
                <c:formatCode>0%</c:formatCode>
                <c:ptCount val="8"/>
                <c:pt idx="0">
                  <c:v>0.15100000000000041</c:v>
                </c:pt>
                <c:pt idx="1">
                  <c:v>0.193</c:v>
                </c:pt>
                <c:pt idx="2">
                  <c:v>2.3999999999999994E-2</c:v>
                </c:pt>
                <c:pt idx="3">
                  <c:v>0.21500000000000041</c:v>
                </c:pt>
                <c:pt idx="4">
                  <c:v>0.14200000000000004</c:v>
                </c:pt>
                <c:pt idx="5">
                  <c:v>0.18000000000000024</c:v>
                </c:pt>
                <c:pt idx="6">
                  <c:v>0.19</c:v>
                </c:pt>
                <c:pt idx="7">
                  <c:v>0.18200000000000024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66C-42E6-964E-146502CCB702}"/>
            </c:ext>
          </c:extLst>
        </c:ser>
        <c:ser>
          <c:idx val="2"/>
          <c:order val="2"/>
          <c:tx>
            <c:strRef>
              <c:f>List12!$E$3</c:f>
              <c:strCache>
                <c:ptCount val="1"/>
                <c:pt idx="0">
                  <c:v>EU-27</c:v>
                </c:pt>
              </c:strCache>
            </c:strRef>
          </c:tx>
          <c:spPr>
            <a:solidFill>
              <a:srgbClr val="1D96CD"/>
            </a:solidFill>
          </c:spPr>
          <c:dLbls>
            <c:dLbl>
              <c:idx val="1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6C-42E6-964E-146502CCB702}"/>
                </c:ext>
              </c:extLst>
            </c:dLbl>
            <c:dLbl>
              <c:idx val="3"/>
              <c:layout/>
              <c:spPr/>
              <c:txPr>
                <a:bodyPr/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66C-42E6-964E-146502CCB702}"/>
                </c:ext>
              </c:extLst>
            </c:dLbl>
            <c:dLbl>
              <c:idx val="4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66C-42E6-964E-146502CCB702}"/>
                </c:ext>
              </c:extLst>
            </c:dLbl>
            <c:dLbl>
              <c:idx val="6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66C-42E6-964E-146502CCB702}"/>
                </c:ext>
              </c:extLst>
            </c:dLbl>
            <c:dLbl>
              <c:idx val="7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66C-42E6-964E-146502CCB7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List12!$B$4:$B$11</c:f>
              <c:strCache>
                <c:ptCount val="8"/>
                <c:pt idx="0">
                  <c:v>Humanitni obory</c:v>
                </c:pt>
                <c:pt idx="1">
                  <c:v>Sociálněvědní obory</c:v>
                </c:pt>
                <c:pt idx="2">
                  <c:v>Přírodovědné obory</c:v>
                </c:pt>
                <c:pt idx="3">
                  <c:v>ICT obory</c:v>
                </c:pt>
                <c:pt idx="4">
                  <c:v>Technické obory</c:v>
                </c:pt>
                <c:pt idx="5">
                  <c:v>Zemědělské obory</c:v>
                </c:pt>
                <c:pt idx="6">
                  <c:v>Zdravotní a sociální péče</c:v>
                </c:pt>
                <c:pt idx="7">
                  <c:v>Celkem</c:v>
                </c:pt>
              </c:strCache>
            </c:strRef>
          </c:cat>
          <c:val>
            <c:numRef>
              <c:f>List12!$E$4:$E$11</c:f>
              <c:numCache>
                <c:formatCode>0%</c:formatCode>
                <c:ptCount val="8"/>
                <c:pt idx="0">
                  <c:v>0.05</c:v>
                </c:pt>
                <c:pt idx="1">
                  <c:v>4.2000000000000023E-2</c:v>
                </c:pt>
                <c:pt idx="2">
                  <c:v>0.11699999999999998</c:v>
                </c:pt>
                <c:pt idx="3">
                  <c:v>2.6000000000000002E-2</c:v>
                </c:pt>
                <c:pt idx="4">
                  <c:v>4.0000000000000022E-2</c:v>
                </c:pt>
                <c:pt idx="5">
                  <c:v>5.1000000000000004E-2</c:v>
                </c:pt>
                <c:pt idx="6">
                  <c:v>4.1000000000000002E-2</c:v>
                </c:pt>
                <c:pt idx="7">
                  <c:v>3.9000000000000014E-2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66C-42E6-964E-146502CCB702}"/>
            </c:ext>
          </c:extLst>
        </c:ser>
        <c:dLbls>
          <c:showVal val="1"/>
        </c:dLbls>
        <c:gapWidth val="34"/>
        <c:overlap val="100"/>
        <c:axId val="105068032"/>
        <c:axId val="105069568"/>
      </c:barChart>
      <c:catAx>
        <c:axId val="105068032"/>
        <c:scaling>
          <c:orientation val="maxMin"/>
        </c:scaling>
        <c:axPos val="l"/>
        <c:numFmt formatCode="0%" sourceLinked="0"/>
        <c:tickLblPos val="nextTo"/>
        <c:txPr>
          <a:bodyPr/>
          <a:lstStyle/>
          <a:p>
            <a:pPr>
              <a:defRPr sz="1100" b="1" i="0" baseline="0">
                <a:solidFill>
                  <a:schemeClr val="tx1"/>
                </a:solidFill>
              </a:defRPr>
            </a:pPr>
            <a:endParaRPr lang="cs-CZ"/>
          </a:p>
        </c:txPr>
        <c:crossAx val="105069568"/>
        <c:crosses val="autoZero"/>
        <c:auto val="1"/>
        <c:lblAlgn val="ctr"/>
        <c:lblOffset val="100"/>
      </c:catAx>
      <c:valAx>
        <c:axId val="105069568"/>
        <c:scaling>
          <c:orientation val="minMax"/>
        </c:scaling>
        <c:delete val="1"/>
        <c:axPos val="t"/>
        <c:numFmt formatCode="0%" sourceLinked="1"/>
        <c:majorTickMark val="none"/>
        <c:tickLblPos val="none"/>
        <c:crossAx val="10506803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</c:chart>
  <c:spPr>
    <a:ln>
      <a:noFill/>
    </a:ln>
  </c:sp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 sz="1100"/>
            </a:pPr>
            <a:r>
              <a:rPr lang="cs-CZ" sz="1100" dirty="0"/>
              <a:t>Míra absolvování</a:t>
            </a:r>
            <a:r>
              <a:rPr lang="cs-CZ" sz="1100" baseline="0" dirty="0"/>
              <a:t> doktorského studia**</a:t>
            </a:r>
            <a:endParaRPr lang="cs-CZ" sz="1100" dirty="0"/>
          </a:p>
        </c:rich>
      </c:tx>
      <c:layout>
        <c:manualLayout>
          <c:xMode val="edge"/>
          <c:yMode val="edge"/>
          <c:x val="0.1750577155625001"/>
          <c:y val="9.5982314603987699E-3"/>
        </c:manualLayout>
      </c:layout>
    </c:title>
    <c:plotArea>
      <c:layout>
        <c:manualLayout>
          <c:layoutTarget val="inner"/>
          <c:xMode val="edge"/>
          <c:yMode val="edge"/>
          <c:x val="0.12838018889927141"/>
          <c:y val="0.10470176618300669"/>
          <c:w val="0.87161985242461593"/>
          <c:h val="0.78312378352345768"/>
        </c:manualLayout>
      </c:layout>
      <c:barChart>
        <c:barDir val="bar"/>
        <c:grouping val="stacked"/>
        <c:ser>
          <c:idx val="0"/>
          <c:order val="0"/>
          <c:tx>
            <c:strRef>
              <c:f>List10!$G$3</c:f>
              <c:strCache>
                <c:ptCount val="1"/>
                <c:pt idx="0">
                  <c:v>ČR</c:v>
                </c:pt>
              </c:strCache>
            </c:strRef>
          </c:tx>
          <c:spPr>
            <a:solidFill>
              <a:srgbClr val="05425F"/>
            </a:solidFill>
          </c:spPr>
          <c:dLbls>
            <c:dLbl>
              <c:idx val="3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571-4340-8A88-88B90A32C6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List10!$G$4:$G$11</c:f>
              <c:numCache>
                <c:formatCode>0%</c:formatCode>
                <c:ptCount val="8"/>
                <c:pt idx="0">
                  <c:v>9.3000000000000208E-2</c:v>
                </c:pt>
                <c:pt idx="1">
                  <c:v>9.5000000000000043E-2</c:v>
                </c:pt>
                <c:pt idx="2">
                  <c:v>0.13500000000000001</c:v>
                </c:pt>
                <c:pt idx="3">
                  <c:v>8.7000000000000022E-2</c:v>
                </c:pt>
                <c:pt idx="4">
                  <c:v>0.10500000000000002</c:v>
                </c:pt>
                <c:pt idx="5">
                  <c:v>0.13700000000000001</c:v>
                </c:pt>
                <c:pt idx="6">
                  <c:v>8.4000000000000047E-2</c:v>
                </c:pt>
                <c:pt idx="7">
                  <c:v>0.11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571-4340-8A88-88B90A32C676}"/>
            </c:ext>
          </c:extLst>
        </c:ser>
        <c:ser>
          <c:idx val="1"/>
          <c:order val="1"/>
          <c:tx>
            <c:strRef>
              <c:f>List10!$H$3</c:f>
              <c:strCache>
                <c:ptCount val="1"/>
                <c:pt idx="0">
                  <c:v>Mezera 3</c:v>
                </c:pt>
              </c:strCache>
            </c:strRef>
          </c:tx>
          <c:spPr>
            <a:noFill/>
          </c:spPr>
          <c:dLbls>
            <c:delete val="1"/>
          </c:dLbls>
          <c:val>
            <c:numRef>
              <c:f>List10!$H$4:$H$11</c:f>
              <c:numCache>
                <c:formatCode>0%</c:formatCode>
                <c:ptCount val="8"/>
                <c:pt idx="0">
                  <c:v>6.699999999999999E-2</c:v>
                </c:pt>
                <c:pt idx="1">
                  <c:v>6.5000000000000002E-2</c:v>
                </c:pt>
                <c:pt idx="2">
                  <c:v>2.4999999999999994E-2</c:v>
                </c:pt>
                <c:pt idx="3">
                  <c:v>7.3000000000000009E-2</c:v>
                </c:pt>
                <c:pt idx="4">
                  <c:v>5.5000000000000014E-2</c:v>
                </c:pt>
                <c:pt idx="5">
                  <c:v>2.3000000000000031E-2</c:v>
                </c:pt>
                <c:pt idx="6">
                  <c:v>7.5999999999999998E-2</c:v>
                </c:pt>
                <c:pt idx="7">
                  <c:v>0.05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571-4340-8A88-88B90A32C676}"/>
            </c:ext>
          </c:extLst>
        </c:ser>
        <c:ser>
          <c:idx val="2"/>
          <c:order val="2"/>
          <c:tx>
            <c:strRef>
              <c:f>List10!$I$3</c:f>
              <c:strCache>
                <c:ptCount val="1"/>
                <c:pt idx="0">
                  <c:v>EU-27</c:v>
                </c:pt>
              </c:strCache>
            </c:strRef>
          </c:tx>
          <c:spPr>
            <a:solidFill>
              <a:srgbClr val="1D96CD"/>
            </a:solidFill>
          </c:spPr>
          <c:dLbls>
            <c:dLbl>
              <c:idx val="1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571-4340-8A88-88B90A32C676}"/>
                </c:ext>
              </c:extLst>
            </c:dLbl>
            <c:dLbl>
              <c:idx val="3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571-4340-8A88-88B90A32C676}"/>
                </c:ext>
              </c:extLst>
            </c:dLbl>
            <c:dLbl>
              <c:idx val="4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571-4340-8A88-88B90A32C676}"/>
                </c:ext>
              </c:extLst>
            </c:dLbl>
            <c:dLbl>
              <c:idx val="6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571-4340-8A88-88B90A32C676}"/>
                </c:ext>
              </c:extLst>
            </c:dLbl>
            <c:dLbl>
              <c:idx val="7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571-4340-8A88-88B90A32C6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List10!$I$4:$I$11</c:f>
              <c:numCache>
                <c:formatCode>0%</c:formatCode>
                <c:ptCount val="8"/>
                <c:pt idx="0">
                  <c:v>0.10700000000000012</c:v>
                </c:pt>
                <c:pt idx="1">
                  <c:v>0.125</c:v>
                </c:pt>
                <c:pt idx="2">
                  <c:v>0.17700000000000021</c:v>
                </c:pt>
                <c:pt idx="3">
                  <c:v>0.14900000000000024</c:v>
                </c:pt>
                <c:pt idx="4">
                  <c:v>0.14100000000000001</c:v>
                </c:pt>
                <c:pt idx="5">
                  <c:v>0.16700000000000001</c:v>
                </c:pt>
                <c:pt idx="6">
                  <c:v>0.221</c:v>
                </c:pt>
                <c:pt idx="7">
                  <c:v>0.15000000000000024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571-4340-8A88-88B90A32C676}"/>
            </c:ext>
          </c:extLst>
        </c:ser>
        <c:dLbls>
          <c:showVal val="1"/>
        </c:dLbls>
        <c:gapWidth val="34"/>
        <c:overlap val="100"/>
        <c:axId val="105042304"/>
        <c:axId val="105043840"/>
      </c:barChart>
      <c:catAx>
        <c:axId val="105042304"/>
        <c:scaling>
          <c:orientation val="maxMin"/>
        </c:scaling>
        <c:delete val="1"/>
        <c:axPos val="l"/>
        <c:numFmt formatCode="0%" sourceLinked="0"/>
        <c:tickLblPos val="none"/>
        <c:crossAx val="105043840"/>
        <c:crosses val="autoZero"/>
        <c:auto val="1"/>
        <c:lblAlgn val="ctr"/>
        <c:lblOffset val="100"/>
      </c:catAx>
      <c:valAx>
        <c:axId val="105043840"/>
        <c:scaling>
          <c:orientation val="minMax"/>
        </c:scaling>
        <c:delete val="1"/>
        <c:axPos val="t"/>
        <c:numFmt formatCode="0%" sourceLinked="1"/>
        <c:majorTickMark val="none"/>
        <c:tickLblPos val="none"/>
        <c:crossAx val="105042304"/>
        <c:crosses val="autoZero"/>
        <c:crossBetween val="between"/>
      </c:valAx>
      <c:spPr>
        <a:noFill/>
        <a:ln>
          <a:noFill/>
        </a:ln>
      </c:spPr>
    </c:plotArea>
    <c:legend>
      <c:legendPos val="r"/>
      <c:legendEntry>
        <c:idx val="1"/>
        <c:delete val="1"/>
      </c:legendEntry>
      <c:layout/>
      <c:overlay val="1"/>
      <c:spPr>
        <a:effectLst>
          <a:outerShdw dist="50800" dir="5400000" sx="1000" sy="1000" algn="ctr" rotWithShape="0">
            <a:srgbClr val="000000">
              <a:alpha val="43137"/>
            </a:srgbClr>
          </a:outerShdw>
        </a:effectLst>
      </c:spPr>
    </c:legend>
    <c:plotVisOnly val="1"/>
    <c:dispBlanksAs val="gap"/>
  </c:chart>
  <c:spPr>
    <a:ln>
      <a:noFill/>
    </a:ln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/>
      <c:barChart>
        <c:barDir val="col"/>
        <c:grouping val="percentStacked"/>
        <c:ser>
          <c:idx val="1"/>
          <c:order val="0"/>
          <c:tx>
            <c:strRef>
              <c:f>List7!$B$2</c:f>
              <c:strCache>
                <c:ptCount val="1"/>
                <c:pt idx="0">
                  <c:v>Aktivní</c:v>
                </c:pt>
              </c:strCache>
            </c:strRef>
          </c:tx>
          <c:spPr>
            <a:solidFill>
              <a:srgbClr val="05425F"/>
            </a:solidFill>
          </c:spPr>
          <c:dLbls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56-48E6-9F24-7285C6AD06DA}"/>
                </c:ext>
              </c:extLst>
            </c:dLbl>
            <c:dLbl>
              <c:idx val="1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56-48E6-9F24-7285C6AD06DA}"/>
                </c:ext>
              </c:extLst>
            </c:dLbl>
            <c:dLbl>
              <c:idx val="1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156-48E6-9F24-7285C6AD06DA}"/>
                </c:ext>
              </c:extLst>
            </c:dLbl>
            <c:dLbl>
              <c:idx val="1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56-48E6-9F24-7285C6AD06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List7!$A$3:$A$23</c:f>
              <c:numCache>
                <c:formatCode>General</c:formatCod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</c:numCache>
            </c:numRef>
          </c:cat>
          <c:val>
            <c:numRef>
              <c:f>List7!$B$3:$B$23</c:f>
              <c:numCache>
                <c:formatCode>General</c:formatCode>
                <c:ptCount val="21"/>
                <c:pt idx="9" formatCode="0%">
                  <c:v>2.4000000000000024E-3</c:v>
                </c:pt>
                <c:pt idx="10" formatCode="0%">
                  <c:v>6.2000000000000059E-3</c:v>
                </c:pt>
                <c:pt idx="11" formatCode="0%">
                  <c:v>1.6299999999999999E-2</c:v>
                </c:pt>
                <c:pt idx="12" formatCode="0%">
                  <c:v>2.7200000000000023E-2</c:v>
                </c:pt>
                <c:pt idx="13" formatCode="0%">
                  <c:v>7.8800000000000064E-2</c:v>
                </c:pt>
                <c:pt idx="14" formatCode="0%">
                  <c:v>0.11730000000000006</c:v>
                </c:pt>
                <c:pt idx="15" formatCode="0%">
                  <c:v>0.17850000000000013</c:v>
                </c:pt>
                <c:pt idx="16" formatCode="0%">
                  <c:v>0.27600000000000002</c:v>
                </c:pt>
                <c:pt idx="17" formatCode="0%">
                  <c:v>0.38140000000000041</c:v>
                </c:pt>
                <c:pt idx="18" formatCode="0%">
                  <c:v>0.51670000000000005</c:v>
                </c:pt>
                <c:pt idx="19" formatCode="0%">
                  <c:v>0.72260000000000069</c:v>
                </c:pt>
                <c:pt idx="20" formatCode="0%">
                  <c:v>0.92570000000000052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156-48E6-9F24-7285C6AD06DA}"/>
            </c:ext>
          </c:extLst>
        </c:ser>
        <c:ser>
          <c:idx val="2"/>
          <c:order val="1"/>
          <c:tx>
            <c:strRef>
              <c:f>List7!$C$2</c:f>
              <c:strCache>
                <c:ptCount val="1"/>
                <c:pt idx="0">
                  <c:v>Přerušeno</c:v>
                </c:pt>
              </c:strCache>
            </c:strRef>
          </c:tx>
          <c:spPr>
            <a:solidFill>
              <a:srgbClr val="1D96CD"/>
            </a:solidFill>
          </c:spPr>
          <c:dLbls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56-48E6-9F24-7285C6AD06DA}"/>
                </c:ext>
              </c:extLst>
            </c:dLbl>
            <c:dLbl>
              <c:idx val="1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156-48E6-9F24-7285C6AD06DA}"/>
                </c:ext>
              </c:extLst>
            </c:dLbl>
            <c:dLbl>
              <c:idx val="1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56-48E6-9F24-7285C6AD06DA}"/>
                </c:ext>
              </c:extLst>
            </c:dLbl>
            <c:dLbl>
              <c:idx val="1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156-48E6-9F24-7285C6AD06DA}"/>
                </c:ext>
              </c:extLst>
            </c:dLbl>
            <c:dLbl>
              <c:idx val="1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56-48E6-9F24-7285C6AD06DA}"/>
                </c:ext>
              </c:extLst>
            </c:dLbl>
            <c:dLbl>
              <c:idx val="2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156-48E6-9F24-7285C6AD06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List7!$A$3:$A$23</c:f>
              <c:numCache>
                <c:formatCode>General</c:formatCod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</c:numCache>
            </c:numRef>
          </c:cat>
          <c:val>
            <c:numRef>
              <c:f>List7!$C$3:$C$23</c:f>
              <c:numCache>
                <c:formatCode>General</c:formatCode>
                <c:ptCount val="21"/>
                <c:pt idx="9" formatCode="0%">
                  <c:v>4.4000000000000046E-3</c:v>
                </c:pt>
                <c:pt idx="10" formatCode="0%">
                  <c:v>8.2000000000000007E-3</c:v>
                </c:pt>
                <c:pt idx="11" formatCode="0%">
                  <c:v>1.4700000000000012E-2</c:v>
                </c:pt>
                <c:pt idx="12" formatCode="0%">
                  <c:v>2.2600000000000019E-2</c:v>
                </c:pt>
                <c:pt idx="13" formatCode="0%">
                  <c:v>4.4400000000000064E-2</c:v>
                </c:pt>
                <c:pt idx="14" formatCode="0%">
                  <c:v>5.8500000000000017E-2</c:v>
                </c:pt>
                <c:pt idx="15" formatCode="0%">
                  <c:v>7.4800000000000116E-2</c:v>
                </c:pt>
                <c:pt idx="16" formatCode="0%">
                  <c:v>7.4900000000000064E-2</c:v>
                </c:pt>
                <c:pt idx="17" formatCode="0%">
                  <c:v>5.8800000000000047E-2</c:v>
                </c:pt>
                <c:pt idx="18" formatCode="0%">
                  <c:v>8.2600000000000048E-2</c:v>
                </c:pt>
                <c:pt idx="19" formatCode="0%">
                  <c:v>8.1900000000000028E-2</c:v>
                </c:pt>
                <c:pt idx="20" formatCode="0%">
                  <c:v>3.1500000000000035E-2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9156-48E6-9F24-7285C6AD06DA}"/>
            </c:ext>
          </c:extLst>
        </c:ser>
        <c:ser>
          <c:idx val="3"/>
          <c:order val="2"/>
          <c:tx>
            <c:strRef>
              <c:f>List7!$D$2</c:f>
              <c:strCache>
                <c:ptCount val="1"/>
                <c:pt idx="0">
                  <c:v>Absolvováno</c:v>
                </c:pt>
              </c:strCache>
            </c:strRef>
          </c:tx>
          <c:spPr>
            <a:solidFill>
              <a:srgbClr val="A4DAF2"/>
            </a:solidFill>
          </c:spPr>
          <c:dLbls>
            <c:dLbl>
              <c:idx val="16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156-48E6-9F24-7285C6AD06DA}"/>
                </c:ext>
              </c:extLst>
            </c:dLbl>
            <c:dLbl>
              <c:idx val="17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56-48E6-9F24-7285C6AD06DA}"/>
                </c:ext>
              </c:extLst>
            </c:dLbl>
            <c:dLbl>
              <c:idx val="19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56-48E6-9F24-7285C6AD06DA}"/>
                </c:ext>
              </c:extLst>
            </c:dLbl>
            <c:dLbl>
              <c:idx val="2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156-48E6-9F24-7285C6AD06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/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List7!$A$3:$A$23</c:f>
              <c:numCache>
                <c:formatCode>General</c:formatCod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</c:numCache>
            </c:numRef>
          </c:cat>
          <c:val>
            <c:numRef>
              <c:f>List7!$D$3:$D$23</c:f>
              <c:numCache>
                <c:formatCode>0%</c:formatCode>
                <c:ptCount val="21"/>
                <c:pt idx="0">
                  <c:v>0.40200000000000002</c:v>
                </c:pt>
                <c:pt idx="1">
                  <c:v>0.40350000000000008</c:v>
                </c:pt>
                <c:pt idx="2">
                  <c:v>0.37510000000000032</c:v>
                </c:pt>
                <c:pt idx="3">
                  <c:v>0.36430000000000035</c:v>
                </c:pt>
                <c:pt idx="4">
                  <c:v>0.33520000000000033</c:v>
                </c:pt>
                <c:pt idx="5">
                  <c:v>0.32780000000000048</c:v>
                </c:pt>
                <c:pt idx="6">
                  <c:v>0.34460000000000035</c:v>
                </c:pt>
                <c:pt idx="7">
                  <c:v>0.37850000000000034</c:v>
                </c:pt>
                <c:pt idx="8">
                  <c:v>0.42720000000000002</c:v>
                </c:pt>
                <c:pt idx="9">
                  <c:v>0.39350000000000041</c:v>
                </c:pt>
                <c:pt idx="10">
                  <c:v>0.38760000000000028</c:v>
                </c:pt>
                <c:pt idx="11">
                  <c:v>0.36130000000000034</c:v>
                </c:pt>
                <c:pt idx="12">
                  <c:v>0.34470000000000028</c:v>
                </c:pt>
                <c:pt idx="13">
                  <c:v>0.27280000000000026</c:v>
                </c:pt>
                <c:pt idx="14">
                  <c:v>0.20680000000000001</c:v>
                </c:pt>
                <c:pt idx="15">
                  <c:v>0.13519999999999999</c:v>
                </c:pt>
                <c:pt idx="16">
                  <c:v>7.2200000000000014E-2</c:v>
                </c:pt>
                <c:pt idx="17">
                  <c:v>3.050000000000002E-2</c:v>
                </c:pt>
                <c:pt idx="18">
                  <c:v>8.6700000000000138E-2</c:v>
                </c:pt>
                <c:pt idx="19">
                  <c:v>5.4000000000000055E-2</c:v>
                </c:pt>
                <c:pt idx="20">
                  <c:v>7.2000000000000059E-3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9156-48E6-9F24-7285C6AD06DA}"/>
            </c:ext>
          </c:extLst>
        </c:ser>
        <c:ser>
          <c:idx val="4"/>
          <c:order val="3"/>
          <c:tx>
            <c:strRef>
              <c:f>List7!$E$2</c:f>
              <c:strCache>
                <c:ptCount val="1"/>
                <c:pt idx="0">
                  <c:v>Ukončeno bez absolvování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dLbls>
            <c:dLbl>
              <c:idx val="19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156-48E6-9F24-7285C6AD06DA}"/>
                </c:ext>
              </c:extLst>
            </c:dLbl>
            <c:dLbl>
              <c:idx val="2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156-48E6-9F24-7285C6AD06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000" b="1"/>
                </a:pPr>
                <a:endParaRPr lang="cs-CZ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List7!$A$3:$A$23</c:f>
              <c:numCache>
                <c:formatCode>General</c:formatCod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</c:numCache>
            </c:numRef>
          </c:cat>
          <c:val>
            <c:numRef>
              <c:f>List7!$E$3:$E$23</c:f>
              <c:numCache>
                <c:formatCode>0%</c:formatCode>
                <c:ptCount val="21"/>
                <c:pt idx="0">
                  <c:v>0.59800000000000042</c:v>
                </c:pt>
                <c:pt idx="1">
                  <c:v>0.59649999999999992</c:v>
                </c:pt>
                <c:pt idx="2">
                  <c:v>0.62490000000000068</c:v>
                </c:pt>
                <c:pt idx="3">
                  <c:v>0.63570000000000082</c:v>
                </c:pt>
                <c:pt idx="4">
                  <c:v>0.66450000000000053</c:v>
                </c:pt>
                <c:pt idx="5">
                  <c:v>0.67180000000000095</c:v>
                </c:pt>
                <c:pt idx="6">
                  <c:v>0.65440000000000054</c:v>
                </c:pt>
                <c:pt idx="7">
                  <c:v>0.61910000000000054</c:v>
                </c:pt>
                <c:pt idx="8">
                  <c:v>0.56790000000000052</c:v>
                </c:pt>
                <c:pt idx="9">
                  <c:v>0.59970000000000045</c:v>
                </c:pt>
                <c:pt idx="10">
                  <c:v>0.59810000000000041</c:v>
                </c:pt>
                <c:pt idx="11">
                  <c:v>0.60770000000000068</c:v>
                </c:pt>
                <c:pt idx="12">
                  <c:v>0.60570000000000068</c:v>
                </c:pt>
                <c:pt idx="13">
                  <c:v>0.60400000000000054</c:v>
                </c:pt>
                <c:pt idx="14">
                  <c:v>0.61739999999999995</c:v>
                </c:pt>
                <c:pt idx="15">
                  <c:v>0.61150000000000004</c:v>
                </c:pt>
                <c:pt idx="16">
                  <c:v>0.57700000000000051</c:v>
                </c:pt>
                <c:pt idx="17">
                  <c:v>0.5292</c:v>
                </c:pt>
                <c:pt idx="18">
                  <c:v>0.31400000000000028</c:v>
                </c:pt>
                <c:pt idx="19">
                  <c:v>0.14150000000000001</c:v>
                </c:pt>
                <c:pt idx="20">
                  <c:v>3.5600000000000034E-2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9156-48E6-9F24-7285C6AD06DA}"/>
            </c:ext>
          </c:extLst>
        </c:ser>
        <c:dLbls>
          <c:showVal val="1"/>
        </c:dLbls>
        <c:gapWidth val="64"/>
        <c:overlap val="100"/>
        <c:axId val="105353216"/>
        <c:axId val="105354752"/>
      </c:barChart>
      <c:catAx>
        <c:axId val="105353216"/>
        <c:scaling>
          <c:orientation val="minMax"/>
        </c:scaling>
        <c:axPos val="b"/>
        <c:numFmt formatCode="General" sourceLinked="1"/>
        <c:tickLblPos val="nextTo"/>
        <c:crossAx val="105354752"/>
        <c:crosses val="autoZero"/>
        <c:auto val="1"/>
        <c:lblAlgn val="ctr"/>
        <c:lblOffset val="100"/>
      </c:catAx>
      <c:valAx>
        <c:axId val="105354752"/>
        <c:scaling>
          <c:orientation val="minMax"/>
        </c:scaling>
        <c:axPos val="l"/>
        <c:numFmt formatCode="0%" sourceLinked="1"/>
        <c:tickLblPos val="nextTo"/>
        <c:crossAx val="105353216"/>
        <c:crosses val="autoZero"/>
        <c:crossBetween val="between"/>
      </c:valAx>
    </c:plotArea>
    <c:legend>
      <c:legendPos val="t"/>
      <c:layout/>
    </c:legend>
    <c:plotVisOnly val="1"/>
    <c:dispBlanksAs val="gap"/>
  </c:chart>
  <c:spPr>
    <a:ln>
      <a:noFill/>
    </a:ln>
  </c:spPr>
  <c:externalData r:id="rId1"/>
</c:chartSpace>
</file>

<file path=ppt/drawing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drawing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0.75629</cdr:x>
      <cdr:y>0.13735</cdr:y>
    </cdr:from>
    <cdr:to>
      <cdr:x>0.86506</cdr:x>
      <cdr:y>0.25555</cdr:y>
    </cdr:to>
    <cdr:sp macro="" textlink="">
      <cdr:nvSpPr>
        <cdr:cNvPr id="2" name="Elipsa 1"/>
        <cdr:cNvSpPr/>
      </cdr:nvSpPr>
      <cdr:spPr>
        <a:xfrm xmlns:a="http://schemas.openxmlformats.org/drawingml/2006/main">
          <a:off x="3103092" y="478172"/>
          <a:ext cx="446296" cy="411494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1"/>
          <a:stretch>
            <a:fillRect/>
          </a:stretch>
        </a:blipFill>
        <a:ln xmlns:a="http://schemas.openxmlformats.org/drawingml/2006/main"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0.68016</cdr:x>
      <cdr:y>0.74883</cdr:y>
    </cdr:from>
    <cdr:to>
      <cdr:x>0.78941</cdr:x>
      <cdr:y>0.85783</cdr:y>
    </cdr:to>
    <cdr:sp macro="" textlink="">
      <cdr:nvSpPr>
        <cdr:cNvPr id="5" name="Elipsa 4"/>
        <cdr:cNvSpPr/>
      </cdr:nvSpPr>
      <cdr:spPr>
        <a:xfrm xmlns:a="http://schemas.openxmlformats.org/drawingml/2006/main">
          <a:off x="2790723" y="2606992"/>
          <a:ext cx="448272" cy="379488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2"/>
          <a:stretch>
            <a:fillRect/>
          </a:stretch>
        </a:blipFill>
        <a:ln xmlns:a="http://schemas.openxmlformats.org/drawingml/2006/main"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0.3645</cdr:x>
      <cdr:y>0.83202</cdr:y>
    </cdr:from>
    <cdr:to>
      <cdr:x>0.47046</cdr:x>
      <cdr:y>0.96145</cdr:y>
    </cdr:to>
    <cdr:sp macro="" textlink="">
      <cdr:nvSpPr>
        <cdr:cNvPr id="6" name="Elipsa 5"/>
        <cdr:cNvSpPr/>
      </cdr:nvSpPr>
      <cdr:spPr>
        <a:xfrm xmlns:a="http://schemas.openxmlformats.org/drawingml/2006/main">
          <a:off x="1495565" y="2896626"/>
          <a:ext cx="434748" cy="450580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3"/>
          <a:stretch>
            <a:fillRect/>
          </a:stretch>
        </a:blipFill>
        <a:ln xmlns:a="http://schemas.openxmlformats.org/drawingml/2006/main"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0.11109</cdr:x>
      <cdr:y>0.62944</cdr:y>
    </cdr:from>
    <cdr:to>
      <cdr:x>0.2108</cdr:x>
      <cdr:y>0.75181</cdr:y>
    </cdr:to>
    <cdr:sp macro="" textlink="">
      <cdr:nvSpPr>
        <cdr:cNvPr id="7" name="Elipsa 6"/>
        <cdr:cNvSpPr/>
      </cdr:nvSpPr>
      <cdr:spPr>
        <a:xfrm xmlns:a="http://schemas.openxmlformats.org/drawingml/2006/main">
          <a:off x="455826" y="2191341"/>
          <a:ext cx="409085" cy="426023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4"/>
          <a:stretch>
            <a:fillRect/>
          </a:stretch>
        </a:blipFill>
        <a:ln xmlns:a="http://schemas.openxmlformats.org/drawingml/2006/main"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0.12492</cdr:x>
      <cdr:y>0.21418</cdr:y>
    </cdr:from>
    <cdr:to>
      <cdr:x>0.21448</cdr:x>
      <cdr:y>0.34458</cdr:y>
    </cdr:to>
    <cdr:sp macro="" textlink="">
      <cdr:nvSpPr>
        <cdr:cNvPr id="8" name="Elipsa 7"/>
        <cdr:cNvSpPr/>
      </cdr:nvSpPr>
      <cdr:spPr>
        <a:xfrm xmlns:a="http://schemas.openxmlformats.org/drawingml/2006/main">
          <a:off x="512573" y="745644"/>
          <a:ext cx="367433" cy="453981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5"/>
          <a:stretch>
            <a:fillRect/>
          </a:stretch>
        </a:blipFill>
        <a:ln xmlns:a="http://schemas.openxmlformats.org/drawingml/2006/main"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0.25373</cdr:x>
      <cdr:y>0.01928</cdr:y>
    </cdr:from>
    <cdr:to>
      <cdr:x>0.35801</cdr:x>
      <cdr:y>0.13012</cdr:y>
    </cdr:to>
    <cdr:sp macro="" textlink="">
      <cdr:nvSpPr>
        <cdr:cNvPr id="9" name="Elipsa 8"/>
        <cdr:cNvSpPr/>
      </cdr:nvSpPr>
      <cdr:spPr>
        <a:xfrm xmlns:a="http://schemas.openxmlformats.org/drawingml/2006/main">
          <a:off x="1041081" y="67112"/>
          <a:ext cx="427838" cy="385893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6"/>
          <a:stretch>
            <a:fillRect/>
          </a:stretch>
        </a:blipFill>
        <a:ln xmlns:a="http://schemas.openxmlformats.org/drawingml/2006/main"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0.41932</cdr:x>
      <cdr:y>0.00241</cdr:y>
    </cdr:from>
    <cdr:to>
      <cdr:x>0.64113</cdr:x>
      <cdr:y>0.14578</cdr:y>
    </cdr:to>
    <cdr:sp macro="" textlink="">
      <cdr:nvSpPr>
        <cdr:cNvPr id="10" name="TextovéPole 13"/>
        <cdr:cNvSpPr txBox="1"/>
      </cdr:nvSpPr>
      <cdr:spPr>
        <a:xfrm xmlns:a="http://schemas.openxmlformats.org/drawingml/2006/main">
          <a:off x="1319871" y="6209"/>
          <a:ext cx="698179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cs-CZ" b="1" dirty="0"/>
            <a:t>2021</a:t>
          </a:r>
        </a:p>
      </cdr:txBody>
    </cdr:sp>
  </cdr:relSizeAnchor>
  <cdr:relSizeAnchor xmlns:cdr="http://schemas.openxmlformats.org/drawingml/2006/chartDrawing">
    <cdr:from>
      <cdr:x>0.38667</cdr:x>
      <cdr:y>0.41355</cdr:y>
    </cdr:from>
    <cdr:to>
      <cdr:x>0.59582</cdr:x>
      <cdr:y>0.55128</cdr:y>
    </cdr:to>
    <cdr:sp macro="" textlink="">
      <cdr:nvSpPr>
        <cdr:cNvPr id="11" name="TextovéPole 14"/>
        <cdr:cNvSpPr txBox="1"/>
      </cdr:nvSpPr>
      <cdr:spPr>
        <a:xfrm xmlns:a="http://schemas.openxmlformats.org/drawingml/2006/main">
          <a:off x="1274886" y="1108998"/>
          <a:ext cx="68960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cs-CZ" b="1" dirty="0"/>
            <a:t>2015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0.69342</cdr:x>
      <cdr:y>0.10733</cdr:y>
    </cdr:from>
    <cdr:to>
      <cdr:x>0.78547</cdr:x>
      <cdr:y>0.23183</cdr:y>
    </cdr:to>
    <cdr:sp macro="" textlink="">
      <cdr:nvSpPr>
        <cdr:cNvPr id="2" name="Elipsa 1"/>
        <cdr:cNvSpPr/>
      </cdr:nvSpPr>
      <cdr:spPr>
        <a:xfrm xmlns:a="http://schemas.openxmlformats.org/drawingml/2006/main">
          <a:off x="3361841" y="354755"/>
          <a:ext cx="446296" cy="411494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1"/>
          <a:stretch>
            <a:fillRect/>
          </a:stretch>
        </a:blipFill>
        <a:ln xmlns:a="http://schemas.openxmlformats.org/drawingml/2006/main"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0.66983</cdr:x>
      <cdr:y>0.7613</cdr:y>
    </cdr:from>
    <cdr:to>
      <cdr:x>0.76229</cdr:x>
      <cdr:y>0.87611</cdr:y>
    </cdr:to>
    <cdr:sp macro="" textlink="">
      <cdr:nvSpPr>
        <cdr:cNvPr id="3" name="Elipsa 2"/>
        <cdr:cNvSpPr/>
      </cdr:nvSpPr>
      <cdr:spPr>
        <a:xfrm xmlns:a="http://schemas.openxmlformats.org/drawingml/2006/main">
          <a:off x="3247484" y="2516225"/>
          <a:ext cx="448272" cy="379488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2"/>
          <a:stretch>
            <a:fillRect/>
          </a:stretch>
        </a:blipFill>
        <a:ln xmlns:a="http://schemas.openxmlformats.org/drawingml/2006/main"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0.34529</cdr:x>
      <cdr:y>0.86367</cdr:y>
    </cdr:from>
    <cdr:to>
      <cdr:x>0.43496</cdr:x>
      <cdr:y>1</cdr:y>
    </cdr:to>
    <cdr:sp macro="" textlink="">
      <cdr:nvSpPr>
        <cdr:cNvPr id="4" name="Elipsa 3"/>
        <cdr:cNvSpPr/>
      </cdr:nvSpPr>
      <cdr:spPr>
        <a:xfrm xmlns:a="http://schemas.openxmlformats.org/drawingml/2006/main">
          <a:off x="1674052" y="2862833"/>
          <a:ext cx="434748" cy="450580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3"/>
          <a:stretch>
            <a:fillRect/>
          </a:stretch>
        </a:blipFill>
        <a:ln xmlns:a="http://schemas.openxmlformats.org/drawingml/2006/main"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0.14613</cdr:x>
      <cdr:y>0.57078</cdr:y>
    </cdr:from>
    <cdr:to>
      <cdr:x>0.2305</cdr:x>
      <cdr:y>0.69968</cdr:y>
    </cdr:to>
    <cdr:sp macro="" textlink="">
      <cdr:nvSpPr>
        <cdr:cNvPr id="5" name="Elipsa 4"/>
        <cdr:cNvSpPr/>
      </cdr:nvSpPr>
      <cdr:spPr>
        <a:xfrm xmlns:a="http://schemas.openxmlformats.org/drawingml/2006/main">
          <a:off x="708454" y="1886541"/>
          <a:ext cx="409085" cy="426023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4"/>
          <a:stretch>
            <a:fillRect/>
          </a:stretch>
        </a:blipFill>
        <a:ln xmlns:a="http://schemas.openxmlformats.org/drawingml/2006/main"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0.18842</cdr:x>
      <cdr:y>0.1608</cdr:y>
    </cdr:from>
    <cdr:to>
      <cdr:x>0.26382</cdr:x>
      <cdr:y>0.28503</cdr:y>
    </cdr:to>
    <cdr:sp macro="" textlink="">
      <cdr:nvSpPr>
        <cdr:cNvPr id="6" name="Elipsa 5"/>
        <cdr:cNvSpPr/>
      </cdr:nvSpPr>
      <cdr:spPr>
        <a:xfrm xmlns:a="http://schemas.openxmlformats.org/drawingml/2006/main">
          <a:off x="913483" y="531460"/>
          <a:ext cx="365572" cy="410615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5"/>
          <a:stretch>
            <a:fillRect/>
          </a:stretch>
        </a:blipFill>
        <a:ln xmlns:a="http://schemas.openxmlformats.org/drawingml/2006/main"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0.30762</cdr:x>
      <cdr:y>0.01781</cdr:y>
    </cdr:from>
    <cdr:to>
      <cdr:x>0.39587</cdr:x>
      <cdr:y>0.13457</cdr:y>
    </cdr:to>
    <cdr:sp macro="" textlink="">
      <cdr:nvSpPr>
        <cdr:cNvPr id="7" name="Elipsa 6"/>
        <cdr:cNvSpPr/>
      </cdr:nvSpPr>
      <cdr:spPr>
        <a:xfrm xmlns:a="http://schemas.openxmlformats.org/drawingml/2006/main">
          <a:off x="1491417" y="58874"/>
          <a:ext cx="427838" cy="385893"/>
        </a:xfrm>
        <a:prstGeom xmlns:a="http://schemas.openxmlformats.org/drawingml/2006/main" prst="ellipse">
          <a:avLst/>
        </a:prstGeom>
        <a:blipFill xmlns:a="http://schemas.openxmlformats.org/drawingml/2006/main" rotWithShape="0">
          <a:blip xmlns:r="http://schemas.openxmlformats.org/officeDocument/2006/relationships" r:embed="rId6"/>
          <a:stretch>
            <a:fillRect/>
          </a:stretch>
        </a:blipFill>
        <a:ln xmlns:a="http://schemas.openxmlformats.org/drawingml/2006/main"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tint val="5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0.42048</cdr:x>
      <cdr:y>0.03548</cdr:y>
    </cdr:from>
    <cdr:to>
      <cdr:x>0.64611</cdr:x>
      <cdr:y>0.17099</cdr:y>
    </cdr:to>
    <cdr:sp macro="" textlink="">
      <cdr:nvSpPr>
        <cdr:cNvPr id="8" name="TextovéPole 13"/>
        <cdr:cNvSpPr txBox="1"/>
      </cdr:nvSpPr>
      <cdr:spPr>
        <a:xfrm xmlns:a="http://schemas.openxmlformats.org/drawingml/2006/main">
          <a:off x="1378976" y="96714"/>
          <a:ext cx="73997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cs-CZ" sz="1800" b="1" dirty="0"/>
            <a:t>2021</a:t>
          </a:r>
        </a:p>
      </cdr:txBody>
    </cdr:sp>
  </cdr:relSizeAnchor>
  <cdr:relSizeAnchor xmlns:cdr="http://schemas.openxmlformats.org/drawingml/2006/chartDrawing">
    <cdr:from>
      <cdr:x>0.42076</cdr:x>
      <cdr:y>0.43062</cdr:y>
    </cdr:from>
    <cdr:to>
      <cdr:x>1</cdr:x>
      <cdr:y>0.56397</cdr:y>
    </cdr:to>
    <cdr:sp macro="" textlink="">
      <cdr:nvSpPr>
        <cdr:cNvPr id="9" name="TextovéPole 14"/>
        <cdr:cNvSpPr txBox="1"/>
      </cdr:nvSpPr>
      <cdr:spPr>
        <a:xfrm xmlns:a="http://schemas.openxmlformats.org/drawingml/2006/main">
          <a:off x="1228218" y="1192635"/>
          <a:ext cx="1690829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cs-CZ" sz="1800" b="1" dirty="0"/>
            <a:t>2015</a:t>
          </a:r>
          <a:endParaRPr lang="cs-CZ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0.00485</cdr:x>
      <cdr:y>0.87371</cdr:y>
    </cdr:from>
    <cdr:to>
      <cdr:x>0.82924</cdr:x>
      <cdr:y>0.95342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18357" y="2330173"/>
          <a:ext cx="3117370" cy="2125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900" dirty="0"/>
        </a:p>
        <a:p xmlns:a="http://schemas.openxmlformats.org/drawingml/2006/main">
          <a:r>
            <a:rPr lang="cs-CZ" sz="900" dirty="0"/>
            <a:t>*Podíl doktorandů na celkovém počtu  studentů VŠ</a:t>
          </a:r>
        </a:p>
        <a:p xmlns:a="http://schemas.openxmlformats.org/drawingml/2006/main">
          <a:endParaRPr lang="cs-CZ" sz="900" dirty="0"/>
        </a:p>
      </cdr:txBody>
    </cdr:sp>
  </cdr:relSizeAnchor>
  <cdr:relSizeAnchor xmlns:cdr="http://schemas.openxmlformats.org/drawingml/2006/chartDrawing">
    <cdr:from>
      <cdr:x>0.00252</cdr:x>
      <cdr:y>0.925</cdr:y>
    </cdr:from>
    <cdr:to>
      <cdr:x>0.74596</cdr:x>
      <cdr:y>1</cdr:y>
    </cdr:to>
    <cdr:sp macro="" textlink="">
      <cdr:nvSpPr>
        <cdr:cNvPr id="3" name="TextovéPole 1"/>
        <cdr:cNvSpPr txBox="1"/>
      </cdr:nvSpPr>
      <cdr:spPr>
        <a:xfrm xmlns:a="http://schemas.openxmlformats.org/drawingml/2006/main">
          <a:off x="9529" y="3436382"/>
          <a:ext cx="2811264" cy="2779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cs-CZ" sz="900" dirty="0"/>
        </a:p>
        <a:p xmlns:a="http://schemas.openxmlformats.org/drawingml/2006/main">
          <a:r>
            <a:rPr lang="cs-CZ" sz="900" dirty="0"/>
            <a:t>**Podíl absolventů DS na počtu studujících DS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0.00875</cdr:x>
      <cdr:y>0.9096</cdr:y>
    </cdr:from>
    <cdr:to>
      <cdr:x>0.39111</cdr:x>
      <cdr:y>0.98033</cdr:y>
    </cdr:to>
    <cdr:sp macro="" textlink="">
      <cdr:nvSpPr>
        <cdr:cNvPr id="2" name="TextovéPole 4"/>
        <cdr:cNvSpPr txBox="1"/>
      </cdr:nvSpPr>
      <cdr:spPr>
        <a:xfrm xmlns:a="http://schemas.openxmlformats.org/drawingml/2006/main">
          <a:off x="57150" y="3957638"/>
          <a:ext cx="2496277" cy="30777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121917" tIns="60958" rIns="121917" bIns="60958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cs-CZ" sz="1200" dirty="0"/>
            <a:t>Zdroj: </a:t>
          </a:r>
          <a:r>
            <a:rPr lang="cs-CZ" sz="1200" dirty="0" err="1"/>
            <a:t>Doktorandi</a:t>
          </a:r>
          <a:r>
            <a:rPr lang="cs-CZ" sz="1200" dirty="0"/>
            <a:t> 2021 (CSVŠ)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0.74</cdr:x>
      <cdr:y>0.929</cdr:y>
    </cdr:from>
    <cdr:to>
      <cdr:x>1</cdr:x>
      <cdr:y>0.98747</cdr:y>
    </cdr:to>
    <cdr:sp macro="" textlink="">
      <cdr:nvSpPr>
        <cdr:cNvPr id="2" name="TextovéPole 4"/>
        <cdr:cNvSpPr txBox="1"/>
      </cdr:nvSpPr>
      <cdr:spPr>
        <a:xfrm xmlns:a="http://schemas.openxmlformats.org/drawingml/2006/main">
          <a:off x="7104790" y="4400756"/>
          <a:ext cx="2496277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cs-CZ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1200" dirty="0"/>
            <a:t>Zdroj: </a:t>
          </a:r>
          <a:r>
            <a:rPr lang="cs-CZ" sz="1200" dirty="0" err="1"/>
            <a:t>Doktorandi</a:t>
          </a:r>
          <a:r>
            <a:rPr lang="cs-CZ" sz="1200" dirty="0"/>
            <a:t> 2021 (CSVŠ)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975" cy="496547"/>
          </a:xfrm>
          <a:prstGeom prst="rect">
            <a:avLst/>
          </a:prstGeom>
        </p:spPr>
        <p:txBody>
          <a:bodyPr vert="horz" lIns="61420" tIns="30710" rIns="61420" bIns="30710" rtlCol="0"/>
          <a:lstStyle>
            <a:lvl1pPr algn="l">
              <a:defRPr sz="8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645" y="0"/>
            <a:ext cx="2945975" cy="496547"/>
          </a:xfrm>
          <a:prstGeom prst="rect">
            <a:avLst/>
          </a:prstGeom>
        </p:spPr>
        <p:txBody>
          <a:bodyPr vert="horz" lIns="61420" tIns="30710" rIns="61420" bIns="30710" rtlCol="0"/>
          <a:lstStyle>
            <a:lvl1pPr algn="r">
              <a:defRPr sz="800"/>
            </a:lvl1pPr>
          </a:lstStyle>
          <a:p>
            <a:fld id="{BF75280E-EA91-4725-9490-AF23B362852C}" type="datetimeFigureOut">
              <a:rPr lang="cs-CZ" smtClean="0"/>
              <a:pPr/>
              <a:t>21.2.2023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9017"/>
            <a:ext cx="2945975" cy="495472"/>
          </a:xfrm>
          <a:prstGeom prst="rect">
            <a:avLst/>
          </a:prstGeom>
        </p:spPr>
        <p:txBody>
          <a:bodyPr vert="horz" lIns="61420" tIns="30710" rIns="61420" bIns="30710" rtlCol="0" anchor="b"/>
          <a:lstStyle>
            <a:lvl1pPr algn="l">
              <a:defRPr sz="8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645" y="9429017"/>
            <a:ext cx="2945975" cy="495472"/>
          </a:xfrm>
          <a:prstGeom prst="rect">
            <a:avLst/>
          </a:prstGeom>
        </p:spPr>
        <p:txBody>
          <a:bodyPr vert="horz" lIns="61420" tIns="30710" rIns="61420" bIns="30710" rtlCol="0" anchor="b"/>
          <a:lstStyle>
            <a:lvl1pPr algn="r">
              <a:defRPr sz="800"/>
            </a:lvl1pPr>
          </a:lstStyle>
          <a:p>
            <a:fld id="{757B1791-406D-47E1-BF8F-BF7BCB95DA7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78001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975" cy="496547"/>
          </a:xfrm>
          <a:prstGeom prst="rect">
            <a:avLst/>
          </a:prstGeom>
        </p:spPr>
        <p:txBody>
          <a:bodyPr vert="horz" lIns="61420" tIns="30710" rIns="61420" bIns="30710" rtlCol="0"/>
          <a:lstStyle>
            <a:lvl1pPr algn="l">
              <a:defRPr sz="800"/>
            </a:lvl1pPr>
          </a:lstStyle>
          <a:p>
            <a:endParaRPr lang="en-GB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645" y="0"/>
            <a:ext cx="2945975" cy="496547"/>
          </a:xfrm>
          <a:prstGeom prst="rect">
            <a:avLst/>
          </a:prstGeom>
        </p:spPr>
        <p:txBody>
          <a:bodyPr vert="horz" lIns="61420" tIns="30710" rIns="61420" bIns="30710" rtlCol="0"/>
          <a:lstStyle>
            <a:lvl1pPr algn="r">
              <a:defRPr sz="800"/>
            </a:lvl1pPr>
          </a:lstStyle>
          <a:p>
            <a:fld id="{1EAE3156-4548-4235-9ED2-8B9D9783AD25}" type="datetimeFigureOut">
              <a:rPr lang="en-GB" smtClean="0"/>
              <a:pPr/>
              <a:t>21/02/2023</a:t>
            </a:fld>
            <a:endParaRPr lang="en-GB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1420" tIns="30710" rIns="61420" bIns="30710" rtlCol="0" anchor="ctr"/>
          <a:lstStyle/>
          <a:p>
            <a:endParaRPr lang="en-GB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084" y="4715046"/>
            <a:ext cx="5437507" cy="4466772"/>
          </a:xfrm>
          <a:prstGeom prst="rect">
            <a:avLst/>
          </a:prstGeom>
        </p:spPr>
        <p:txBody>
          <a:bodyPr vert="horz" lIns="61420" tIns="30710" rIns="61420" bIns="3071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9017"/>
            <a:ext cx="2945975" cy="495472"/>
          </a:xfrm>
          <a:prstGeom prst="rect">
            <a:avLst/>
          </a:prstGeom>
        </p:spPr>
        <p:txBody>
          <a:bodyPr vert="horz" lIns="61420" tIns="30710" rIns="61420" bIns="30710" rtlCol="0" anchor="b"/>
          <a:lstStyle>
            <a:lvl1pPr algn="l">
              <a:defRPr sz="800"/>
            </a:lvl1pPr>
          </a:lstStyle>
          <a:p>
            <a:endParaRPr lang="en-GB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645" y="9429017"/>
            <a:ext cx="2945975" cy="495472"/>
          </a:xfrm>
          <a:prstGeom prst="rect">
            <a:avLst/>
          </a:prstGeom>
        </p:spPr>
        <p:txBody>
          <a:bodyPr vert="horz" lIns="61420" tIns="30710" rIns="61420" bIns="30710" rtlCol="0" anchor="b"/>
          <a:lstStyle>
            <a:lvl1pPr algn="r">
              <a:defRPr sz="800"/>
            </a:lvl1pPr>
          </a:lstStyle>
          <a:p>
            <a:fld id="{B77622E3-F26C-4009-A840-863249A2FE9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6881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622E3-F26C-4009-A840-863249A2FE97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Rozdíly se zdají být malé, ale to je běžné u otázek na spokojenost.</a:t>
            </a:r>
          </a:p>
          <a:p>
            <a:endParaRPr lang="cs-CZ" dirty="0"/>
          </a:p>
          <a:p>
            <a:r>
              <a:rPr lang="cs-CZ" dirty="0"/>
              <a:t>U žen se při</a:t>
            </a:r>
            <a:r>
              <a:rPr lang="cs-CZ" baseline="0" dirty="0"/>
              <a:t> narození dětí podstatně zhoršují časové podmínky k dostudování, u mužů nikoli.</a:t>
            </a:r>
          </a:p>
          <a:p>
            <a:endParaRPr lang="cs-CZ" baseline="0" dirty="0"/>
          </a:p>
          <a:p>
            <a:r>
              <a:rPr lang="cs-CZ" baseline="0" dirty="0"/>
              <a:t>Nízká spokojenost u přestoupivších do kombinovaného studia souvisí s výpadkem příjmu ze stipendia a tím zhoršení časového vytížení.</a:t>
            </a:r>
          </a:p>
          <a:p>
            <a:endParaRPr lang="cs-CZ" baseline="0" dirty="0"/>
          </a:p>
          <a:p>
            <a:r>
              <a:rPr lang="cs-CZ" baseline="0" dirty="0"/>
              <a:t>Menší spokojenost doktorandů, jejichž zaměstnání nesouvisí s disertací, nebo pracují mimo akademickou sféru, souvisí především s velkým vytížením – musejí se věnovat zvlášť zaměstnání a zvlášť disertaci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7622E3-F26C-4009-A840-863249A2FE97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622E3-F26C-4009-A840-863249A2FE97}" type="slidenum">
              <a:rPr lang="en-GB" smtClean="0"/>
              <a:pPr/>
              <a:t>18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622E3-F26C-4009-A840-863249A2FE97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622E3-F26C-4009-A840-863249A2FE97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622E3-F26C-4009-A840-863249A2FE97}" type="slidenum">
              <a:rPr lang="en-GB" smtClean="0"/>
              <a:pPr/>
              <a:t>9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cs-CZ" sz="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7622E3-F26C-4009-A840-863249A2FE97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cs-CZ" sz="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7622E3-F26C-4009-A840-863249A2FE97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7622E3-F26C-4009-A840-863249A2FE97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7622E3-F26C-4009-A840-863249A2FE97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7622E3-F26C-4009-A840-863249A2FE97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736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97970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401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212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563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927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8704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475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0108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413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3921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636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5.png"/><Relationship Id="rId14" Type="http://schemas.openxmlformats.org/officeDocument/2006/relationships/image" Target="../media/image1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426" r="-1" b="-1"/>
          <a:stretch/>
        </p:blipFill>
        <p:spPr>
          <a:xfrm>
            <a:off x="0" y="0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7F19542-D652-F022-23CA-2487A322860B}"/>
              </a:ext>
            </a:extLst>
          </p:cNvPr>
          <p:cNvSpPr txBox="1"/>
          <p:nvPr/>
        </p:nvSpPr>
        <p:spPr>
          <a:xfrm>
            <a:off x="3105664" y="1680518"/>
            <a:ext cx="5996943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3600" dirty="0">
                <a:solidFill>
                  <a:srgbClr val="05425F"/>
                </a:solidFill>
                <a:latin typeface="Corbel"/>
                <a:ea typeface="Verdana"/>
              </a:rPr>
              <a:t>Doktorské studium v hledáčku statistik</a:t>
            </a:r>
          </a:p>
          <a:p>
            <a:pPr algn="ctr"/>
            <a:r>
              <a:rPr lang="cs-CZ" dirty="0">
                <a:solidFill>
                  <a:srgbClr val="05425F"/>
                </a:solidFill>
                <a:latin typeface="Corbel"/>
                <a:ea typeface="Verdana"/>
              </a:rPr>
              <a:t>(dílčí výstupy projektu STRATIN+)</a:t>
            </a:r>
            <a:endParaRPr lang="cs-CZ" sz="3600" dirty="0">
              <a:solidFill>
                <a:srgbClr val="05425F"/>
              </a:solidFill>
              <a:latin typeface="Corbel"/>
              <a:ea typeface="Verdan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2653951-5463-6F08-5EDA-E90437FB33D8}"/>
              </a:ext>
            </a:extLst>
          </p:cNvPr>
          <p:cNvSpPr txBox="1"/>
          <p:nvPr/>
        </p:nvSpPr>
        <p:spPr>
          <a:xfrm>
            <a:off x="4424518" y="3456879"/>
            <a:ext cx="347078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2000" dirty="0">
                <a:latin typeface="Corbel"/>
              </a:rPr>
              <a:t>Národní vzdělávací fond o.p.s.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xmlns="" id="{A2653951-5463-6F08-5EDA-E90437FB33D8}"/>
              </a:ext>
            </a:extLst>
          </p:cNvPr>
          <p:cNvSpPr txBox="1"/>
          <p:nvPr/>
        </p:nvSpPr>
        <p:spPr>
          <a:xfrm>
            <a:off x="3771334" y="5649075"/>
            <a:ext cx="464614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1600" dirty="0">
                <a:latin typeface="Corbel"/>
              </a:rPr>
              <a:t>Webinář MŠMT 22.02.2023</a:t>
            </a:r>
          </a:p>
        </p:txBody>
      </p:sp>
    </p:spTree>
    <p:extLst>
      <p:ext uri="{BB962C8B-B14F-4D97-AF65-F5344CB8AC3E}">
        <p14:creationId xmlns:p14="http://schemas.microsoft.com/office/powerpoint/2010/main" xmlns="" val="1723245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426" r="-1" b="-1"/>
          <a:stretch/>
        </p:blipFill>
        <p:spPr>
          <a:xfrm>
            <a:off x="-207566" y="1282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6" name="TextovéPole 5"/>
          <p:cNvSpPr txBox="1"/>
          <p:nvPr/>
        </p:nvSpPr>
        <p:spPr>
          <a:xfrm>
            <a:off x="3492842" y="181232"/>
            <a:ext cx="6398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05425F"/>
                </a:solidFill>
                <a:latin typeface="Corbel" pitchFamily="34" charset="0"/>
              </a:rPr>
              <a:t>Doktorské studium v mezinárodním srovnání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5820508" y="2268416"/>
            <a:ext cx="60315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1600" dirty="0"/>
          </a:p>
          <a:p>
            <a:pPr algn="just"/>
            <a:r>
              <a:rPr lang="cs-CZ" sz="1600" dirty="0"/>
              <a:t>Podobně jako Česko jsou na tom například Finsko, Německo, Portugalsko či Estonsko. </a:t>
            </a:r>
          </a:p>
          <a:p>
            <a:pPr algn="just"/>
            <a:endParaRPr lang="cs-CZ" sz="1600" dirty="0" smtClean="0"/>
          </a:p>
          <a:p>
            <a:pPr algn="just"/>
            <a:r>
              <a:rPr lang="cs-CZ" sz="1600" dirty="0" smtClean="0"/>
              <a:t>Slovensko </a:t>
            </a:r>
            <a:r>
              <a:rPr lang="cs-CZ" sz="1600" dirty="0"/>
              <a:t>– podstatně lepší míra absolvování při průměrné úrovni </a:t>
            </a:r>
            <a:r>
              <a:rPr lang="cs-CZ" sz="1600" dirty="0" smtClean="0"/>
              <a:t>zájmu o DS</a:t>
            </a:r>
            <a:endParaRPr lang="cs-CZ" sz="1600" dirty="0"/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Nejvyšší míra absolvování při nízkém zájmu o DSP  -  v Itálii a Nizozemsku.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V zemích jako je Lotyšsko, Polsko, Kypr a Litva je při nízkém zájmu o DS i nízká míra absolvování tohoto studia.</a:t>
            </a:r>
          </a:p>
        </p:txBody>
      </p:sp>
      <p:grpSp>
        <p:nvGrpSpPr>
          <p:cNvPr id="2" name="Skupina 11"/>
          <p:cNvGrpSpPr/>
          <p:nvPr/>
        </p:nvGrpSpPr>
        <p:grpSpPr>
          <a:xfrm>
            <a:off x="351692" y="2567354"/>
            <a:ext cx="5081953" cy="4053253"/>
            <a:chOff x="609128" y="617839"/>
            <a:chExt cx="5518221" cy="5387547"/>
          </a:xfrm>
        </p:grpSpPr>
        <p:sp>
          <p:nvSpPr>
            <p:cNvPr id="11" name="TextovéPole 10"/>
            <p:cNvSpPr txBox="1"/>
            <p:nvPr/>
          </p:nvSpPr>
          <p:spPr>
            <a:xfrm>
              <a:off x="609128" y="617839"/>
              <a:ext cx="5518221" cy="409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Země EU-27 podle zájmu o studium a míry absolvování DS (2019)</a:t>
              </a:r>
            </a:p>
          </p:txBody>
        </p:sp>
        <p:pic>
          <p:nvPicPr>
            <p:cNvPr id="9" name="Obrázek 8" descr="Sheet 1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7436" y="1168761"/>
              <a:ext cx="5490820" cy="4836625"/>
            </a:xfrm>
            <a:prstGeom prst="rect">
              <a:avLst/>
            </a:prstGeom>
          </p:spPr>
        </p:pic>
      </p:grpSp>
      <p:sp>
        <p:nvSpPr>
          <p:cNvPr id="10" name="Obdélník 9"/>
          <p:cNvSpPr/>
          <p:nvPr/>
        </p:nvSpPr>
        <p:spPr>
          <a:xfrm>
            <a:off x="413238" y="764888"/>
            <a:ext cx="112101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1600" b="1" dirty="0"/>
              <a:t>Podíl doktorandů na všech studentech VŠ (zájem o doktorské studium) je v ČR v rámci EU-27 nejvyšší </a:t>
            </a:r>
            <a:r>
              <a:rPr lang="cs-CZ" sz="1600" dirty="0"/>
              <a:t>(7% v r. 2019). Česko patří rovněž k zemím s nejvyšším podílem studentů doktorských programů na počtu obyvatel (ovlivněno i délkou studia v jednotlivých státech).</a:t>
            </a:r>
          </a:p>
          <a:p>
            <a:pPr algn="just"/>
            <a:r>
              <a:rPr lang="cs-CZ" sz="1600" dirty="0"/>
              <a:t>Kvantita studujících však v ČR nevede k žádoucí výchově odborníků - </a:t>
            </a:r>
            <a:r>
              <a:rPr lang="cs-CZ" sz="1600" b="1" dirty="0"/>
              <a:t>daleko menší část doktorandů v ČR ve srovnání s jinými zeměmi EU-27 dokončí studium </a:t>
            </a:r>
            <a:r>
              <a:rPr lang="cs-CZ" sz="1600" b="1" dirty="0" smtClean="0"/>
              <a:t>absolutoriem</a:t>
            </a:r>
            <a:r>
              <a:rPr lang="cs-CZ" sz="1600" dirty="0" smtClean="0"/>
              <a:t> – ČR patří mezi dolní polovinu zemí. Poměr </a:t>
            </a:r>
            <a:r>
              <a:rPr lang="cs-CZ" sz="1600" dirty="0"/>
              <a:t>mezi studujícími DS a absolventy </a:t>
            </a:r>
            <a:r>
              <a:rPr lang="cs-CZ" sz="1600" dirty="0" smtClean="0"/>
              <a:t>DS</a:t>
            </a:r>
            <a:r>
              <a:rPr lang="cs-CZ" sz="1600" dirty="0"/>
              <a:t>  je zhruba na tříčtvrtinové úrovni ve srovnání s </a:t>
            </a:r>
            <a:r>
              <a:rPr lang="cs-CZ" sz="1600" dirty="0" smtClean="0"/>
              <a:t>průměrem EU</a:t>
            </a:r>
            <a:r>
              <a:rPr lang="cs-CZ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082127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426" r="-1" b="-1"/>
          <a:stretch/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1674253" y="532177"/>
            <a:ext cx="7894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05425F"/>
                </a:solidFill>
                <a:latin typeface="Corbel" pitchFamily="34" charset="0"/>
              </a:rPr>
              <a:t>Doktorské studium v mezinárodním srovnání – obory studia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477796" y="1985316"/>
            <a:ext cx="435781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1400" dirty="0"/>
          </a:p>
          <a:p>
            <a:pPr algn="just"/>
            <a:r>
              <a:rPr lang="cs-CZ" sz="1600" dirty="0"/>
              <a:t>Z hlediska jednotlivých oborů – situace velmi rozdílná. </a:t>
            </a:r>
          </a:p>
          <a:p>
            <a:pPr algn="just"/>
            <a:r>
              <a:rPr lang="cs-CZ" sz="1600" dirty="0"/>
              <a:t>I v ostatních zemích EU jsou patrné mezioborové rozdíly (specifika pro studium oborů), avšak menší než v ČR.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Nejproblematičtější v ČR je situace </a:t>
            </a:r>
            <a:r>
              <a:rPr lang="cs-CZ" sz="1600" b="1" dirty="0"/>
              <a:t>v oborech zdravotní a sociální péče a oborů ICT</a:t>
            </a:r>
            <a:r>
              <a:rPr lang="cs-CZ" sz="1600" dirty="0"/>
              <a:t>  -  nejvíce zaostávají v míře dokončování studia za úrovní EU-27. 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Nepříznivá relace naznačující </a:t>
            </a:r>
            <a:r>
              <a:rPr lang="cs-CZ" sz="1600" dirty="0" smtClean="0"/>
              <a:t>oproti průměru EU poměrně </a:t>
            </a:r>
            <a:r>
              <a:rPr lang="cs-CZ" sz="1600" dirty="0"/>
              <a:t>vysoký odpad ze studia je v ČR také u </a:t>
            </a:r>
            <a:r>
              <a:rPr lang="cs-CZ" sz="1600" b="1" dirty="0"/>
              <a:t>přírodovědných a technických oborů</a:t>
            </a:r>
            <a:r>
              <a:rPr lang="cs-CZ" sz="1600" dirty="0"/>
              <a:t>.</a:t>
            </a:r>
          </a:p>
          <a:p>
            <a:pPr algn="just"/>
            <a:endParaRPr lang="cs-CZ" sz="1400" dirty="0"/>
          </a:p>
          <a:p>
            <a:pPr algn="just"/>
            <a:endParaRPr lang="cs-CZ" sz="1400" dirty="0"/>
          </a:p>
        </p:txBody>
      </p:sp>
      <p:grpSp>
        <p:nvGrpSpPr>
          <p:cNvPr id="2" name="Skupina 13"/>
          <p:cNvGrpSpPr/>
          <p:nvPr/>
        </p:nvGrpSpPr>
        <p:grpSpPr>
          <a:xfrm>
            <a:off x="5046785" y="1046286"/>
            <a:ext cx="6982083" cy="5292967"/>
            <a:chOff x="4865552" y="2425562"/>
            <a:chExt cx="6982083" cy="3043221"/>
          </a:xfrm>
        </p:grpSpPr>
        <p:grpSp>
          <p:nvGrpSpPr>
            <p:cNvPr id="3" name="Skupina 5"/>
            <p:cNvGrpSpPr/>
            <p:nvPr/>
          </p:nvGrpSpPr>
          <p:grpSpPr>
            <a:xfrm>
              <a:off x="4873079" y="2744905"/>
              <a:ext cx="6829427" cy="2723878"/>
              <a:chOff x="0" y="0"/>
              <a:chExt cx="6829427" cy="2550789"/>
            </a:xfrm>
          </p:grpSpPr>
          <p:graphicFrame>
            <p:nvGraphicFramePr>
              <p:cNvPr id="7" name="Graf 6"/>
              <p:cNvGraphicFramePr/>
              <p:nvPr>
                <p:extLst>
                  <p:ext uri="{D42A27DB-BD31-4B8C-83A1-F6EECF244321}">
                    <p14:modId xmlns:p14="http://schemas.microsoft.com/office/powerpoint/2010/main" xmlns="" val="2758278947"/>
                  </p:ext>
                </p:extLst>
              </p:nvPr>
            </p:nvGraphicFramePr>
            <p:xfrm>
              <a:off x="0" y="0"/>
              <a:ext cx="3781427" cy="2550789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aphicFrame>
            <p:nvGraphicFramePr>
              <p:cNvPr id="8" name="Graf 7"/>
              <p:cNvGraphicFramePr/>
              <p:nvPr/>
            </p:nvGraphicFramePr>
            <p:xfrm>
              <a:off x="3489340" y="3"/>
              <a:ext cx="3340087" cy="250344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sp>
          <p:nvSpPr>
            <p:cNvPr id="12" name="TextovéPole 11"/>
            <p:cNvSpPr txBox="1"/>
            <p:nvPr/>
          </p:nvSpPr>
          <p:spPr>
            <a:xfrm>
              <a:off x="4865552" y="2425562"/>
              <a:ext cx="6982083" cy="1769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Zájem o studium a míra absolvování v jednotlivých oborech - srovnání ČR a EU-27 (2019</a:t>
              </a:r>
              <a:r>
                <a:rPr lang="cs-CZ" sz="1100" dirty="0"/>
                <a:t>)</a:t>
              </a:r>
              <a:endParaRPr lang="cs-CZ" sz="1100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669915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2" name="Graf 11"/>
          <p:cNvGraphicFramePr/>
          <p:nvPr/>
        </p:nvGraphicFramePr>
        <p:xfrm>
          <a:off x="763195" y="1895898"/>
          <a:ext cx="10534069" cy="4252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Obdélník 10"/>
          <p:cNvSpPr/>
          <p:nvPr/>
        </p:nvSpPr>
        <p:spPr>
          <a:xfrm>
            <a:off x="6946357" y="2233649"/>
            <a:ext cx="420130" cy="391483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934064" y="110095"/>
            <a:ext cx="1036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5425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Úspěšnost dokončování doktorských studií v ČR - stav k 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5425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31.12.2021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5425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podle roku zahájení studia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934064" y="6294642"/>
            <a:ext cx="17206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Zdroj: statistiky MŠMT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3FFBD10A-72D7-9A20-3F8A-BA9A92D68EFE}"/>
              </a:ext>
            </a:extLst>
          </p:cNvPr>
          <p:cNvSpPr txBox="1"/>
          <p:nvPr/>
        </p:nvSpPr>
        <p:spPr>
          <a:xfrm>
            <a:off x="1033670" y="941092"/>
            <a:ext cx="102635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Nízká míra úspěšnosti dokončování doktorského studia – v čase se situace nelepší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Doktorandi ve velké míře prodlužují studium nad rámec standardní doby studia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Přerušování doktorského studia je běžné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804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426" r="-1" b="-1"/>
          <a:stretch/>
        </p:blipFill>
        <p:spPr>
          <a:xfrm>
            <a:off x="0" y="1282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0" name="Skupina 9"/>
          <p:cNvGrpSpPr/>
          <p:nvPr/>
        </p:nvGrpSpPr>
        <p:grpSpPr>
          <a:xfrm>
            <a:off x="1458517" y="254607"/>
            <a:ext cx="8452399" cy="6047869"/>
            <a:chOff x="1458517" y="254608"/>
            <a:chExt cx="7105135" cy="6022798"/>
          </a:xfrm>
        </p:grpSpPr>
        <p:sp>
          <p:nvSpPr>
            <p:cNvPr id="8" name="TextovéPole 7"/>
            <p:cNvSpPr txBox="1"/>
            <p:nvPr/>
          </p:nvSpPr>
          <p:spPr>
            <a:xfrm>
              <a:off x="1458517" y="254608"/>
              <a:ext cx="7105135" cy="827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5425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Podíl studentů s úspěšným dokončením doktorského studia na hlavních českých univerzitách; </a:t>
              </a:r>
              <a:r>
                <a:rPr kumimoji="0" lang="cs-CZ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5425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rok zahájení studia 2013</a:t>
              </a:r>
              <a:endPara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5425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1722625" y="6046574"/>
              <a:ext cx="378940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*PRU = předpokládaný rok ukončení</a:t>
              </a:r>
              <a:endPara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aphicFrame>
        <p:nvGraphicFramePr>
          <p:cNvPr id="12" name="Graf 11"/>
          <p:cNvGraphicFramePr/>
          <p:nvPr/>
        </p:nvGraphicFramePr>
        <p:xfrm>
          <a:off x="1414022" y="1762811"/>
          <a:ext cx="9577632" cy="4637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4" name="Přímá spojovací čára 13"/>
          <p:cNvCxnSpPr/>
          <p:nvPr/>
        </p:nvCxnSpPr>
        <p:spPr>
          <a:xfrm>
            <a:off x="8748074" y="2300140"/>
            <a:ext cx="9427" cy="35916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771201" y="6236985"/>
            <a:ext cx="17206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Zdroj: statistiky MŠMT</a:t>
            </a:r>
          </a:p>
        </p:txBody>
      </p:sp>
    </p:spTree>
    <p:extLst>
      <p:ext uri="{BB962C8B-B14F-4D97-AF65-F5344CB8AC3E}">
        <p14:creationId xmlns:p14="http://schemas.microsoft.com/office/powerpoint/2010/main" xmlns="" val="150165339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426" r="-1" b="-1"/>
          <a:stretch/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720645" y="984329"/>
            <a:ext cx="8750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5425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Úspěšnost dokončování doktorského studia podle oborových skupin ISCED-F, 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5425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rok zahájení 2013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2043291" y="5400619"/>
            <a:ext cx="17206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Zdroj: statistiky MŠMT</a:t>
            </a: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xmlns="" id="{00000000-0008-0000-0800-000002000000}"/>
              </a:ext>
            </a:extLst>
          </p:cNvPr>
          <p:cNvGraphicFramePr>
            <a:graphicFrameLocks/>
          </p:cNvGraphicFramePr>
          <p:nvPr/>
        </p:nvGraphicFramePr>
        <p:xfrm>
          <a:off x="879066" y="1816608"/>
          <a:ext cx="9996197" cy="4120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9545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426" r="-1" b="-1"/>
          <a:stretch/>
        </p:blipFill>
        <p:spPr>
          <a:xfrm>
            <a:off x="0" y="0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993058" y="1032388"/>
            <a:ext cx="3952567" cy="481320"/>
          </a:xfrm>
        </p:spPr>
        <p:txBody>
          <a:bodyPr>
            <a:normAutofit/>
          </a:bodyPr>
          <a:lstStyle/>
          <a:p>
            <a:r>
              <a:rPr lang="cs-CZ" sz="1600" dirty="0">
                <a:latin typeface="+mn-lt"/>
              </a:rPr>
              <a:t>Příjmy doktorandů do 35 let věku</a:t>
            </a:r>
          </a:p>
        </p:txBody>
      </p:sp>
      <p:graphicFrame>
        <p:nvGraphicFramePr>
          <p:cNvPr id="14" name="Graf 13"/>
          <p:cNvGraphicFramePr/>
          <p:nvPr/>
        </p:nvGraphicFramePr>
        <p:xfrm>
          <a:off x="831092" y="1551459"/>
          <a:ext cx="6528725" cy="4350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Zástupný symbol pro obsah 2"/>
          <p:cNvSpPr txBox="1">
            <a:spLocks/>
          </p:cNvSpPr>
          <p:nvPr/>
        </p:nvSpPr>
        <p:spPr>
          <a:xfrm>
            <a:off x="7824192" y="1796819"/>
            <a:ext cx="3758208" cy="4329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 průměru bezmála polovina příjmu NEsouvisí s disertací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Kombinovaní doktorandi mají vyšší příjmy než prezenční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Ženy příjmově znevýhodněny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4525073" y="285362"/>
            <a:ext cx="2644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5425F"/>
                </a:solidFill>
                <a:effectLst/>
                <a:uLnTx/>
                <a:uFillTx/>
                <a:latin typeface="Corbel" pitchFamily="34" charset="0"/>
                <a:ea typeface="+mn-ea"/>
                <a:cs typeface="+mn-cs"/>
              </a:rPr>
              <a:t>Příjmy doktorandů</a:t>
            </a:r>
          </a:p>
        </p:txBody>
      </p:sp>
    </p:spTree>
    <p:extLst>
      <p:ext uri="{BB962C8B-B14F-4D97-AF65-F5344CB8AC3E}">
        <p14:creationId xmlns:p14="http://schemas.microsoft.com/office/powerpoint/2010/main" xmlns="" val="3682974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426" r="-1" b="-1"/>
          <a:stretch/>
        </p:blipFill>
        <p:spPr>
          <a:xfrm>
            <a:off x="0" y="0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1319980" y="963562"/>
            <a:ext cx="6221362" cy="668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Příjmy doktorandů do 35 let věku, jen v prezenčním studiu</a:t>
            </a:r>
          </a:p>
        </p:txBody>
      </p:sp>
      <p:graphicFrame>
        <p:nvGraphicFramePr>
          <p:cNvPr id="9" name="Graf 8"/>
          <p:cNvGraphicFramePr/>
          <p:nvPr/>
        </p:nvGraphicFramePr>
        <p:xfrm>
          <a:off x="621532" y="1727986"/>
          <a:ext cx="9601067" cy="4737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4453852" y="341097"/>
            <a:ext cx="2644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5425F"/>
                </a:solidFill>
                <a:effectLst/>
                <a:uLnTx/>
                <a:uFillTx/>
                <a:latin typeface="Corbel" pitchFamily="34" charset="0"/>
                <a:ea typeface="+mn-ea"/>
                <a:cs typeface="+mn-cs"/>
              </a:rPr>
              <a:t>Příjmy doktorandů</a:t>
            </a:r>
          </a:p>
        </p:txBody>
      </p:sp>
    </p:spTree>
    <p:extLst>
      <p:ext uri="{BB962C8B-B14F-4D97-AF65-F5344CB8AC3E}">
        <p14:creationId xmlns:p14="http://schemas.microsoft.com/office/powerpoint/2010/main" xmlns="" val="301452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426" r="-1" b="-1"/>
          <a:stretch/>
        </p:blipFill>
        <p:spPr>
          <a:xfrm>
            <a:off x="0" y="0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>
            <a:off x="909637" y="6508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>
                <a:ln>
                  <a:noFill/>
                </a:ln>
                <a:solidFill>
                  <a:srgbClr val="05425F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Spokojenost se skloubením studijního a soukromého/profesního života</a:t>
            </a:r>
            <a:r>
              <a:rPr kumimoji="0" lang="cs-CZ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/>
            </a:r>
            <a:br>
              <a:rPr kumimoji="0" lang="cs-CZ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</a:b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(od 0 = zcela nespokojen/a do 10 = naprosto spokojen/a)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67541" y="2153647"/>
            <a:ext cx="8160907" cy="4021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ovéPole 4"/>
          <p:cNvSpPr txBox="1"/>
          <p:nvPr/>
        </p:nvSpPr>
        <p:spPr>
          <a:xfrm>
            <a:off x="7536160" y="6224228"/>
            <a:ext cx="2496277" cy="30777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Zdroj: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Doktorandi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2021 (CSVŠ)</a:t>
            </a:r>
          </a:p>
        </p:txBody>
      </p:sp>
    </p:spTree>
    <p:extLst>
      <p:ext uri="{BB962C8B-B14F-4D97-AF65-F5344CB8AC3E}">
        <p14:creationId xmlns:p14="http://schemas.microsoft.com/office/powerpoint/2010/main" xmlns="" val="31087520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426" r="-1" b="-1"/>
          <a:stretch/>
        </p:blipFill>
        <p:spPr>
          <a:xfrm>
            <a:off x="0" y="0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8" name="TextovéPole 7"/>
          <p:cNvSpPr txBox="1"/>
          <p:nvPr/>
        </p:nvSpPr>
        <p:spPr>
          <a:xfrm>
            <a:off x="2929214" y="474605"/>
            <a:ext cx="5445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rgbClr val="05425F"/>
                </a:solidFill>
                <a:latin typeface="Corbel" pitchFamily="34" charset="0"/>
              </a:rPr>
              <a:t>Shrnutí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48792" y="980389"/>
            <a:ext cx="11397006" cy="5273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1000"/>
              </a:spcBef>
              <a:buFont typeface="Wingdings" pitchFamily="2" charset="2"/>
              <a:buChar char="§"/>
            </a:pPr>
            <a:r>
              <a:rPr lang="cs-CZ" dirty="0"/>
              <a:t>V důsledku demografického vývoje dochází k poklesu jak studujících tak absolventů DS. Existují značné oborové rozdíly. Při velmi mírném růstu přírodovědných oborů je výrazný pokles ostatních oborů a v technických oborech dokonce silný propad téměř o čtvrtinu.  ICT obory i přes výraznou poptávku trhu práce stagnují. To může způsobovat budoucí problémy dostatku odborníků v oblasti výzkumu a v progresivních oborech průmyslu.</a:t>
            </a:r>
          </a:p>
          <a:p>
            <a:pPr marL="342900" lvl="0" indent="-342900">
              <a:spcBef>
                <a:spcPts val="1000"/>
              </a:spcBef>
              <a:buFont typeface="Wingdings" pitchFamily="2" charset="2"/>
              <a:buChar char="§"/>
            </a:pPr>
            <a:r>
              <a:rPr lang="cs-CZ" dirty="0"/>
              <a:t>Otevřenost doktorského studia magistrům je oproti průměru v ČR nejvyšší u přírodovědných oborů, u technických průměrná a u ICT naopak velmi nízká.  </a:t>
            </a:r>
          </a:p>
          <a:p>
            <a:pPr marL="342900" lvl="0" indent="-342900">
              <a:spcBef>
                <a:spcPts val="1000"/>
              </a:spcBef>
              <a:buFont typeface="Wingdings" pitchFamily="2" charset="2"/>
              <a:buChar char="§"/>
            </a:pPr>
            <a:r>
              <a:rPr lang="cs-CZ" dirty="0"/>
              <a:t>Mezinárodní srovnání s ostatními evropskými zeměmi indikuje vysokou otevřenost VŠ vůči  doktorskému studiu a relativně vysokou kvantitu studujících DS, která však nevede k adekvátním výstupům.  Oproti průměru EU je nejproblematičtější situace u </a:t>
            </a:r>
            <a:r>
              <a:rPr lang="cs-CZ" dirty="0" smtClean="0"/>
              <a:t>lékařských oborů a </a:t>
            </a:r>
            <a:r>
              <a:rPr lang="cs-CZ" dirty="0"/>
              <a:t>u oborů ICT.</a:t>
            </a:r>
          </a:p>
          <a:p>
            <a:pPr marL="342900" indent="-342900">
              <a:spcBef>
                <a:spcPts val="1000"/>
              </a:spcBef>
              <a:buFont typeface="Wingdings" pitchFamily="2" charset="2"/>
              <a:buChar char="§"/>
            </a:pPr>
            <a:r>
              <a:rPr lang="cs-CZ" dirty="0"/>
              <a:t>Míra úspěšnosti dokončování doktorského studia je nízká (méně než 40 %)</a:t>
            </a:r>
          </a:p>
          <a:p>
            <a:pPr marL="342900" indent="-342900">
              <a:spcBef>
                <a:spcPts val="1000"/>
              </a:spcBef>
              <a:buFont typeface="Wingdings" pitchFamily="2" charset="2"/>
              <a:buChar char="§"/>
            </a:pPr>
            <a:r>
              <a:rPr lang="cs-CZ" dirty="0"/>
              <a:t>Málo doktorandů dokončuje studium ve standardní době studia nebo rok po ní (méně než 10%, resp. méně než 20%)</a:t>
            </a:r>
          </a:p>
          <a:p>
            <a:pPr marL="342900" indent="-342900">
              <a:spcBef>
                <a:spcPts val="1000"/>
              </a:spcBef>
              <a:buFont typeface="Wingdings" pitchFamily="2" charset="2"/>
              <a:buChar char="§"/>
            </a:pPr>
            <a:r>
              <a:rPr lang="cs-CZ" dirty="0"/>
              <a:t>Míra úspěšnosti se podstatně liší v jednotlivých oborových skupinách</a:t>
            </a:r>
          </a:p>
          <a:p>
            <a:pPr marL="342900" indent="-342900">
              <a:spcBef>
                <a:spcPts val="1000"/>
              </a:spcBef>
              <a:buFont typeface="Wingdings" pitchFamily="2" charset="2"/>
              <a:buChar char="§"/>
            </a:pPr>
            <a:r>
              <a:rPr lang="cs-CZ" dirty="0"/>
              <a:t>Téměř polovina příjmů doktorandů nesouvisí s disertací -&gt; velké vytížení mimo disertační výzkum</a:t>
            </a:r>
          </a:p>
          <a:p>
            <a:pPr marL="342900" indent="-342900">
              <a:spcBef>
                <a:spcPts val="1000"/>
              </a:spcBef>
              <a:buFont typeface="Wingdings" pitchFamily="2" charset="2"/>
              <a:buChar char="§"/>
            </a:pPr>
            <a:r>
              <a:rPr lang="cs-CZ" dirty="0"/>
              <a:t>Doktorandi, jejichž práce nesouvisí s disertací, vykazují menší spokojenost</a:t>
            </a:r>
          </a:p>
          <a:p>
            <a:pPr marL="342900" indent="-342900">
              <a:spcBef>
                <a:spcPts val="1000"/>
              </a:spcBef>
              <a:buFont typeface="Wingdings" pitchFamily="2" charset="2"/>
              <a:buChar char="§"/>
            </a:pPr>
            <a:r>
              <a:rPr lang="cs-CZ" dirty="0"/>
              <a:t>Ženy jsou příjmově znevýhodněny a ženy s dětmi vykazují výrazně menší spokojenost</a:t>
            </a:r>
          </a:p>
        </p:txBody>
      </p:sp>
    </p:spTree>
    <p:extLst>
      <p:ext uri="{BB962C8B-B14F-4D97-AF65-F5344CB8AC3E}">
        <p14:creationId xmlns:p14="http://schemas.microsoft.com/office/powerpoint/2010/main" xmlns="" val="2483345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3">
            <a:extLst>
              <a:ext uri="{FF2B5EF4-FFF2-40B4-BE49-F238E27FC236}">
                <a16:creationId xmlns:a16="http://schemas.microsoft.com/office/drawing/2014/main" xmlns="" id="{6680F1D3-7650-4307-A001-0163AD371D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9" descr="Icon&#10;&#10;Description automatically generated">
            <a:extLst>
              <a:ext uri="{FF2B5EF4-FFF2-40B4-BE49-F238E27FC236}">
                <a16:creationId xmlns:a16="http://schemas.microsoft.com/office/drawing/2014/main" xmlns="" id="{8D826C2E-8B1F-F6D0-4DA6-6C27814526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9079" r="7801" b="2"/>
          <a:stretch/>
        </p:blipFill>
        <p:spPr>
          <a:xfrm>
            <a:off x="1695450" y="283941"/>
            <a:ext cx="8801100" cy="5955873"/>
          </a:xfrm>
          <a:custGeom>
            <a:avLst/>
            <a:gdLst/>
            <a:ahLst/>
            <a:cxnLst/>
            <a:rect l="l" t="t" r="r" b="b"/>
            <a:pathLst>
              <a:path w="8678780" h="5873097">
                <a:moveTo>
                  <a:pt x="1379513" y="25"/>
                </a:moveTo>
                <a:cubicBezTo>
                  <a:pt x="1399326" y="458"/>
                  <a:pt x="1419819" y="6516"/>
                  <a:pt x="1438386" y="8439"/>
                </a:cubicBezTo>
                <a:cubicBezTo>
                  <a:pt x="1848256" y="51517"/>
                  <a:pt x="2258124" y="98056"/>
                  <a:pt x="2668443" y="139209"/>
                </a:cubicBezTo>
                <a:cubicBezTo>
                  <a:pt x="3052045" y="177671"/>
                  <a:pt x="3438361" y="186516"/>
                  <a:pt x="3823773" y="206516"/>
                </a:cubicBezTo>
                <a:cubicBezTo>
                  <a:pt x="4290252" y="230748"/>
                  <a:pt x="4755825" y="264980"/>
                  <a:pt x="5219588" y="318825"/>
                </a:cubicBezTo>
                <a:cubicBezTo>
                  <a:pt x="5541595" y="356518"/>
                  <a:pt x="5866772" y="382670"/>
                  <a:pt x="6193307" y="352672"/>
                </a:cubicBezTo>
                <a:cubicBezTo>
                  <a:pt x="6209610" y="351131"/>
                  <a:pt x="6228180" y="346134"/>
                  <a:pt x="6241767" y="351131"/>
                </a:cubicBezTo>
                <a:cubicBezTo>
                  <a:pt x="6400280" y="407287"/>
                  <a:pt x="6573284" y="366901"/>
                  <a:pt x="6737683" y="402287"/>
                </a:cubicBezTo>
                <a:cubicBezTo>
                  <a:pt x="6695564" y="538826"/>
                  <a:pt x="6514862" y="527670"/>
                  <a:pt x="6412962" y="622288"/>
                </a:cubicBezTo>
                <a:cubicBezTo>
                  <a:pt x="6579172" y="659979"/>
                  <a:pt x="6728627" y="698057"/>
                  <a:pt x="6880346" y="726518"/>
                </a:cubicBezTo>
                <a:cubicBezTo>
                  <a:pt x="7041122" y="756519"/>
                  <a:pt x="7177442" y="837673"/>
                  <a:pt x="7334594" y="873826"/>
                </a:cubicBezTo>
                <a:cubicBezTo>
                  <a:pt x="7368112" y="881518"/>
                  <a:pt x="7408419" y="908442"/>
                  <a:pt x="7420192" y="934596"/>
                </a:cubicBezTo>
                <a:cubicBezTo>
                  <a:pt x="7458235" y="1019211"/>
                  <a:pt x="8217735" y="1256521"/>
                  <a:pt x="8128063" y="1331904"/>
                </a:cubicBezTo>
                <a:cubicBezTo>
                  <a:pt x="8090926" y="1363059"/>
                  <a:pt x="8042918" y="1385367"/>
                  <a:pt x="7992648" y="1416136"/>
                </a:cubicBezTo>
                <a:cubicBezTo>
                  <a:pt x="8068283" y="1474214"/>
                  <a:pt x="8153426" y="1499598"/>
                  <a:pt x="8244004" y="1516906"/>
                </a:cubicBezTo>
                <a:cubicBezTo>
                  <a:pt x="8271178" y="1522290"/>
                  <a:pt x="8297900" y="1533059"/>
                  <a:pt x="8300615" y="1559214"/>
                </a:cubicBezTo>
                <a:cubicBezTo>
                  <a:pt x="8303332" y="1586521"/>
                  <a:pt x="8275706" y="1597289"/>
                  <a:pt x="8252610" y="1609983"/>
                </a:cubicBezTo>
                <a:cubicBezTo>
                  <a:pt x="8220454" y="1627674"/>
                  <a:pt x="8189205" y="1643059"/>
                  <a:pt x="8148444" y="1645368"/>
                </a:cubicBezTo>
                <a:cubicBezTo>
                  <a:pt x="8081415" y="1648828"/>
                  <a:pt x="8049262" y="1698059"/>
                  <a:pt x="8010314" y="1734983"/>
                </a:cubicBezTo>
                <a:cubicBezTo>
                  <a:pt x="7988574" y="1755753"/>
                  <a:pt x="7977704" y="1797675"/>
                  <a:pt x="8015746" y="1804984"/>
                </a:cubicBezTo>
                <a:cubicBezTo>
                  <a:pt x="8107232" y="1822675"/>
                  <a:pt x="8099984" y="1873831"/>
                  <a:pt x="8097722" y="1931908"/>
                </a:cubicBezTo>
                <a:cubicBezTo>
                  <a:pt x="8094550" y="2003830"/>
                  <a:pt x="8040654" y="2036908"/>
                  <a:pt x="7974534" y="2064601"/>
                </a:cubicBezTo>
                <a:cubicBezTo>
                  <a:pt x="7951888" y="2074215"/>
                  <a:pt x="7919734" y="2073829"/>
                  <a:pt x="7911128" y="2103831"/>
                </a:cubicBezTo>
                <a:cubicBezTo>
                  <a:pt x="7948266" y="2132293"/>
                  <a:pt x="7993555" y="2109215"/>
                  <a:pt x="8033411" y="2117292"/>
                </a:cubicBezTo>
                <a:cubicBezTo>
                  <a:pt x="8066471" y="2123831"/>
                  <a:pt x="8121271" y="2120370"/>
                  <a:pt x="8075982" y="2172677"/>
                </a:cubicBezTo>
                <a:cubicBezTo>
                  <a:pt x="8062847" y="2187676"/>
                  <a:pt x="8078246" y="2199215"/>
                  <a:pt x="8095004" y="2200369"/>
                </a:cubicBezTo>
                <a:cubicBezTo>
                  <a:pt x="8229060" y="2212293"/>
                  <a:pt x="8167466" y="2318063"/>
                  <a:pt x="8210492" y="2373833"/>
                </a:cubicBezTo>
                <a:cubicBezTo>
                  <a:pt x="8222264" y="2389215"/>
                  <a:pt x="8209584" y="2415754"/>
                  <a:pt x="8191016" y="2422293"/>
                </a:cubicBezTo>
                <a:cubicBezTo>
                  <a:pt x="8072357" y="2465372"/>
                  <a:pt x="8056054" y="2568063"/>
                  <a:pt x="7998536" y="2656525"/>
                </a:cubicBezTo>
                <a:cubicBezTo>
                  <a:pt x="8061036" y="2691525"/>
                  <a:pt x="8135764" y="2699217"/>
                  <a:pt x="8203244" y="2721909"/>
                </a:cubicBezTo>
                <a:cubicBezTo>
                  <a:pt x="8273442" y="2745756"/>
                  <a:pt x="8273442" y="2763447"/>
                  <a:pt x="8215472" y="2832678"/>
                </a:cubicBezTo>
                <a:cubicBezTo>
                  <a:pt x="8366284" y="2847680"/>
                  <a:pt x="8366284" y="2847680"/>
                  <a:pt x="8319638" y="2956526"/>
                </a:cubicBezTo>
                <a:cubicBezTo>
                  <a:pt x="8445996" y="2966525"/>
                  <a:pt x="8529327" y="3018064"/>
                  <a:pt x="8548800" y="3130757"/>
                </a:cubicBezTo>
                <a:cubicBezTo>
                  <a:pt x="8558311" y="3185372"/>
                  <a:pt x="8615377" y="3211141"/>
                  <a:pt x="8678780" y="3247679"/>
                </a:cubicBezTo>
                <a:cubicBezTo>
                  <a:pt x="8599978" y="3283066"/>
                  <a:pt x="8546537" y="3356911"/>
                  <a:pt x="8454599" y="3278833"/>
                </a:cubicBezTo>
                <a:cubicBezTo>
                  <a:pt x="8421087" y="3250373"/>
                  <a:pt x="8424254" y="3286526"/>
                  <a:pt x="8419728" y="3296911"/>
                </a:cubicBezTo>
                <a:cubicBezTo>
                  <a:pt x="8408859" y="3322295"/>
                  <a:pt x="8431501" y="3339218"/>
                  <a:pt x="8446448" y="3358448"/>
                </a:cubicBezTo>
                <a:cubicBezTo>
                  <a:pt x="8460939" y="3377681"/>
                  <a:pt x="8478149" y="3398064"/>
                  <a:pt x="8482226" y="3419605"/>
                </a:cubicBezTo>
                <a:cubicBezTo>
                  <a:pt x="8484942" y="3434604"/>
                  <a:pt x="8471809" y="3456526"/>
                  <a:pt x="8457318" y="3467682"/>
                </a:cubicBezTo>
                <a:cubicBezTo>
                  <a:pt x="8381232" y="3526527"/>
                  <a:pt x="8426520" y="3658836"/>
                  <a:pt x="8282501" y="3675759"/>
                </a:cubicBezTo>
                <a:cubicBezTo>
                  <a:pt x="8217735" y="3683450"/>
                  <a:pt x="8186486" y="3731913"/>
                  <a:pt x="8138932" y="3758451"/>
                </a:cubicBezTo>
                <a:cubicBezTo>
                  <a:pt x="7973628" y="3851144"/>
                  <a:pt x="7863120" y="3970376"/>
                  <a:pt x="7811946" y="4134221"/>
                </a:cubicBezTo>
                <a:cubicBezTo>
                  <a:pt x="7797906" y="4179605"/>
                  <a:pt x="7744010" y="4216145"/>
                  <a:pt x="7709139" y="4256145"/>
                </a:cubicBezTo>
                <a:cubicBezTo>
                  <a:pt x="7725896" y="4285376"/>
                  <a:pt x="7817379" y="4222298"/>
                  <a:pt x="7785224" y="4299221"/>
                </a:cubicBezTo>
                <a:cubicBezTo>
                  <a:pt x="7760768" y="4356915"/>
                  <a:pt x="7698269" y="4392684"/>
                  <a:pt x="7639392" y="4426916"/>
                </a:cubicBezTo>
                <a:cubicBezTo>
                  <a:pt x="7572364" y="4465762"/>
                  <a:pt x="7498091" y="4496914"/>
                  <a:pt x="7467746" y="4568838"/>
                </a:cubicBezTo>
                <a:cubicBezTo>
                  <a:pt x="7461405" y="4584223"/>
                  <a:pt x="7441025" y="4600376"/>
                  <a:pt x="7422910" y="4606531"/>
                </a:cubicBezTo>
                <a:cubicBezTo>
                  <a:pt x="6478176" y="5872304"/>
                  <a:pt x="4152572" y="5880765"/>
                  <a:pt x="3884462" y="5871919"/>
                </a:cubicBezTo>
                <a:cubicBezTo>
                  <a:pt x="3559738" y="5860765"/>
                  <a:pt x="3252674" y="5782688"/>
                  <a:pt x="2951503" y="5685381"/>
                </a:cubicBezTo>
                <a:cubicBezTo>
                  <a:pt x="2824239" y="5644226"/>
                  <a:pt x="2706035" y="5585765"/>
                  <a:pt x="2582393" y="5540381"/>
                </a:cubicBezTo>
                <a:cubicBezTo>
                  <a:pt x="2411654" y="5477686"/>
                  <a:pt x="2279862" y="5358071"/>
                  <a:pt x="2109575" y="5307686"/>
                </a:cubicBezTo>
                <a:cubicBezTo>
                  <a:pt x="1934305" y="5255763"/>
                  <a:pt x="1784398" y="5160762"/>
                  <a:pt x="1604145" y="5120379"/>
                </a:cubicBezTo>
                <a:cubicBezTo>
                  <a:pt x="1509040" y="5098840"/>
                  <a:pt x="1417102" y="5059994"/>
                  <a:pt x="1432046" y="4948840"/>
                </a:cubicBezTo>
                <a:cubicBezTo>
                  <a:pt x="1436123" y="4917301"/>
                  <a:pt x="1411214" y="4891532"/>
                  <a:pt x="1371813" y="4900763"/>
                </a:cubicBezTo>
                <a:cubicBezTo>
                  <a:pt x="1296633" y="4918071"/>
                  <a:pt x="1262665" y="4872300"/>
                  <a:pt x="1220998" y="4838069"/>
                </a:cubicBezTo>
                <a:cubicBezTo>
                  <a:pt x="1146725" y="4777302"/>
                  <a:pt x="1076074" y="4712685"/>
                  <a:pt x="957869" y="4702684"/>
                </a:cubicBezTo>
                <a:cubicBezTo>
                  <a:pt x="980512" y="4654991"/>
                  <a:pt x="1019009" y="4661916"/>
                  <a:pt x="1054336" y="4671915"/>
                </a:cubicBezTo>
                <a:cubicBezTo>
                  <a:pt x="1147177" y="4698070"/>
                  <a:pt x="1239115" y="4727684"/>
                  <a:pt x="1331957" y="4753839"/>
                </a:cubicBezTo>
                <a:cubicBezTo>
                  <a:pt x="1392645" y="4770763"/>
                  <a:pt x="1452881" y="4794609"/>
                  <a:pt x="1533949" y="4775761"/>
                </a:cubicBezTo>
                <a:cubicBezTo>
                  <a:pt x="1464202" y="4679607"/>
                  <a:pt x="1345545" y="4662300"/>
                  <a:pt x="1249533" y="4632685"/>
                </a:cubicBezTo>
                <a:cubicBezTo>
                  <a:pt x="1129515" y="4595378"/>
                  <a:pt x="1058865" y="4524991"/>
                  <a:pt x="974172" y="4446530"/>
                </a:cubicBezTo>
                <a:cubicBezTo>
                  <a:pt x="1062487" y="4427683"/>
                  <a:pt x="1117287" y="4485377"/>
                  <a:pt x="1186579" y="4482299"/>
                </a:cubicBezTo>
                <a:cubicBezTo>
                  <a:pt x="1190203" y="4472300"/>
                  <a:pt x="1196544" y="4457684"/>
                  <a:pt x="1195637" y="4457299"/>
                </a:cubicBezTo>
                <a:cubicBezTo>
                  <a:pt x="1082415" y="4414222"/>
                  <a:pt x="1029426" y="4333453"/>
                  <a:pt x="1011761" y="4235759"/>
                </a:cubicBezTo>
                <a:cubicBezTo>
                  <a:pt x="1002706" y="4185376"/>
                  <a:pt x="961492" y="4169607"/>
                  <a:pt x="920731" y="4146528"/>
                </a:cubicBezTo>
                <a:cubicBezTo>
                  <a:pt x="778522" y="4064606"/>
                  <a:pt x="628163" y="3990375"/>
                  <a:pt x="511316" y="3877683"/>
                </a:cubicBezTo>
                <a:cubicBezTo>
                  <a:pt x="646279" y="3892682"/>
                  <a:pt x="754521" y="3966143"/>
                  <a:pt x="899898" y="3997682"/>
                </a:cubicBezTo>
                <a:cubicBezTo>
                  <a:pt x="784411" y="3873836"/>
                  <a:pt x="634956" y="3811144"/>
                  <a:pt x="498636" y="3736143"/>
                </a:cubicBezTo>
                <a:cubicBezTo>
                  <a:pt x="436588" y="3701912"/>
                  <a:pt x="379073" y="3658065"/>
                  <a:pt x="303890" y="3639604"/>
                </a:cubicBezTo>
                <a:cubicBezTo>
                  <a:pt x="277170" y="3633065"/>
                  <a:pt x="233240" y="3619219"/>
                  <a:pt x="254527" y="3582680"/>
                </a:cubicBezTo>
                <a:cubicBezTo>
                  <a:pt x="272641" y="3552297"/>
                  <a:pt x="308419" y="3561526"/>
                  <a:pt x="341028" y="3570373"/>
                </a:cubicBezTo>
                <a:cubicBezTo>
                  <a:pt x="419378" y="3592297"/>
                  <a:pt x="500446" y="3592682"/>
                  <a:pt x="606424" y="3592297"/>
                </a:cubicBezTo>
                <a:cubicBezTo>
                  <a:pt x="517657" y="3491912"/>
                  <a:pt x="355067" y="3521913"/>
                  <a:pt x="278984" y="3416526"/>
                </a:cubicBezTo>
                <a:cubicBezTo>
                  <a:pt x="374088" y="3398064"/>
                  <a:pt x="447458" y="3436142"/>
                  <a:pt x="524452" y="3443448"/>
                </a:cubicBezTo>
                <a:cubicBezTo>
                  <a:pt x="594195" y="3449987"/>
                  <a:pt x="611405" y="3432296"/>
                  <a:pt x="595102" y="3374218"/>
                </a:cubicBezTo>
                <a:cubicBezTo>
                  <a:pt x="569741" y="3283833"/>
                  <a:pt x="607782" y="3237678"/>
                  <a:pt x="709231" y="3262295"/>
                </a:cubicBezTo>
                <a:cubicBezTo>
                  <a:pt x="803432" y="3285372"/>
                  <a:pt x="813394" y="3251526"/>
                  <a:pt x="788033" y="3199987"/>
                </a:cubicBezTo>
                <a:cubicBezTo>
                  <a:pt x="751802" y="3124988"/>
                  <a:pt x="793015" y="3066910"/>
                  <a:pt x="821094" y="3003833"/>
                </a:cubicBezTo>
                <a:cubicBezTo>
                  <a:pt x="864120" y="2907680"/>
                  <a:pt x="846003" y="2860755"/>
                  <a:pt x="753161" y="2789218"/>
                </a:cubicBezTo>
                <a:cubicBezTo>
                  <a:pt x="701080" y="2749216"/>
                  <a:pt x="644921" y="2715371"/>
                  <a:pt x="569285" y="2680756"/>
                </a:cubicBezTo>
                <a:cubicBezTo>
                  <a:pt x="743651" y="2661909"/>
                  <a:pt x="560683" y="2598448"/>
                  <a:pt x="622275" y="2558832"/>
                </a:cubicBezTo>
                <a:cubicBezTo>
                  <a:pt x="745462" y="2542678"/>
                  <a:pt x="846003" y="2668833"/>
                  <a:pt x="1013576" y="2632679"/>
                </a:cubicBezTo>
                <a:cubicBezTo>
                  <a:pt x="806602" y="2523446"/>
                  <a:pt x="577892" y="2487677"/>
                  <a:pt x="427984" y="2342293"/>
                </a:cubicBezTo>
                <a:cubicBezTo>
                  <a:pt x="462405" y="2309216"/>
                  <a:pt x="496823" y="2339985"/>
                  <a:pt x="526263" y="2327678"/>
                </a:cubicBezTo>
                <a:cubicBezTo>
                  <a:pt x="525356" y="2319985"/>
                  <a:pt x="527622" y="2308446"/>
                  <a:pt x="522186" y="2304986"/>
                </a:cubicBezTo>
                <a:cubicBezTo>
                  <a:pt x="410323" y="2225754"/>
                  <a:pt x="408509" y="2223831"/>
                  <a:pt x="528526" y="2165368"/>
                </a:cubicBezTo>
                <a:cubicBezTo>
                  <a:pt x="570645" y="2144984"/>
                  <a:pt x="567023" y="2126906"/>
                  <a:pt x="544832" y="2101138"/>
                </a:cubicBezTo>
                <a:cubicBezTo>
                  <a:pt x="528978" y="2083061"/>
                  <a:pt x="509957" y="2066906"/>
                  <a:pt x="519016" y="2027291"/>
                </a:cubicBezTo>
                <a:cubicBezTo>
                  <a:pt x="584685" y="2078062"/>
                  <a:pt x="902162" y="2061522"/>
                  <a:pt x="958321" y="2056137"/>
                </a:cubicBezTo>
                <a:cubicBezTo>
                  <a:pt x="1021272" y="2050369"/>
                  <a:pt x="1083319" y="2025753"/>
                  <a:pt x="1149440" y="2039214"/>
                </a:cubicBezTo>
                <a:cubicBezTo>
                  <a:pt x="1202430" y="2049985"/>
                  <a:pt x="1447897" y="2154215"/>
                  <a:pt x="1482772" y="2034599"/>
                </a:cubicBezTo>
                <a:cubicBezTo>
                  <a:pt x="1484583" y="2028831"/>
                  <a:pt x="1583765" y="2042293"/>
                  <a:pt x="1637208" y="2048831"/>
                </a:cubicBezTo>
                <a:cubicBezTo>
                  <a:pt x="1684309" y="2054216"/>
                  <a:pt x="1737297" y="2078062"/>
                  <a:pt x="1768999" y="2030369"/>
                </a:cubicBezTo>
                <a:cubicBezTo>
                  <a:pt x="1787568" y="2002293"/>
                  <a:pt x="1711030" y="1948062"/>
                  <a:pt x="1642642" y="1943445"/>
                </a:cubicBezTo>
                <a:cubicBezTo>
                  <a:pt x="1583312" y="1939214"/>
                  <a:pt x="1521266" y="1933060"/>
                  <a:pt x="1464655" y="1944599"/>
                </a:cubicBezTo>
                <a:cubicBezTo>
                  <a:pt x="1394911" y="1958446"/>
                  <a:pt x="1357322" y="1936138"/>
                  <a:pt x="1337846" y="1888061"/>
                </a:cubicBezTo>
                <a:cubicBezTo>
                  <a:pt x="1316106" y="1834985"/>
                  <a:pt x="1274439" y="1810368"/>
                  <a:pt x="1216924" y="1785752"/>
                </a:cubicBezTo>
                <a:cubicBezTo>
                  <a:pt x="1077431" y="1726138"/>
                  <a:pt x="943377" y="1657291"/>
                  <a:pt x="790299" y="1622676"/>
                </a:cubicBezTo>
                <a:cubicBezTo>
                  <a:pt x="759953" y="1615751"/>
                  <a:pt x="726441" y="1606521"/>
                  <a:pt x="712401" y="1560751"/>
                </a:cubicBezTo>
                <a:cubicBezTo>
                  <a:pt x="1126798" y="1629213"/>
                  <a:pt x="1504511" y="1807676"/>
                  <a:pt x="1932039" y="1797291"/>
                </a:cubicBezTo>
                <a:cubicBezTo>
                  <a:pt x="1815195" y="1740752"/>
                  <a:pt x="1679780" y="1737675"/>
                  <a:pt x="1555234" y="1698059"/>
                </a:cubicBezTo>
                <a:cubicBezTo>
                  <a:pt x="1643549" y="1668444"/>
                  <a:pt x="1726428" y="1699213"/>
                  <a:pt x="1810212" y="1716137"/>
                </a:cubicBezTo>
                <a:cubicBezTo>
                  <a:pt x="1880410" y="1729982"/>
                  <a:pt x="1943817" y="1732290"/>
                  <a:pt x="1951515" y="1649598"/>
                </a:cubicBezTo>
                <a:cubicBezTo>
                  <a:pt x="1948798" y="1644214"/>
                  <a:pt x="1949249" y="1637291"/>
                  <a:pt x="1949704" y="1630753"/>
                </a:cubicBezTo>
                <a:cubicBezTo>
                  <a:pt x="1926152" y="1596522"/>
                  <a:pt x="1889468" y="1578830"/>
                  <a:pt x="1845990" y="1568828"/>
                </a:cubicBezTo>
                <a:cubicBezTo>
                  <a:pt x="1819722" y="1562674"/>
                  <a:pt x="1784851" y="1553443"/>
                  <a:pt x="1785302" y="1528829"/>
                </a:cubicBezTo>
                <a:cubicBezTo>
                  <a:pt x="1786662" y="1437674"/>
                  <a:pt x="1702878" y="1411136"/>
                  <a:pt x="1619092" y="1384597"/>
                </a:cubicBezTo>
                <a:cubicBezTo>
                  <a:pt x="1665740" y="1339213"/>
                  <a:pt x="1702423" y="1372674"/>
                  <a:pt x="1737750" y="1369214"/>
                </a:cubicBezTo>
                <a:cubicBezTo>
                  <a:pt x="1760848" y="1366906"/>
                  <a:pt x="1781679" y="1362675"/>
                  <a:pt x="1781679" y="1339213"/>
                </a:cubicBezTo>
                <a:cubicBezTo>
                  <a:pt x="1782132" y="1319597"/>
                  <a:pt x="1771262" y="1297288"/>
                  <a:pt x="1748620" y="1296905"/>
                </a:cubicBezTo>
                <a:cubicBezTo>
                  <a:pt x="1606863" y="1293442"/>
                  <a:pt x="1528513" y="1167288"/>
                  <a:pt x="1381324" y="1166904"/>
                </a:cubicBezTo>
                <a:cubicBezTo>
                  <a:pt x="1293462" y="1166904"/>
                  <a:pt x="1427065" y="1095751"/>
                  <a:pt x="1352792" y="1066135"/>
                </a:cubicBezTo>
                <a:cubicBezTo>
                  <a:pt x="1336486" y="1059596"/>
                  <a:pt x="1395363" y="1049597"/>
                  <a:pt x="1421631" y="1051135"/>
                </a:cubicBezTo>
                <a:cubicBezTo>
                  <a:pt x="1447445" y="1052673"/>
                  <a:pt x="1470543" y="1071519"/>
                  <a:pt x="1501793" y="1058058"/>
                </a:cubicBezTo>
                <a:cubicBezTo>
                  <a:pt x="1519003" y="1009981"/>
                  <a:pt x="1474621" y="992289"/>
                  <a:pt x="1437935" y="978826"/>
                </a:cubicBezTo>
                <a:cubicBezTo>
                  <a:pt x="1353244" y="947673"/>
                  <a:pt x="1270817" y="909981"/>
                  <a:pt x="1177975" y="898826"/>
                </a:cubicBezTo>
                <a:cubicBezTo>
                  <a:pt x="1144915" y="894980"/>
                  <a:pt x="1225528" y="843440"/>
                  <a:pt x="1241378" y="825366"/>
                </a:cubicBezTo>
                <a:cubicBezTo>
                  <a:pt x="867743" y="635366"/>
                  <a:pt x="418474" y="644980"/>
                  <a:pt x="0" y="491517"/>
                </a:cubicBezTo>
                <a:cubicBezTo>
                  <a:pt x="92391" y="461518"/>
                  <a:pt x="160326" y="483440"/>
                  <a:pt x="223277" y="488057"/>
                </a:cubicBezTo>
                <a:cubicBezTo>
                  <a:pt x="380429" y="499594"/>
                  <a:pt x="535773" y="523440"/>
                  <a:pt x="692473" y="537671"/>
                </a:cubicBezTo>
                <a:cubicBezTo>
                  <a:pt x="769465" y="544594"/>
                  <a:pt x="841022" y="570749"/>
                  <a:pt x="927071" y="529211"/>
                </a:cubicBezTo>
                <a:cubicBezTo>
                  <a:pt x="984589" y="501518"/>
                  <a:pt x="1076527" y="531517"/>
                  <a:pt x="1147177" y="556134"/>
                </a:cubicBezTo>
                <a:cubicBezTo>
                  <a:pt x="1205600" y="576517"/>
                  <a:pt x="1261306" y="581901"/>
                  <a:pt x="1338752" y="556134"/>
                </a:cubicBezTo>
                <a:cubicBezTo>
                  <a:pt x="1268554" y="540364"/>
                  <a:pt x="1214658" y="526519"/>
                  <a:pt x="1159406" y="516901"/>
                </a:cubicBezTo>
                <a:cubicBezTo>
                  <a:pt x="1115475" y="509211"/>
                  <a:pt x="1220094" y="478056"/>
                  <a:pt x="1273535" y="481902"/>
                </a:cubicBezTo>
                <a:cubicBezTo>
                  <a:pt x="1348263" y="487287"/>
                  <a:pt x="1306144" y="467287"/>
                  <a:pt x="1293462" y="439595"/>
                </a:cubicBezTo>
                <a:cubicBezTo>
                  <a:pt x="1279875" y="409979"/>
                  <a:pt x="1320183" y="400749"/>
                  <a:pt x="1345545" y="406900"/>
                </a:cubicBezTo>
                <a:cubicBezTo>
                  <a:pt x="1442916" y="431133"/>
                  <a:pt x="1539834" y="388441"/>
                  <a:pt x="1640379" y="423057"/>
                </a:cubicBezTo>
                <a:cubicBezTo>
                  <a:pt x="1615015" y="337670"/>
                  <a:pt x="1560215" y="300363"/>
                  <a:pt x="1445634" y="288439"/>
                </a:cubicBezTo>
                <a:cubicBezTo>
                  <a:pt x="1402608" y="283826"/>
                  <a:pt x="1357773" y="290748"/>
                  <a:pt x="1320636" y="266131"/>
                </a:cubicBezTo>
                <a:cubicBezTo>
                  <a:pt x="1299349" y="251902"/>
                  <a:pt x="1275346" y="234978"/>
                  <a:pt x="1292104" y="208824"/>
                </a:cubicBezTo>
                <a:cubicBezTo>
                  <a:pt x="1303877" y="190363"/>
                  <a:pt x="1329242" y="190363"/>
                  <a:pt x="1350074" y="196517"/>
                </a:cubicBezTo>
                <a:cubicBezTo>
                  <a:pt x="1443371" y="223826"/>
                  <a:pt x="1540741" y="233825"/>
                  <a:pt x="1638113" y="243826"/>
                </a:cubicBezTo>
                <a:cubicBezTo>
                  <a:pt x="1653059" y="245364"/>
                  <a:pt x="1669814" y="250365"/>
                  <a:pt x="1686573" y="224977"/>
                </a:cubicBezTo>
                <a:cubicBezTo>
                  <a:pt x="1504511" y="183824"/>
                  <a:pt x="1331505" y="125362"/>
                  <a:pt x="1144459" y="102670"/>
                </a:cubicBezTo>
                <a:cubicBezTo>
                  <a:pt x="1147177" y="91900"/>
                  <a:pt x="1149896" y="81131"/>
                  <a:pt x="1152614" y="70362"/>
                </a:cubicBezTo>
                <a:cubicBezTo>
                  <a:pt x="1298896" y="85746"/>
                  <a:pt x="1445182" y="101131"/>
                  <a:pt x="1629961" y="120363"/>
                </a:cubicBezTo>
                <a:cubicBezTo>
                  <a:pt x="1516284" y="59207"/>
                  <a:pt x="1408951" y="79594"/>
                  <a:pt x="1324712" y="25362"/>
                </a:cubicBezTo>
                <a:cubicBezTo>
                  <a:pt x="1340563" y="4786"/>
                  <a:pt x="1359698" y="-407"/>
                  <a:pt x="1379513" y="25"/>
                </a:cubicBezTo>
                <a:close/>
              </a:path>
            </a:pathLst>
          </a:custGeom>
        </p:spPr>
      </p:pic>
      <p:pic>
        <p:nvPicPr>
          <p:cNvPr id="6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E50B5C11-5FEF-8A5D-3FE7-FF9B7946F8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1261" y="91569"/>
            <a:ext cx="1100078" cy="657342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537B3AB1-43AB-F838-7042-F878B05AAEDD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28892" y="6081360"/>
            <a:ext cx="1009650" cy="5905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99E9B6E-2D8A-C06E-05F6-3399EF9AFB58}"/>
              </a:ext>
            </a:extLst>
          </p:cNvPr>
          <p:cNvSpPr txBox="1"/>
          <p:nvPr/>
        </p:nvSpPr>
        <p:spPr>
          <a:xfrm>
            <a:off x="3845080" y="4690714"/>
            <a:ext cx="4220736" cy="13388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b="1" dirty="0">
                <a:ea typeface="+mn-lt"/>
                <a:cs typeface="+mn-lt"/>
              </a:rPr>
              <a:t>Zpracoval Národní vzdělávací fond</a:t>
            </a:r>
            <a:r>
              <a:rPr lang="cs-CZ" b="1" dirty="0">
                <a:cs typeface="Calibri" panose="020F0502020204030204"/>
              </a:rPr>
              <a:t> v rámci projektu STRATIN+</a:t>
            </a:r>
            <a:endParaRPr lang="cs-CZ" b="1" dirty="0">
              <a:ea typeface="+mn-lt"/>
              <a:cs typeface="+mn-lt"/>
            </a:endParaRPr>
          </a:p>
          <a:p>
            <a:pPr algn="ctr">
              <a:lnSpc>
                <a:spcPct val="150000"/>
              </a:lnSpc>
            </a:pPr>
            <a:r>
              <a:rPr lang="cs-CZ" dirty="0">
                <a:ea typeface="+mn-lt"/>
                <a:cs typeface="+mn-lt"/>
              </a:rPr>
              <a:t>www.nvf.cz / observatory@nvf.cz</a:t>
            </a:r>
          </a:p>
        </p:txBody>
      </p:sp>
    </p:spTree>
    <p:extLst>
      <p:ext uri="{BB962C8B-B14F-4D97-AF65-F5344CB8AC3E}">
        <p14:creationId xmlns:p14="http://schemas.microsoft.com/office/powerpoint/2010/main" xmlns="" val="188360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426" r="-1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0B571C2-2F4F-6541-C08C-426A49C9845E}"/>
              </a:ext>
            </a:extLst>
          </p:cNvPr>
          <p:cNvSpPr txBox="1"/>
          <p:nvPr/>
        </p:nvSpPr>
        <p:spPr>
          <a:xfrm>
            <a:off x="2726724" y="1095632"/>
            <a:ext cx="7175158" cy="61401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cs-CZ" dirty="0">
                <a:solidFill>
                  <a:srgbClr val="1D96CD"/>
                </a:solidFill>
                <a:latin typeface="Corbel"/>
              </a:rPr>
              <a:t>10:00 – 10:10	Zahájení webináře a úvodní slovo</a:t>
            </a:r>
          </a:p>
          <a:p>
            <a:pPr marL="2171700" lvl="4" indent="-342900">
              <a:lnSpc>
                <a:spcPct val="150000"/>
              </a:lnSpc>
            </a:pPr>
            <a:r>
              <a:rPr lang="cs-CZ" sz="1200" dirty="0"/>
              <a:t>R. Wildová (vrchní ředitelka sekce vysokého školství, vědy a výzkumu, MŠMT), </a:t>
            </a:r>
          </a:p>
          <a:p>
            <a:pPr marL="2171700" lvl="4" indent="-342900">
              <a:lnSpc>
                <a:spcPct val="150000"/>
              </a:lnSpc>
            </a:pPr>
            <a:r>
              <a:rPr lang="cs-CZ" sz="1200" dirty="0"/>
              <a:t>M. Kopicová (ředitelka, Národní vzdělávací fond)</a:t>
            </a:r>
            <a:endParaRPr lang="cs-CZ" dirty="0"/>
          </a:p>
          <a:p>
            <a:pPr marL="342900" indent="-342900">
              <a:lnSpc>
                <a:spcPct val="150000"/>
              </a:lnSpc>
            </a:pPr>
            <a:r>
              <a:rPr lang="cs-CZ" dirty="0">
                <a:solidFill>
                  <a:srgbClr val="1D96CD"/>
                </a:solidFill>
                <a:latin typeface="Corbel"/>
              </a:rPr>
              <a:t>10:10 – 10:30	Rozsah a průběh doktorského studia</a:t>
            </a:r>
          </a:p>
          <a:p>
            <a:pPr marL="2171700" lvl="4" indent="-342900">
              <a:lnSpc>
                <a:spcPct val="150000"/>
              </a:lnSpc>
            </a:pPr>
            <a:r>
              <a:rPr lang="cs-CZ" sz="1200" dirty="0"/>
              <a:t>V. Czesaná (NVF), F. Klicnar (NVF)</a:t>
            </a:r>
            <a:endParaRPr lang="cs-CZ" dirty="0">
              <a:solidFill>
                <a:srgbClr val="1D96CD"/>
              </a:solidFill>
              <a:latin typeface="Corbel"/>
            </a:endParaRPr>
          </a:p>
          <a:p>
            <a:pPr marL="342900" indent="-342900">
              <a:lnSpc>
                <a:spcPct val="150000"/>
              </a:lnSpc>
            </a:pPr>
            <a:r>
              <a:rPr lang="cs-CZ" dirty="0">
                <a:solidFill>
                  <a:srgbClr val="1D96CD"/>
                </a:solidFill>
                <a:latin typeface="Corbel"/>
              </a:rPr>
              <a:t>10:30 – 10:45	Genderové rozdíly v doktorském studiu</a:t>
            </a:r>
          </a:p>
          <a:p>
            <a:pPr marL="2171700" lvl="4" indent="-342900">
              <a:lnSpc>
                <a:spcPct val="150000"/>
              </a:lnSpc>
            </a:pPr>
            <a:r>
              <a:rPr lang="cs-CZ" sz="1200" dirty="0"/>
              <a:t>Z. Šímová (NVF)</a:t>
            </a:r>
            <a:endParaRPr lang="cs-CZ" dirty="0">
              <a:solidFill>
                <a:srgbClr val="1D96CD"/>
              </a:solidFill>
              <a:latin typeface="Corbel"/>
            </a:endParaRPr>
          </a:p>
          <a:p>
            <a:pPr marL="342900" indent="-342900">
              <a:lnSpc>
                <a:spcPct val="150000"/>
              </a:lnSpc>
            </a:pPr>
            <a:r>
              <a:rPr lang="cs-CZ" dirty="0">
                <a:solidFill>
                  <a:srgbClr val="1D96CD"/>
                </a:solidFill>
                <a:latin typeface="Corbel"/>
              </a:rPr>
              <a:t>10:45 – 11:00	Otevřenost doktorského studia zahraničním talentům</a:t>
            </a:r>
          </a:p>
          <a:p>
            <a:pPr marL="2171700" lvl="4" indent="-342900">
              <a:lnSpc>
                <a:spcPct val="150000"/>
              </a:lnSpc>
            </a:pPr>
            <a:r>
              <a:rPr lang="cs-CZ" sz="1200" dirty="0"/>
              <a:t>Z. Matoušková (NVF)</a:t>
            </a:r>
            <a:endParaRPr lang="cs-CZ" dirty="0">
              <a:solidFill>
                <a:srgbClr val="1D96CD"/>
              </a:solidFill>
              <a:latin typeface="Corbel"/>
            </a:endParaRPr>
          </a:p>
          <a:p>
            <a:pPr marL="342900" indent="-342900">
              <a:lnSpc>
                <a:spcPct val="150000"/>
              </a:lnSpc>
            </a:pPr>
            <a:r>
              <a:rPr lang="cs-CZ" dirty="0">
                <a:solidFill>
                  <a:srgbClr val="1D96CD"/>
                </a:solidFill>
                <a:latin typeface="Corbel"/>
              </a:rPr>
              <a:t>11:00 – 11:15	Uplatnění absolventů doktorského studia</a:t>
            </a:r>
          </a:p>
          <a:p>
            <a:pPr marL="2171700" lvl="4" indent="-342900">
              <a:lnSpc>
                <a:spcPct val="150000"/>
              </a:lnSpc>
            </a:pPr>
            <a:r>
              <a:rPr lang="cs-CZ" sz="1200" dirty="0"/>
              <a:t>M. Janíčko (NVF)</a:t>
            </a:r>
          </a:p>
          <a:p>
            <a:pPr marL="342900" indent="-342900">
              <a:lnSpc>
                <a:spcPct val="200000"/>
              </a:lnSpc>
            </a:pPr>
            <a:r>
              <a:rPr lang="cs-CZ" dirty="0">
                <a:solidFill>
                  <a:srgbClr val="1D96CD"/>
                </a:solidFill>
                <a:latin typeface="Corbel"/>
              </a:rPr>
              <a:t>11:15 – 11:50	Diskuze</a:t>
            </a:r>
          </a:p>
          <a:p>
            <a:pPr marL="342900" indent="-342900">
              <a:lnSpc>
                <a:spcPct val="150000"/>
              </a:lnSpc>
            </a:pPr>
            <a:r>
              <a:rPr lang="cs-CZ" dirty="0">
                <a:solidFill>
                  <a:srgbClr val="1D96CD"/>
                </a:solidFill>
                <a:latin typeface="Corbel"/>
              </a:rPr>
              <a:t>11:50 – 12:00	Závěr webináře</a:t>
            </a:r>
          </a:p>
          <a:p>
            <a:pPr marL="342900" lvl="4" indent="-342900">
              <a:lnSpc>
                <a:spcPct val="150000"/>
              </a:lnSpc>
            </a:pPr>
            <a:r>
              <a:rPr lang="cs-CZ" sz="1200" dirty="0"/>
              <a:t>			R.  Wildová (MŠMT), M. Kopicová (NVF)</a:t>
            </a:r>
            <a:endParaRPr lang="cs-CZ" dirty="0"/>
          </a:p>
          <a:p>
            <a:pPr marL="342900" indent="-342900">
              <a:lnSpc>
                <a:spcPct val="200000"/>
              </a:lnSpc>
            </a:pPr>
            <a:endParaRPr lang="cs-CZ" dirty="0">
              <a:solidFill>
                <a:srgbClr val="1D96CD"/>
              </a:solidFill>
              <a:latin typeface="Corbel"/>
            </a:endParaRPr>
          </a:p>
          <a:p>
            <a:pPr marL="342900" indent="-342900">
              <a:lnSpc>
                <a:spcPct val="200000"/>
              </a:lnSpc>
            </a:pPr>
            <a:endParaRPr lang="cs-CZ" dirty="0">
              <a:solidFill>
                <a:srgbClr val="1D96CD"/>
              </a:solidFill>
              <a:latin typeface="Corbe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7F19542-D652-F022-23CA-2487A322860B}"/>
              </a:ext>
            </a:extLst>
          </p:cNvPr>
          <p:cNvSpPr txBox="1"/>
          <p:nvPr/>
        </p:nvSpPr>
        <p:spPr>
          <a:xfrm>
            <a:off x="3013726" y="412808"/>
            <a:ext cx="586646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3600" dirty="0">
                <a:solidFill>
                  <a:srgbClr val="05425F"/>
                </a:solidFill>
                <a:latin typeface="Corbel"/>
                <a:ea typeface="Verdana"/>
              </a:rPr>
              <a:t>Program webináře</a:t>
            </a:r>
            <a:endParaRPr lang="cs-CZ" sz="3600" dirty="0">
              <a:solidFill>
                <a:srgbClr val="05425F"/>
              </a:solidFill>
              <a:latin typeface="Corbel"/>
              <a:ea typeface="Verdan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3245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426" r="-1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7F19542-D652-F022-23CA-2487A322860B}"/>
              </a:ext>
            </a:extLst>
          </p:cNvPr>
          <p:cNvSpPr txBox="1"/>
          <p:nvPr/>
        </p:nvSpPr>
        <p:spPr>
          <a:xfrm>
            <a:off x="2923109" y="1088310"/>
            <a:ext cx="586646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3600" dirty="0">
                <a:solidFill>
                  <a:srgbClr val="05425F"/>
                </a:solidFill>
                <a:latin typeface="Corbel"/>
                <a:ea typeface="Verdana"/>
              </a:rPr>
              <a:t>Rozsah a průběh doktorského studia</a:t>
            </a:r>
          </a:p>
        </p:txBody>
      </p:sp>
      <p:sp>
        <p:nvSpPr>
          <p:cNvPr id="5" name="Obdélník 4"/>
          <p:cNvSpPr/>
          <p:nvPr/>
        </p:nvSpPr>
        <p:spPr>
          <a:xfrm>
            <a:off x="3048000" y="3366175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dirty="0"/>
              <a:t>Věra Czesaná</a:t>
            </a:r>
          </a:p>
          <a:p>
            <a:pPr algn="ctr"/>
            <a:r>
              <a:rPr lang="cs-CZ" dirty="0"/>
              <a:t>Filip Klicnar</a:t>
            </a:r>
          </a:p>
          <a:p>
            <a:pPr algn="ctr"/>
            <a:endParaRPr lang="cs-CZ" dirty="0"/>
          </a:p>
          <a:p>
            <a:pPr algn="ctr"/>
            <a:r>
              <a:rPr lang="cs-CZ" dirty="0"/>
              <a:t>Národní vzdělávací fond, o.p.s.</a:t>
            </a:r>
          </a:p>
          <a:p>
            <a:pPr algn="ctr"/>
            <a:endParaRPr lang="cs-CZ" dirty="0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xmlns="" id="{A2653951-5463-6F08-5EDA-E90437FB33D8}"/>
              </a:ext>
            </a:extLst>
          </p:cNvPr>
          <p:cNvSpPr txBox="1"/>
          <p:nvPr/>
        </p:nvSpPr>
        <p:spPr>
          <a:xfrm>
            <a:off x="3771334" y="5649075"/>
            <a:ext cx="464614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1600" dirty="0">
                <a:latin typeface="Corbel"/>
              </a:rPr>
              <a:t>Webinář MŠMT 22.02.2023</a:t>
            </a:r>
          </a:p>
        </p:txBody>
      </p:sp>
    </p:spTree>
    <p:extLst>
      <p:ext uri="{BB962C8B-B14F-4D97-AF65-F5344CB8AC3E}">
        <p14:creationId xmlns:p14="http://schemas.microsoft.com/office/powerpoint/2010/main" xmlns="" val="1723245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426" r="-1" b="-1"/>
          <a:stretch/>
        </p:blipFill>
        <p:spPr>
          <a:xfrm>
            <a:off x="-1504" y="-3086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xmlns="" id="{E26A1CA7-6637-532E-123C-6ED47B1AB21A}"/>
              </a:ext>
            </a:extLst>
          </p:cNvPr>
          <p:cNvGrpSpPr/>
          <p:nvPr/>
        </p:nvGrpSpPr>
        <p:grpSpPr>
          <a:xfrm>
            <a:off x="2814815" y="140044"/>
            <a:ext cx="6930547" cy="6483388"/>
            <a:chOff x="4191907" y="1336675"/>
            <a:chExt cx="2324553" cy="4390570"/>
          </a:xfrm>
        </p:grpSpPr>
        <p:sp>
          <p:nvSpPr>
            <p:cNvPr id="5" name="Rectangle: Top Corners Rounded 4">
              <a:extLst>
                <a:ext uri="{FF2B5EF4-FFF2-40B4-BE49-F238E27FC236}">
                  <a16:creationId xmlns:a16="http://schemas.microsoft.com/office/drawing/2014/main" xmlns="" id="{F13BE2C7-81E5-FD99-3445-C3B39A003F69}"/>
                </a:ext>
              </a:extLst>
            </p:cNvPr>
            <p:cNvSpPr/>
            <p:nvPr/>
          </p:nvSpPr>
          <p:spPr>
            <a:xfrm>
              <a:off x="4194175" y="1336675"/>
              <a:ext cx="2322285" cy="1496785"/>
            </a:xfrm>
            <a:prstGeom prst="round2SameRect">
              <a:avLst/>
            </a:prstGeom>
            <a:solidFill>
              <a:srgbClr val="054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: Top Corners Rounded 13">
              <a:extLst>
                <a:ext uri="{FF2B5EF4-FFF2-40B4-BE49-F238E27FC236}">
                  <a16:creationId xmlns:a16="http://schemas.microsoft.com/office/drawing/2014/main" xmlns="" id="{5EFF0DD1-95D5-3557-2493-D06AB6F25C5C}"/>
                </a:ext>
              </a:extLst>
            </p:cNvPr>
            <p:cNvSpPr/>
            <p:nvPr/>
          </p:nvSpPr>
          <p:spPr>
            <a:xfrm rot="10800000">
              <a:off x="4194174" y="4230460"/>
              <a:ext cx="2322285" cy="1496785"/>
            </a:xfrm>
            <a:prstGeom prst="round2SameRect">
              <a:avLst/>
            </a:prstGeom>
            <a:solidFill>
              <a:srgbClr val="054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F6A757A2-866F-6550-E489-25F93D8603BC}"/>
                </a:ext>
              </a:extLst>
            </p:cNvPr>
            <p:cNvSpPr/>
            <p:nvPr/>
          </p:nvSpPr>
          <p:spPr>
            <a:xfrm>
              <a:off x="4191907" y="2831193"/>
              <a:ext cx="2322285" cy="1460499"/>
            </a:xfrm>
            <a:prstGeom prst="rect">
              <a:avLst/>
            </a:prstGeom>
            <a:solidFill>
              <a:srgbClr val="054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39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10" name="Graphic 11" descr="Books with solid fill">
            <a:extLst>
              <a:ext uri="{FF2B5EF4-FFF2-40B4-BE49-F238E27FC236}">
                <a16:creationId xmlns:a16="http://schemas.microsoft.com/office/drawing/2014/main" xmlns="" id="{3C4E8D71-C8DE-0C90-B109-E495C4551A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106204" y="1034388"/>
            <a:ext cx="585840" cy="474991"/>
          </a:xfrm>
          <a:prstGeom prst="rect">
            <a:avLst/>
          </a:prstGeom>
        </p:spPr>
      </p:pic>
      <p:pic>
        <p:nvPicPr>
          <p:cNvPr id="12" name="Graphic 15" descr="Gears with solid fill">
            <a:extLst>
              <a:ext uri="{FF2B5EF4-FFF2-40B4-BE49-F238E27FC236}">
                <a16:creationId xmlns:a16="http://schemas.microsoft.com/office/drawing/2014/main" xmlns="" id="{91FCCEC0-79D9-5D96-3236-37F4FE32EC7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3080888" y="3802731"/>
            <a:ext cx="576768" cy="465698"/>
          </a:xfrm>
          <a:prstGeom prst="rect">
            <a:avLst/>
          </a:prstGeom>
        </p:spPr>
      </p:pic>
      <p:pic>
        <p:nvPicPr>
          <p:cNvPr id="16" name="Graphic 17" descr="Internet with solid fill">
            <a:extLst>
              <a:ext uri="{FF2B5EF4-FFF2-40B4-BE49-F238E27FC236}">
                <a16:creationId xmlns:a16="http://schemas.microsoft.com/office/drawing/2014/main" xmlns="" id="{EA22A554-C4A0-B27D-D6E1-C4A2F8EF71D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3111572" y="2930343"/>
            <a:ext cx="504418" cy="511275"/>
          </a:xfrm>
          <a:prstGeom prst="rect">
            <a:avLst/>
          </a:prstGeom>
        </p:spPr>
      </p:pic>
      <p:pic>
        <p:nvPicPr>
          <p:cNvPr id="18" name="Graphic 19" descr="Microscope with solid fill">
            <a:extLst>
              <a:ext uri="{FF2B5EF4-FFF2-40B4-BE49-F238E27FC236}">
                <a16:creationId xmlns:a16="http://schemas.microsoft.com/office/drawing/2014/main" xmlns="" id="{A752208D-62AF-D00E-72A5-00291AD13F6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3046639" y="2161775"/>
            <a:ext cx="536820" cy="440406"/>
          </a:xfrm>
          <a:prstGeom prst="rect">
            <a:avLst/>
          </a:prstGeom>
        </p:spPr>
      </p:pic>
      <p:pic>
        <p:nvPicPr>
          <p:cNvPr id="20" name="Graphic 20" descr="Stethoscope with solid fill">
            <a:extLst>
              <a:ext uri="{FF2B5EF4-FFF2-40B4-BE49-F238E27FC236}">
                <a16:creationId xmlns:a16="http://schemas.microsoft.com/office/drawing/2014/main" xmlns="" id="{281D5BD3-486B-CFAE-3CD0-34B8BB4C836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3041135" y="5470267"/>
            <a:ext cx="567918" cy="456848"/>
          </a:xfrm>
          <a:prstGeom prst="rect">
            <a:avLst/>
          </a:prstGeom>
        </p:spPr>
      </p:pic>
      <p:pic>
        <p:nvPicPr>
          <p:cNvPr id="21" name="Graphic 21" descr="Cow with solid fill">
            <a:extLst>
              <a:ext uri="{FF2B5EF4-FFF2-40B4-BE49-F238E27FC236}">
                <a16:creationId xmlns:a16="http://schemas.microsoft.com/office/drawing/2014/main" xmlns="" id="{6956C1D0-2065-0D44-60C5-24D547ABA6C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3107038" y="4660313"/>
            <a:ext cx="484660" cy="429413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F37691DF-76C3-F966-ACF9-6C5D1F490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33989108"/>
              </p:ext>
            </p:extLst>
          </p:nvPr>
        </p:nvGraphicFramePr>
        <p:xfrm>
          <a:off x="3682999" y="570452"/>
          <a:ext cx="6062363" cy="557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906">
                  <a:extLst>
                    <a:ext uri="{9D8B030D-6E8A-4147-A177-3AD203B41FA5}">
                      <a16:colId xmlns:a16="http://schemas.microsoft.com/office/drawing/2014/main" xmlns="" val="3730049226"/>
                    </a:ext>
                  </a:extLst>
                </a:gridCol>
                <a:gridCol w="3426457">
                  <a:extLst>
                    <a:ext uri="{9D8B030D-6E8A-4147-A177-3AD203B41FA5}">
                      <a16:colId xmlns:a16="http://schemas.microsoft.com/office/drawing/2014/main" xmlns="" val="670983835"/>
                    </a:ext>
                  </a:extLst>
                </a:gridCol>
              </a:tblGrid>
              <a:tr h="1344089">
                <a:tc>
                  <a:txBody>
                    <a:bodyPr/>
                    <a:lstStyle/>
                    <a:p>
                      <a:pPr algn="ctr"/>
                      <a:r>
                        <a:rPr lang="cs-CZ" b="1" noProof="0" dirty="0">
                          <a:solidFill>
                            <a:schemeClr val="bg1"/>
                          </a:solidFill>
                        </a:rPr>
                        <a:t> Humanitní a sociálněvědní obory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/>
                        <a:buChar char="§"/>
                      </a:pPr>
                      <a:r>
                        <a:rPr lang="cs-CZ" sz="1400" b="0" noProof="0" dirty="0">
                          <a:solidFill>
                            <a:schemeClr val="bg1"/>
                          </a:solidFill>
                        </a:rPr>
                        <a:t>Vzdělávání a výchova (ISCED 1)</a:t>
                      </a:r>
                    </a:p>
                    <a:p>
                      <a:pPr marL="342900" lvl="0" indent="-342900" algn="l">
                        <a:buFont typeface="Wingdings"/>
                        <a:buChar char="§"/>
                      </a:pPr>
                      <a:r>
                        <a:rPr lang="cs-CZ" sz="1400" b="0" noProof="0" dirty="0">
                          <a:solidFill>
                            <a:schemeClr val="bg1"/>
                          </a:solidFill>
                        </a:rPr>
                        <a:t>Umění a humanitní vědy    (ISCED 2)</a:t>
                      </a:r>
                      <a:endParaRPr lang="cs-CZ" sz="1400" b="0" dirty="0"/>
                    </a:p>
                    <a:p>
                      <a:pPr marL="342900" lvl="0" indent="-342900" algn="l">
                        <a:buFont typeface="Wingdings"/>
                        <a:buChar char="§"/>
                      </a:pPr>
                      <a:r>
                        <a:rPr lang="cs-CZ" sz="1400" b="0" noProof="0" dirty="0">
                          <a:solidFill>
                            <a:schemeClr val="bg1"/>
                          </a:solidFill>
                        </a:rPr>
                        <a:t>Společenské vědy, žurnalistika a informační vědy (ISCED 3)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74742511"/>
                  </a:ext>
                </a:extLst>
              </a:tr>
              <a:tr h="846177">
                <a:tc>
                  <a:txBody>
                    <a:bodyPr/>
                    <a:lstStyle/>
                    <a:p>
                      <a:pPr algn="ctr"/>
                      <a:r>
                        <a:rPr lang="cs-CZ" b="1" noProof="0" dirty="0">
                          <a:solidFill>
                            <a:schemeClr val="bg1"/>
                          </a:solidFill>
                        </a:rPr>
                        <a:t> Přírodovědné obory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/>
                        <a:buChar char="§"/>
                      </a:pPr>
                      <a:r>
                        <a:rPr lang="cs-CZ" sz="1400" noProof="0" dirty="0">
                          <a:solidFill>
                            <a:schemeClr val="bg1"/>
                          </a:solidFill>
                        </a:rPr>
                        <a:t>Přírodní vědy, matematika a statistika (ISCED 5)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28926024"/>
                  </a:ext>
                </a:extLst>
              </a:tr>
              <a:tr h="846177">
                <a:tc>
                  <a:txBody>
                    <a:bodyPr/>
                    <a:lstStyle/>
                    <a:p>
                      <a:pPr algn="ctr"/>
                      <a:r>
                        <a:rPr lang="cs-CZ" b="1" noProof="0" dirty="0">
                          <a:solidFill>
                            <a:schemeClr val="bg1"/>
                          </a:solidFill>
                        </a:rPr>
                        <a:t> ICT obory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/>
                        <a:buChar char="§"/>
                      </a:pPr>
                      <a:r>
                        <a:rPr lang="cs-CZ" sz="1400" noProof="0" dirty="0">
                          <a:solidFill>
                            <a:schemeClr val="bg1"/>
                          </a:solidFill>
                        </a:rPr>
                        <a:t>Informační a komunikační technologie (ISCED 6)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81143107"/>
                  </a:ext>
                </a:extLst>
              </a:tr>
              <a:tr h="846177">
                <a:tc>
                  <a:txBody>
                    <a:bodyPr/>
                    <a:lstStyle/>
                    <a:p>
                      <a:pPr algn="ctr"/>
                      <a:r>
                        <a:rPr lang="cs-CZ" b="1" noProof="0" dirty="0">
                          <a:solidFill>
                            <a:schemeClr val="bg1"/>
                          </a:solidFill>
                        </a:rPr>
                        <a:t> Technické obory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/>
                        <a:buChar char="§"/>
                      </a:pPr>
                      <a:r>
                        <a:rPr lang="cs-CZ" sz="1400" noProof="0" dirty="0">
                          <a:solidFill>
                            <a:schemeClr val="bg1"/>
                          </a:solidFill>
                        </a:rPr>
                        <a:t>Technika, výroba, stavebnictví (ISCED 7)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7291012"/>
                  </a:ext>
                </a:extLst>
              </a:tr>
              <a:tr h="846177">
                <a:tc>
                  <a:txBody>
                    <a:bodyPr/>
                    <a:lstStyle/>
                    <a:p>
                      <a:pPr algn="ctr"/>
                      <a:r>
                        <a:rPr lang="cs-CZ" b="1" noProof="0" dirty="0">
                          <a:solidFill>
                            <a:schemeClr val="bg1"/>
                          </a:solidFill>
                        </a:rPr>
                        <a:t> Zemědělské obory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/>
                        <a:buChar char="§"/>
                      </a:pPr>
                      <a:r>
                        <a:rPr lang="cs-CZ" sz="1400" noProof="0" dirty="0">
                          <a:solidFill>
                            <a:schemeClr val="bg1"/>
                          </a:solidFill>
                        </a:rPr>
                        <a:t>Zemědělství, lesnictví, rybářství a veterinářství (ISCED 8)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91898363"/>
                  </a:ext>
                </a:extLst>
              </a:tr>
              <a:tr h="846177">
                <a:tc>
                  <a:txBody>
                    <a:bodyPr/>
                    <a:lstStyle/>
                    <a:p>
                      <a:pPr algn="ctr"/>
                      <a:r>
                        <a:rPr lang="cs-CZ" b="1" noProof="0" dirty="0">
                          <a:solidFill>
                            <a:schemeClr val="bg1"/>
                          </a:solidFill>
                        </a:rPr>
                        <a:t> Zdravotní a sociální péče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/>
                        <a:buChar char="§"/>
                      </a:pPr>
                      <a:r>
                        <a:rPr lang="cs-CZ" sz="1400" noProof="0" dirty="0">
                          <a:solidFill>
                            <a:schemeClr val="bg1"/>
                          </a:solidFill>
                        </a:rPr>
                        <a:t>Zdravotní a sociální péče, péče o příznivé životní podmínky (ISCED 9)</a:t>
                      </a:r>
                    </a:p>
                  </a:txBody>
                  <a:tcPr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59983734"/>
                  </a:ext>
                </a:extLst>
              </a:tr>
            </a:tbl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3509319" y="241844"/>
            <a:ext cx="5560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solidFill>
                  <a:schemeClr val="bg1"/>
                </a:solidFill>
                <a:latin typeface="Corbel" pitchFamily="34" charset="0"/>
              </a:rPr>
              <a:t>Analyzované vědní obory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3163330" y="6227805"/>
            <a:ext cx="61783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>
                <a:solidFill>
                  <a:schemeClr val="bg1"/>
                </a:solidFill>
              </a:rPr>
              <a:t>Pozn.: Obchod, administrativa a právo (ISCED 4) a služby (ISCED 10) nebyly ve studii zahrnuty</a:t>
            </a:r>
          </a:p>
        </p:txBody>
      </p:sp>
    </p:spTree>
    <p:extLst>
      <p:ext uri="{BB962C8B-B14F-4D97-AF65-F5344CB8AC3E}">
        <p14:creationId xmlns:p14="http://schemas.microsoft.com/office/powerpoint/2010/main" xmlns="" val="234421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426" r="-1" b="-1"/>
          <a:stretch/>
        </p:blipFill>
        <p:spPr>
          <a:xfrm>
            <a:off x="-198757" y="0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0B571C2-2F4F-6541-C08C-426A49C9845E}"/>
              </a:ext>
            </a:extLst>
          </p:cNvPr>
          <p:cNvSpPr txBox="1"/>
          <p:nvPr/>
        </p:nvSpPr>
        <p:spPr>
          <a:xfrm>
            <a:off x="2839915" y="693319"/>
            <a:ext cx="792187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2400" dirty="0">
                <a:solidFill>
                  <a:srgbClr val="05425F"/>
                </a:solidFill>
                <a:latin typeface="Corbel" pitchFamily="34" charset="0"/>
              </a:rPr>
              <a:t>Oborová struktura studentů a absolventů doktorského studia</a:t>
            </a:r>
          </a:p>
        </p:txBody>
      </p:sp>
      <p:graphicFrame>
        <p:nvGraphicFramePr>
          <p:cNvPr id="7" name="Graf 6"/>
          <p:cNvGraphicFramePr/>
          <p:nvPr/>
        </p:nvGraphicFramePr>
        <p:xfrm>
          <a:off x="149469" y="1160585"/>
          <a:ext cx="3147646" cy="2576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3596054" y="1310054"/>
            <a:ext cx="7994932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b="1" dirty="0"/>
              <a:t>STUDUJÍCÍ</a:t>
            </a:r>
          </a:p>
          <a:p>
            <a:pPr algn="just">
              <a:spcBef>
                <a:spcPts val="600"/>
              </a:spcBef>
            </a:pPr>
            <a:r>
              <a:rPr lang="cs-CZ" sz="1600" dirty="0"/>
              <a:t>V posledním období – vývoj počtu doktorandů ztratil bývalou dynamiku (vliv demografie). Celkové počty studujících klesly o více než 10%, z 23 940 (2015) na 21 421 (2021).</a:t>
            </a:r>
          </a:p>
          <a:p>
            <a:pPr algn="just">
              <a:spcBef>
                <a:spcPts val="600"/>
              </a:spcBef>
            </a:pPr>
            <a:r>
              <a:rPr lang="cs-CZ" sz="1600" dirty="0"/>
              <a:t>Největší pokles studujících – skupina humanitních a sociálněvědních oborů (o 18%) a skupina technických oborů (dokonce o 23%). </a:t>
            </a:r>
          </a:p>
          <a:p>
            <a:pPr algn="just">
              <a:spcBef>
                <a:spcPts val="600"/>
              </a:spcBef>
            </a:pPr>
            <a:r>
              <a:rPr lang="cs-CZ" sz="1600" dirty="0"/>
              <a:t>Nárůst (mírný) naopak – přírodní vědy (o 5%) a obory zdravotní a sociální péče (o 4%)</a:t>
            </a:r>
          </a:p>
          <a:p>
            <a:pPr algn="just">
              <a:spcBef>
                <a:spcPts val="600"/>
              </a:spcBef>
            </a:pPr>
            <a:r>
              <a:rPr lang="cs-CZ" sz="1600" dirty="0" smtClean="0"/>
              <a:t>Příznivý vývoj studujících  </a:t>
            </a:r>
            <a:r>
              <a:rPr lang="cs-CZ" sz="1600" dirty="0" smtClean="0"/>
              <a:t>– interdisciplinární </a:t>
            </a:r>
            <a:r>
              <a:rPr lang="cs-CZ" sz="1600" dirty="0" smtClean="0"/>
              <a:t>programy (kromě technických oborů)</a:t>
            </a:r>
            <a:endParaRPr lang="cs-CZ" sz="1600" dirty="0" smtClean="0"/>
          </a:p>
          <a:p>
            <a:pPr algn="just">
              <a:spcBef>
                <a:spcPts val="600"/>
              </a:spcBef>
            </a:pPr>
            <a:endParaRPr lang="cs-CZ" sz="1600" dirty="0"/>
          </a:p>
          <a:p>
            <a:pPr algn="just">
              <a:spcBef>
                <a:spcPts val="600"/>
              </a:spcBef>
            </a:pPr>
            <a:r>
              <a:rPr lang="cs-CZ" sz="1600" b="1" dirty="0" smtClean="0"/>
              <a:t>ABSOLVENTI</a:t>
            </a:r>
            <a:endParaRPr lang="cs-CZ" sz="1600" b="1" dirty="0"/>
          </a:p>
          <a:p>
            <a:pPr algn="just">
              <a:spcBef>
                <a:spcPts val="600"/>
              </a:spcBef>
            </a:pPr>
            <a:r>
              <a:rPr lang="cs-CZ" sz="1600" dirty="0"/>
              <a:t>Pokles počtu absolventů – ve většině oborů výraznější než pokles studujících (vliv demografie i dalších faktorů). Jediná výjimka – zdravotní a sociální péče. </a:t>
            </a:r>
          </a:p>
          <a:p>
            <a:pPr algn="just">
              <a:spcBef>
                <a:spcPts val="600"/>
              </a:spcBef>
            </a:pPr>
            <a:r>
              <a:rPr lang="cs-CZ" sz="1600" u="sng" dirty="0"/>
              <a:t>Technické obory </a:t>
            </a:r>
            <a:r>
              <a:rPr lang="cs-CZ" sz="1600" dirty="0"/>
              <a:t>– i přes výrazný pokles (o 23%) stále dominují (podíl 25%), ale bude to dostačující vzhledem k rozsáhlé základně těchto oborů ve VaVaI (4x horší relace)?</a:t>
            </a:r>
          </a:p>
          <a:p>
            <a:pPr algn="just">
              <a:spcBef>
                <a:spcPts val="600"/>
              </a:spcBef>
            </a:pPr>
            <a:r>
              <a:rPr lang="cs-CZ" sz="1600" u="sng" dirty="0"/>
              <a:t>Přírodovědné obory </a:t>
            </a:r>
            <a:r>
              <a:rPr lang="cs-CZ" sz="1600" dirty="0"/>
              <a:t>– podílem se dotahují na technické (rostoucí počet studujících a lepší úspěšnost studia)</a:t>
            </a:r>
          </a:p>
          <a:p>
            <a:pPr algn="just"/>
            <a:r>
              <a:rPr lang="cs-CZ" sz="1600" u="sng" dirty="0"/>
              <a:t>ICT obory </a:t>
            </a:r>
            <a:r>
              <a:rPr lang="cs-CZ" sz="1600" dirty="0"/>
              <a:t>– počty oproti r. 2015 klesly a jejich podíl stagnuje x na trhu práce vysoká </a:t>
            </a:r>
            <a:r>
              <a:rPr lang="cs-CZ" sz="1600" dirty="0" smtClean="0"/>
              <a:t>poptávka</a:t>
            </a:r>
          </a:p>
          <a:p>
            <a:pPr algn="just"/>
            <a:endParaRPr lang="cs-CZ" sz="1600" dirty="0" smtClean="0"/>
          </a:p>
        </p:txBody>
      </p:sp>
      <p:graphicFrame>
        <p:nvGraphicFramePr>
          <p:cNvPr id="10" name="Graf 9"/>
          <p:cNvGraphicFramePr/>
          <p:nvPr/>
        </p:nvGraphicFramePr>
        <p:xfrm>
          <a:off x="-114300" y="3903785"/>
          <a:ext cx="3771900" cy="2725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723245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426" r="-1" b="-1"/>
          <a:stretch/>
        </p:blipFill>
        <p:spPr>
          <a:xfrm>
            <a:off x="-155319" y="-120206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1180987" y="212562"/>
            <a:ext cx="9337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05425F"/>
                </a:solidFill>
                <a:latin typeface="Corbel" pitchFamily="34" charset="0"/>
              </a:rPr>
              <a:t>Struktura absolventů v relaci k pracovním místům ve VaVaI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5863472" y="707010"/>
            <a:ext cx="595774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1600" dirty="0"/>
              <a:t>Strukturu absolventů  je lze hodnotit – z hlediska kapacity pro obnovu a zkvalitnění lidských zdrojů sektoru VaV jako celku (vládní + VŠ sektor + soukromé výzkumné organizace + vývojové útvary podnikatelského sektoru ).</a:t>
            </a:r>
          </a:p>
          <a:p>
            <a:pPr algn="just">
              <a:spcBef>
                <a:spcPts val="600"/>
              </a:spcBef>
            </a:pPr>
            <a:r>
              <a:rPr lang="cs-CZ" sz="1600" dirty="0" smtClean="0"/>
              <a:t>Možno jen hrubé </a:t>
            </a:r>
            <a:r>
              <a:rPr lang="cs-CZ" sz="1600" dirty="0"/>
              <a:t>porovnání - obory programů DS nelze vždy jednoznačně přiřadit k jednotlivým vědním oblastem VaV (nejednotné statistické členění: 10 oborů vzdělání vs. 6 vědních oborů)</a:t>
            </a:r>
          </a:p>
          <a:p>
            <a:pPr algn="just">
              <a:spcBef>
                <a:spcPts val="600"/>
              </a:spcBef>
            </a:pPr>
            <a:r>
              <a:rPr lang="cs-CZ" sz="1600" b="1" dirty="0"/>
              <a:t>Výrazné rozdíly mezi skupinami oborů:</a:t>
            </a: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/>
              <a:t> Relativně </a:t>
            </a:r>
            <a:r>
              <a:rPr lang="cs-CZ" sz="1600" dirty="0" smtClean="0"/>
              <a:t>nejnižší počty </a:t>
            </a:r>
            <a:r>
              <a:rPr lang="cs-CZ" sz="1600" dirty="0"/>
              <a:t>absolventů - v technických oborech a navíc se zhoršuje (pouze 4 absolventi na tisíc pracovníků VaV), což je téměř desetkrát méně, než je průměr za všechny obory.</a:t>
            </a: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/>
              <a:t> Podprůměrná relace </a:t>
            </a:r>
            <a:r>
              <a:rPr lang="cs-CZ" sz="1600" dirty="0" smtClean="0"/>
              <a:t>– lékařské obory </a:t>
            </a:r>
            <a:r>
              <a:rPr lang="cs-CZ" sz="1600" dirty="0"/>
              <a:t>a obory přírodních věd (alespoň v posledních letech mírné zlepšení.) Tyto obory řeší případná úzká místa také častějším využíváním dílčích úvazků, což např. v technických oborech není příliš obvyklé. </a:t>
            </a: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/>
              <a:t> Naopak vysoká produkce absolventů - v oborech sociálních a humanitních věd (desetinásobná ve srovnání s technickými vědami, r. 2020) a v oboru zemědělských věd. </a:t>
            </a:r>
            <a:endParaRPr lang="cs-CZ" sz="1600" dirty="0" smtClean="0"/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 smtClean="0"/>
              <a:t>Delší </a:t>
            </a:r>
            <a:r>
              <a:rPr lang="cs-CZ" sz="1600" dirty="0"/>
              <a:t>časový horizont - </a:t>
            </a:r>
            <a:r>
              <a:rPr lang="cs-CZ" sz="1600" dirty="0" smtClean="0"/>
              <a:t>v </a:t>
            </a:r>
            <a:r>
              <a:rPr lang="cs-CZ" sz="1600" dirty="0"/>
              <a:t>oborech zemědělství </a:t>
            </a:r>
            <a:r>
              <a:rPr lang="cs-CZ" sz="1600" dirty="0" smtClean="0"/>
              <a:t>relace </a:t>
            </a:r>
            <a:r>
              <a:rPr lang="cs-CZ" sz="1600" dirty="0"/>
              <a:t>dlouhodobě 4-5krát vyšší než u technických oborů a cca 2 krát vyšší než u přírodovědných oborů.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216908" y="1472058"/>
            <a:ext cx="57060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Počet absolventů DS na 1000 výzkumných pracovníků (FTE)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314170" y="5509720"/>
            <a:ext cx="55210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/>
              <a:t>Poznámka: Pro propočet relace počtu absolventů k počtu pracovních míst ve VaV byly vzaty pouze počty absolventů prezenční formy DSP</a:t>
            </a:r>
          </a:p>
        </p:txBody>
      </p:sp>
      <p:graphicFrame>
        <p:nvGraphicFramePr>
          <p:cNvPr id="16" name="Graf 15"/>
          <p:cNvGraphicFramePr/>
          <p:nvPr/>
        </p:nvGraphicFramePr>
        <p:xfrm>
          <a:off x="0" y="2009775"/>
          <a:ext cx="5665509" cy="3127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48334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426" r="-1" b="-1"/>
          <a:stretch/>
        </p:blipFill>
        <p:spPr>
          <a:xfrm>
            <a:off x="-164746" y="-91925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747345" y="551934"/>
            <a:ext cx="9337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05425F"/>
                </a:solidFill>
                <a:latin typeface="Corbel" pitchFamily="34" charset="0"/>
              </a:rPr>
              <a:t>Prezenční a kombinovaná forma studia v doktorských programech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220496" y="1179282"/>
            <a:ext cx="53704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dirty="0"/>
              <a:t>Doktorandi v posledních letech jednoznačně </a:t>
            </a:r>
            <a:r>
              <a:rPr lang="cs-CZ" sz="1600" b="1" dirty="0"/>
              <a:t>upřednostňovali prezenční formu </a:t>
            </a:r>
            <a:r>
              <a:rPr lang="cs-CZ" sz="1600" dirty="0"/>
              <a:t>studia: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Během 6 let zvýšení podílu o cca 20-25 p.b.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K roku 2021, kromě </a:t>
            </a:r>
            <a:r>
              <a:rPr lang="cs-CZ" sz="1600" dirty="0" smtClean="0"/>
              <a:t> lékařských oborů, </a:t>
            </a:r>
            <a:r>
              <a:rPr lang="cs-CZ" sz="1600" dirty="0"/>
              <a:t>v prezenční formě studovaly dvě třetiny až tři čtvrtiny doktorandů. Nejvíce v přírodovědných a zemědělských oborech.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b="1" dirty="0"/>
              <a:t>Vlivy</a:t>
            </a:r>
            <a:r>
              <a:rPr lang="cs-CZ" sz="1600" dirty="0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Uvolnění kapacit VŠ v důsledku demografického poklesu (v letech 2015-2021 se snížily celkové počty doktorandů o 11 %) a tím větší zájem VŠ získat prezenční doktorandy, které školy mohou více zapojovat do projektů i do výuky.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Prodlužující se doba studia - při překročení standardní doby studia je prezenční doktorand automaticky přeřazen do kombinované formy studia (v oborech s delší průměrnou dobou studia kombinovaná forma může převažovat více, než by odpovídalo stavu při zápisu do studia).</a:t>
            </a:r>
          </a:p>
        </p:txBody>
      </p:sp>
      <p:grpSp>
        <p:nvGrpSpPr>
          <p:cNvPr id="2" name="Skupina 14"/>
          <p:cNvGrpSpPr/>
          <p:nvPr/>
        </p:nvGrpSpPr>
        <p:grpSpPr>
          <a:xfrm>
            <a:off x="0" y="1424353"/>
            <a:ext cx="6096000" cy="5240215"/>
            <a:chOff x="470586" y="1787610"/>
            <a:chExt cx="5493609" cy="3274412"/>
          </a:xfrm>
        </p:grpSpPr>
        <p:graphicFrame>
          <p:nvGraphicFramePr>
            <p:cNvPr id="13" name="Graf 12"/>
            <p:cNvGraphicFramePr/>
            <p:nvPr/>
          </p:nvGraphicFramePr>
          <p:xfrm>
            <a:off x="470586" y="1993555"/>
            <a:ext cx="5444181" cy="306846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4" name="TextovéPole 13"/>
            <p:cNvSpPr txBox="1"/>
            <p:nvPr/>
          </p:nvSpPr>
          <p:spPr>
            <a:xfrm>
              <a:off x="551935" y="1787610"/>
              <a:ext cx="5412260" cy="226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Podíl doktorandů studujících v prezenční formě studia -  podle oborů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48334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426" r="-1" b="-1"/>
          <a:stretch/>
        </p:blipFill>
        <p:spPr>
          <a:xfrm>
            <a:off x="0" y="-17584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5" name="TextovéPole 4"/>
          <p:cNvSpPr txBox="1"/>
          <p:nvPr/>
        </p:nvSpPr>
        <p:spPr>
          <a:xfrm>
            <a:off x="2314830" y="469555"/>
            <a:ext cx="7117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rgbClr val="05425F"/>
                </a:solidFill>
                <a:latin typeface="Corbel" pitchFamily="34" charset="0"/>
              </a:rPr>
              <a:t>Věk v době absolvování doktorského studia – prezenční studium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90146" y="949569"/>
            <a:ext cx="611065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500" b="1" dirty="0"/>
              <a:t>Průměrný věk absolventů DS se podstatně zvyšuje </a:t>
            </a:r>
            <a:r>
              <a:rPr lang="cs-CZ" sz="1500" dirty="0"/>
              <a:t>– prezenční forma - od r. 2005 se zvýšil</a:t>
            </a:r>
            <a:r>
              <a:rPr lang="cs-CZ" sz="1500" b="1" dirty="0"/>
              <a:t> přibližně o čtyři roky</a:t>
            </a:r>
            <a:r>
              <a:rPr lang="cs-CZ" sz="1500" dirty="0"/>
              <a:t> (z 28-31 let v jednotlivých oborech na 31-35 let). </a:t>
            </a:r>
          </a:p>
          <a:p>
            <a:pPr algn="just"/>
            <a:r>
              <a:rPr lang="cs-CZ" sz="1500" dirty="0"/>
              <a:t>Prodlužování doby studia -  vyšší riziko jeho nedokončení  (studium se posouvá více do období, kdy mladí lidé začínají zakládat rodiny. To se může negativně projevit zejména v případě žen.)</a:t>
            </a:r>
          </a:p>
          <a:p>
            <a:pPr algn="just"/>
            <a:endParaRPr lang="cs-CZ" sz="1500" dirty="0"/>
          </a:p>
          <a:p>
            <a:pPr algn="just"/>
            <a:r>
              <a:rPr lang="cs-CZ" sz="1500" b="1" dirty="0"/>
              <a:t>Nejstarší absolventi </a:t>
            </a:r>
            <a:r>
              <a:rPr lang="cs-CZ" sz="1500" dirty="0"/>
              <a:t>prezenčního DS: absolventi humanitních a sociálněvědních oborů a také absolventi ICT oborů (nejrychlejší věkový posun – o 6 let). Absolvování v pozdějším věku je typické také pro programy zdravotní a sociální péče. </a:t>
            </a:r>
          </a:p>
          <a:p>
            <a:pPr algn="just"/>
            <a:endParaRPr lang="cs-CZ" sz="1500" dirty="0"/>
          </a:p>
          <a:p>
            <a:pPr algn="just"/>
            <a:r>
              <a:rPr lang="cs-CZ" sz="1500" b="1" dirty="0"/>
              <a:t>Mladší věk absolvování</a:t>
            </a:r>
            <a:r>
              <a:rPr lang="cs-CZ" sz="1500" dirty="0"/>
              <a:t>: přírodovědné, technické a zemědělské obory – ukončují studium ve věku přibližně o dva roky mladším než většina ostatních oborů. Avšak i v těchto oborech si absolventi studium postupně prodlužují (o cca 3 roky).</a:t>
            </a:r>
          </a:p>
          <a:p>
            <a:pPr algn="just"/>
            <a:endParaRPr lang="cs-CZ" sz="1500" dirty="0"/>
          </a:p>
          <a:p>
            <a:pPr algn="just"/>
            <a:r>
              <a:rPr lang="cs-CZ" sz="1500" b="1" dirty="0"/>
              <a:t>Faktory zvyšování věku absolventů: </a:t>
            </a:r>
          </a:p>
          <a:p>
            <a:pPr algn="just">
              <a:buFontTx/>
              <a:buChar char="-"/>
            </a:pPr>
            <a:r>
              <a:rPr lang="cs-CZ" sz="1500" dirty="0"/>
              <a:t> přerušování a prodlužování samotného doktorského studia</a:t>
            </a:r>
          </a:p>
          <a:p>
            <a:pPr algn="just">
              <a:buFontTx/>
              <a:buChar char="-"/>
            </a:pPr>
            <a:r>
              <a:rPr lang="cs-CZ" sz="1500" dirty="0"/>
              <a:t> zvyšování věku absolventů magisterského studia </a:t>
            </a:r>
          </a:p>
          <a:p>
            <a:pPr algn="just">
              <a:buFontTx/>
              <a:buChar char="-"/>
            </a:pPr>
            <a:r>
              <a:rPr lang="cs-CZ" sz="1500" dirty="0"/>
              <a:t> časová prodleva mezi magisterským a doktorským studiem</a:t>
            </a:r>
          </a:p>
          <a:p>
            <a:pPr algn="just">
              <a:buFontTx/>
              <a:buChar char="-"/>
            </a:pPr>
            <a:r>
              <a:rPr lang="cs-CZ" sz="1500" dirty="0"/>
              <a:t> přechod většiny programů z tříleté na čtyřletou standardní dobu studia. </a:t>
            </a:r>
          </a:p>
        </p:txBody>
      </p:sp>
      <p:grpSp>
        <p:nvGrpSpPr>
          <p:cNvPr id="2" name="Skupina 10"/>
          <p:cNvGrpSpPr/>
          <p:nvPr/>
        </p:nvGrpSpPr>
        <p:grpSpPr>
          <a:xfrm>
            <a:off x="6540843" y="1556952"/>
            <a:ext cx="5311188" cy="4615248"/>
            <a:chOff x="6573795" y="1935893"/>
            <a:chExt cx="4998565" cy="3412909"/>
          </a:xfrm>
        </p:grpSpPr>
        <p:sp>
          <p:nvSpPr>
            <p:cNvPr id="8" name="TextovéPole 7"/>
            <p:cNvSpPr txBox="1"/>
            <p:nvPr/>
          </p:nvSpPr>
          <p:spPr>
            <a:xfrm>
              <a:off x="6573795" y="1935893"/>
              <a:ext cx="47924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Průměrný věk při dokončení prezenčního doktorského studia</a:t>
              </a:r>
            </a:p>
          </p:txBody>
        </p:sp>
        <p:graphicFrame>
          <p:nvGraphicFramePr>
            <p:cNvPr id="10" name="Graf 9"/>
            <p:cNvGraphicFramePr/>
            <p:nvPr/>
          </p:nvGraphicFramePr>
          <p:xfrm>
            <a:off x="6600310" y="2234127"/>
            <a:ext cx="4972050" cy="311467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xmlns="" val="248334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426" r="-1" b="-1"/>
          <a:stretch/>
        </p:blipFill>
        <p:spPr>
          <a:xfrm>
            <a:off x="20" y="423312"/>
            <a:ext cx="12191980" cy="6856718"/>
          </a:xfrm>
          <a:prstGeom prst="rect">
            <a:avLst/>
          </a:prstGeom>
        </p:spPr>
      </p:pic>
      <p:sp>
        <p:nvSpPr>
          <p:cNvPr id="40" name="Rectangle 8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6" name="TextovéPole 5"/>
          <p:cNvSpPr txBox="1"/>
          <p:nvPr/>
        </p:nvSpPr>
        <p:spPr>
          <a:xfrm>
            <a:off x="5840627" y="1037968"/>
            <a:ext cx="6110967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cs-CZ" dirty="0"/>
              <a:t>Otevřenost DS - v jaké míře magisterští absolventi pokračují na vyšší doktorskou úroveň - </a:t>
            </a:r>
            <a:r>
              <a:rPr lang="cs-CZ" b="1" dirty="0"/>
              <a:t>relativní kapacita, kterou jednotlivé obory VŠ věnují přípravě doktorandů /zájem o studium DS</a:t>
            </a:r>
          </a:p>
          <a:p>
            <a:pPr algn="just">
              <a:spcBef>
                <a:spcPts val="600"/>
              </a:spcBef>
            </a:pPr>
            <a:r>
              <a:rPr lang="cs-CZ" b="1" dirty="0" smtClean="0"/>
              <a:t>Zdaleka </a:t>
            </a:r>
            <a:r>
              <a:rPr lang="cs-CZ" b="1" dirty="0"/>
              <a:t>nejvíce </a:t>
            </a:r>
            <a:r>
              <a:rPr lang="cs-CZ" b="1" dirty="0" smtClean="0"/>
              <a:t>pokračují </a:t>
            </a:r>
            <a:r>
              <a:rPr lang="cs-CZ" dirty="0" smtClean="0"/>
              <a:t>- magistři </a:t>
            </a:r>
            <a:r>
              <a:rPr lang="cs-CZ" dirty="0"/>
              <a:t>do doktorského studia v </a:t>
            </a:r>
            <a:r>
              <a:rPr lang="cs-CZ" b="1" dirty="0"/>
              <a:t>přírodovědných oborech</a:t>
            </a:r>
            <a:r>
              <a:rPr lang="cs-CZ" dirty="0"/>
              <a:t> (kolem poloviny magisterských studentů pokračuje v DS) </a:t>
            </a:r>
          </a:p>
          <a:p>
            <a:pPr algn="just">
              <a:spcBef>
                <a:spcPts val="600"/>
              </a:spcBef>
            </a:pPr>
            <a:r>
              <a:rPr lang="cs-CZ" dirty="0" smtClean="0"/>
              <a:t>S velkým odstupem - </a:t>
            </a:r>
            <a:r>
              <a:rPr lang="cs-CZ" b="1" dirty="0"/>
              <a:t>technické obory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cs-CZ" dirty="0"/>
              <a:t>pokračuje na doktorském stupni téměř čtvrtina magistrů </a:t>
            </a:r>
            <a:r>
              <a:rPr lang="cs-CZ" sz="2000" dirty="0"/>
              <a:t>(2x</a:t>
            </a:r>
            <a:r>
              <a:rPr lang="cs-CZ" dirty="0"/>
              <a:t> více než je průměr ostatních oborů). Významnější poměr vykazují také </a:t>
            </a:r>
            <a:r>
              <a:rPr lang="cs-CZ" b="1" dirty="0"/>
              <a:t>zemědělské obory</a:t>
            </a:r>
            <a:r>
              <a:rPr lang="cs-CZ" dirty="0"/>
              <a:t>.</a:t>
            </a:r>
          </a:p>
          <a:p>
            <a:pPr algn="just">
              <a:spcBef>
                <a:spcPts val="600"/>
              </a:spcBef>
            </a:pPr>
            <a:r>
              <a:rPr lang="cs-CZ" b="1" dirty="0" smtClean="0"/>
              <a:t>Naopak: ICT obory</a:t>
            </a:r>
            <a:r>
              <a:rPr lang="cs-CZ" dirty="0" smtClean="0"/>
              <a:t>, </a:t>
            </a:r>
            <a:r>
              <a:rPr lang="cs-CZ" b="1" dirty="0"/>
              <a:t>zdravotnické obory </a:t>
            </a:r>
            <a:r>
              <a:rPr lang="cs-CZ" dirty="0"/>
              <a:t>a obory </a:t>
            </a:r>
            <a:r>
              <a:rPr lang="cs-CZ" b="1" dirty="0"/>
              <a:t>humanitních a společenských věd</a:t>
            </a:r>
            <a:r>
              <a:rPr lang="cs-CZ" dirty="0"/>
              <a:t> se pohybují pod 10 % (naprostá většina magistrů dává přednost přímému přechodu do praxe před vyšším vzděláním). </a:t>
            </a:r>
          </a:p>
          <a:p>
            <a:pPr algn="just">
              <a:spcBef>
                <a:spcPts val="600"/>
              </a:spcBef>
            </a:pPr>
            <a:r>
              <a:rPr lang="cs-CZ" dirty="0"/>
              <a:t>Nízká míra pokračování v doktorském studiu </a:t>
            </a:r>
            <a:r>
              <a:rPr lang="cs-CZ" b="1" dirty="0"/>
              <a:t>ICT oborů </a:t>
            </a:r>
            <a:r>
              <a:rPr lang="cs-CZ" dirty="0"/>
              <a:t>má zřejmě více příčin: </a:t>
            </a:r>
          </a:p>
          <a:p>
            <a:pPr marL="285750" indent="-285750" algn="just">
              <a:spcBef>
                <a:spcPts val="600"/>
              </a:spcBef>
              <a:buFontTx/>
              <a:buChar char="-"/>
            </a:pPr>
            <a:r>
              <a:rPr lang="cs-CZ" dirty="0"/>
              <a:t>rychlý rozvoj oboru, kde tahounem je samotná praxe</a:t>
            </a:r>
          </a:p>
          <a:p>
            <a:pPr marL="285750" indent="-285750" algn="just">
              <a:spcBef>
                <a:spcPts val="600"/>
              </a:spcBef>
              <a:buFontTx/>
              <a:buChar char="-"/>
            </a:pPr>
            <a:r>
              <a:rPr lang="cs-CZ" dirty="0"/>
              <a:t>mzdové nabídky podniků (stipendia a další možné příjmy doktorandů s nimi nemohou konkurovat)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423448" y="329512"/>
            <a:ext cx="8616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05425F"/>
                </a:solidFill>
                <a:latin typeface="Corbel" pitchFamily="34" charset="0"/>
              </a:rPr>
              <a:t>Otevřenost doktorského studia </a:t>
            </a:r>
            <a:r>
              <a:rPr lang="cs-CZ" sz="2400" dirty="0" smtClean="0">
                <a:solidFill>
                  <a:srgbClr val="05425F"/>
                </a:solidFill>
                <a:latin typeface="Corbel" pitchFamily="34" charset="0"/>
              </a:rPr>
              <a:t>magistrům/zájem o studium</a:t>
            </a:r>
            <a:endParaRPr lang="cs-CZ" sz="2400" dirty="0">
              <a:solidFill>
                <a:srgbClr val="05425F"/>
              </a:solidFill>
              <a:latin typeface="Corbel" pitchFamily="34" charset="0"/>
            </a:endParaRPr>
          </a:p>
        </p:txBody>
      </p:sp>
      <p:grpSp>
        <p:nvGrpSpPr>
          <p:cNvPr id="2" name="Skupina 10"/>
          <p:cNvGrpSpPr/>
          <p:nvPr/>
        </p:nvGrpSpPr>
        <p:grpSpPr>
          <a:xfrm>
            <a:off x="260014" y="1371757"/>
            <a:ext cx="5239265" cy="4794151"/>
            <a:chOff x="444843" y="1631093"/>
            <a:chExt cx="5239265" cy="3628637"/>
          </a:xfrm>
        </p:grpSpPr>
        <p:sp>
          <p:nvSpPr>
            <p:cNvPr id="8" name="TextovéPole 7"/>
            <p:cNvSpPr txBox="1"/>
            <p:nvPr/>
          </p:nvSpPr>
          <p:spPr>
            <a:xfrm>
              <a:off x="444843" y="1631093"/>
              <a:ext cx="5064972" cy="232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Míra v jaké magisterští studenti pokračují do doktorského studia</a:t>
              </a:r>
            </a:p>
          </p:txBody>
        </p:sp>
        <p:graphicFrame>
          <p:nvGraphicFramePr>
            <p:cNvPr id="10" name="Graf 9"/>
            <p:cNvGraphicFramePr/>
            <p:nvPr>
              <p:extLst>
                <p:ext uri="{D42A27DB-BD31-4B8C-83A1-F6EECF244321}">
                  <p14:modId xmlns:p14="http://schemas.microsoft.com/office/powerpoint/2010/main" xmlns="" val="1434631777"/>
                </p:ext>
              </p:extLst>
            </p:nvPr>
          </p:nvGraphicFramePr>
          <p:xfrm>
            <a:off x="478825" y="1935891"/>
            <a:ext cx="5205283" cy="332383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9" name="Obdélník 8"/>
          <p:cNvSpPr/>
          <p:nvPr/>
        </p:nvSpPr>
        <p:spPr>
          <a:xfrm>
            <a:off x="509954" y="6202837"/>
            <a:ext cx="50995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200" dirty="0"/>
              <a:t>Poznámka: Míra je propočtena jako relace mezi průměrným ročníkovým počtem studentů v doktorském studiu a průměrným ročníkovým počtem magisterských studentů.</a:t>
            </a:r>
          </a:p>
        </p:txBody>
      </p:sp>
    </p:spTree>
    <p:extLst>
      <p:ext uri="{BB962C8B-B14F-4D97-AF65-F5344CB8AC3E}">
        <p14:creationId xmlns:p14="http://schemas.microsoft.com/office/powerpoint/2010/main" xmlns="" val="1970887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3502</TotalTime>
  <Words>1046</Words>
  <Application>Microsoft Office PowerPoint</Application>
  <PresentationFormat>Vlastní</PresentationFormat>
  <Paragraphs>207</Paragraphs>
  <Slides>19</Slides>
  <Notes>11</Notes>
  <HiddenSlides>1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Office Theme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Příjmy doktorandů do 35 let věku</vt:lpstr>
      <vt:lpstr>Snímek 16</vt:lpstr>
      <vt:lpstr>Snímek 17</vt:lpstr>
      <vt:lpstr>Snímek 18</vt:lpstr>
      <vt:lpstr>Snímek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Filip PC</dc:creator>
  <cp:lastModifiedBy>VC</cp:lastModifiedBy>
  <cp:revision>842</cp:revision>
  <cp:lastPrinted>2023-02-20T09:12:08Z</cp:lastPrinted>
  <dcterms:created xsi:type="dcterms:W3CDTF">2022-06-03T07:28:42Z</dcterms:created>
  <dcterms:modified xsi:type="dcterms:W3CDTF">2023-02-21T22:21:56Z</dcterms:modified>
</cp:coreProperties>
</file>