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drawings/drawing1.xml" ContentType="application/vnd.openxmlformats-officedocument.drawingml.chartshapes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75" r:id="rId2"/>
    <p:sldId id="256" r:id="rId3"/>
    <p:sldId id="259" r:id="rId4"/>
    <p:sldId id="267" r:id="rId5"/>
    <p:sldId id="266" r:id="rId6"/>
    <p:sldId id="263" r:id="rId7"/>
    <p:sldId id="264" r:id="rId8"/>
    <p:sldId id="269" r:id="rId9"/>
    <p:sldId id="268" r:id="rId10"/>
    <p:sldId id="274" r:id="rId11"/>
    <p:sldId id="276" r:id="rId12"/>
  </p:sldIdLst>
  <p:sldSz cx="9144000" cy="5143500" type="screen16x9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87" autoAdjust="0"/>
    <p:restoredTop sz="94713" autoAdjust="0"/>
  </p:normalViewPr>
  <p:slideViewPr>
    <p:cSldViewPr>
      <p:cViewPr>
        <p:scale>
          <a:sx n="120" d="100"/>
          <a:sy n="120" d="100"/>
        </p:scale>
        <p:origin x="-2106" y="-68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NVF01.nvfcz.loc\Company\Observatory\Projekt%20STRATIN+\Pracovn&#237;-%20ZM\webin&#225;&#345;\absolventi%20cizinci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NVF01\Company\Observatory\Projekt%20STRATIN+\Pracovn&#237;-%20ZM\webin&#225;&#345;\absolventi%20cizinci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NVF01\Company\Observatory\Projekt%20STRATIN+\Pracovn&#237;-%20ZM\webin&#225;&#345;\absolventi%20cizinci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NVF01\Company\Observatory\Projekt%20STRATIN+\Pracovn&#237;-%20ZM\webin&#225;&#345;\absolventi%20cizinci.xlsx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NVF01\Company\Observatory\Projekt%20STRATIN+\Pracovn&#237;-%20ZM\webin&#225;&#345;\absolventi%20cizinci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\\NVF01.nvfcz.loc\Company\Observatory\Projekt%20STRATIN+\Pracovn&#237;-%20ZM\webin&#225;&#345;\zapsan&#237;%20cizinci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\\NVF01.nvfcz.loc\Company\Observatory\Projekt%20STRATIN+\Pracovn&#237;-%20ZM\webin&#225;&#345;\zapsan&#237;%20cizinci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celkem!$A$37</c:f>
              <c:strCache>
                <c:ptCount val="1"/>
                <c:pt idx="0">
                  <c:v>počet absolventů </c:v>
                </c:pt>
              </c:strCache>
            </c:strRef>
          </c:tx>
          <c:invertIfNegative val="0"/>
          <c:dLbls>
            <c:spPr>
              <a:solidFill>
                <a:schemeClr val="accent1">
                  <a:lumMod val="20000"/>
                  <a:lumOff val="80000"/>
                </a:schemeClr>
              </a:solidFill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celkem!$B$36:$K$36</c:f>
              <c:numCache>
                <c:formatCode>General</c:formatCode>
                <c:ptCount val="10"/>
                <c:pt idx="0">
                  <c:v>2005</c:v>
                </c:pt>
                <c:pt idx="1">
                  <c:v>2010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</c:numCache>
            </c:numRef>
          </c:cat>
          <c:val>
            <c:numRef>
              <c:f>celkem!$B$37:$K$37</c:f>
              <c:numCache>
                <c:formatCode>General</c:formatCode>
                <c:ptCount val="10"/>
                <c:pt idx="0">
                  <c:v>131</c:v>
                </c:pt>
                <c:pt idx="1">
                  <c:v>219</c:v>
                </c:pt>
                <c:pt idx="2">
                  <c:v>333</c:v>
                </c:pt>
                <c:pt idx="3">
                  <c:v>357</c:v>
                </c:pt>
                <c:pt idx="4">
                  <c:v>395</c:v>
                </c:pt>
                <c:pt idx="5">
                  <c:v>403</c:v>
                </c:pt>
                <c:pt idx="6">
                  <c:v>403</c:v>
                </c:pt>
                <c:pt idx="7">
                  <c:v>365</c:v>
                </c:pt>
                <c:pt idx="8">
                  <c:v>452</c:v>
                </c:pt>
                <c:pt idx="9">
                  <c:v>464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8129664"/>
        <c:axId val="128139648"/>
      </c:barChart>
      <c:lineChart>
        <c:grouping val="standard"/>
        <c:varyColors val="0"/>
        <c:ser>
          <c:idx val="1"/>
          <c:order val="1"/>
          <c:tx>
            <c:strRef>
              <c:f>celkem!$A$38</c:f>
              <c:strCache>
                <c:ptCount val="1"/>
                <c:pt idx="0">
                  <c:v>podíl na celkovém počtu absolventů</c:v>
                </c:pt>
              </c:strCache>
            </c:strRef>
          </c:tx>
          <c:marker>
            <c:symbol val="none"/>
          </c:marker>
          <c:dLbls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celkem!$B$36:$K$36</c:f>
              <c:numCache>
                <c:formatCode>General</c:formatCode>
                <c:ptCount val="10"/>
                <c:pt idx="0">
                  <c:v>2005</c:v>
                </c:pt>
                <c:pt idx="1">
                  <c:v>2010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</c:numCache>
            </c:numRef>
          </c:cat>
          <c:val>
            <c:numRef>
              <c:f>celkem!$B$38:$K$38</c:f>
              <c:numCache>
                <c:formatCode>0%</c:formatCode>
                <c:ptCount val="10"/>
                <c:pt idx="0">
                  <c:v>7.0000000000000034E-2</c:v>
                </c:pt>
                <c:pt idx="1">
                  <c:v>0.1</c:v>
                </c:pt>
                <c:pt idx="2">
                  <c:v>0.14000000000000001</c:v>
                </c:pt>
                <c:pt idx="3">
                  <c:v>0.15000000000000011</c:v>
                </c:pt>
                <c:pt idx="4">
                  <c:v>0.17</c:v>
                </c:pt>
                <c:pt idx="5">
                  <c:v>0.17</c:v>
                </c:pt>
                <c:pt idx="6">
                  <c:v>0.1800000000000001</c:v>
                </c:pt>
                <c:pt idx="7">
                  <c:v>0.2</c:v>
                </c:pt>
                <c:pt idx="8">
                  <c:v>0.22000000000000011</c:v>
                </c:pt>
                <c:pt idx="9">
                  <c:v>0.23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8142720"/>
        <c:axId val="128141184"/>
      </c:lineChart>
      <c:catAx>
        <c:axId val="1281296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28139648"/>
        <c:crosses val="autoZero"/>
        <c:auto val="1"/>
        <c:lblAlgn val="ctr"/>
        <c:lblOffset val="100"/>
        <c:noMultiLvlLbl val="0"/>
      </c:catAx>
      <c:valAx>
        <c:axId val="12813964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28129664"/>
        <c:crosses val="autoZero"/>
        <c:crossBetween val="between"/>
      </c:valAx>
      <c:valAx>
        <c:axId val="128141184"/>
        <c:scaling>
          <c:orientation val="minMax"/>
        </c:scaling>
        <c:delete val="0"/>
        <c:axPos val="r"/>
        <c:numFmt formatCode="0%" sourceLinked="1"/>
        <c:majorTickMark val="out"/>
        <c:minorTickMark val="none"/>
        <c:tickLblPos val="nextTo"/>
        <c:crossAx val="128142720"/>
        <c:crosses val="max"/>
        <c:crossBetween val="between"/>
      </c:valAx>
      <c:catAx>
        <c:axId val="12814272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128141184"/>
        <c:crosses val="autoZero"/>
        <c:auto val="1"/>
        <c:lblAlgn val="ctr"/>
        <c:lblOffset val="100"/>
        <c:noMultiLvlLbl val="0"/>
      </c:catAx>
    </c:plotArea>
    <c:legend>
      <c:legendPos val="b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ISCED!$B$303</c:f>
              <c:strCache>
                <c:ptCount val="1"/>
                <c:pt idx="0">
                  <c:v>Přírodní vědy, matematika, statistika</c:v>
                </c:pt>
              </c:strCache>
            </c:strRef>
          </c:tx>
          <c:marker>
            <c:symbol val="none"/>
          </c:marker>
          <c:trendline>
            <c:spPr>
              <a:ln w="19050"/>
            </c:spPr>
            <c:trendlineType val="linear"/>
            <c:dispRSqr val="0"/>
            <c:dispEq val="0"/>
          </c:trendline>
          <c:cat>
            <c:numRef>
              <c:f>ISCED!$C$302:$I$302</c:f>
              <c:numCache>
                <c:formatCode>General</c:formatCode>
                <c:ptCount val="7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</c:numCache>
            </c:numRef>
          </c:cat>
          <c:val>
            <c:numRef>
              <c:f>ISCED!$C$303:$I$303</c:f>
              <c:numCache>
                <c:formatCode>General</c:formatCode>
                <c:ptCount val="7"/>
                <c:pt idx="0">
                  <c:v>88</c:v>
                </c:pt>
                <c:pt idx="1">
                  <c:v>83</c:v>
                </c:pt>
                <c:pt idx="2">
                  <c:v>114</c:v>
                </c:pt>
                <c:pt idx="3">
                  <c:v>102</c:v>
                </c:pt>
                <c:pt idx="4">
                  <c:v>116</c:v>
                </c:pt>
                <c:pt idx="5">
                  <c:v>111</c:v>
                </c:pt>
                <c:pt idx="6">
                  <c:v>149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ISCED!$B$304</c:f>
              <c:strCache>
                <c:ptCount val="1"/>
                <c:pt idx="0">
                  <c:v>Technika, výroba, stavebnictví </c:v>
                </c:pt>
              </c:strCache>
            </c:strRef>
          </c:tx>
          <c:marker>
            <c:symbol val="none"/>
          </c:marker>
          <c:trendline>
            <c:spPr>
              <a:ln w="19050"/>
            </c:spPr>
            <c:trendlineType val="linear"/>
            <c:dispRSqr val="0"/>
            <c:dispEq val="0"/>
          </c:trendline>
          <c:cat>
            <c:numRef>
              <c:f>ISCED!$C$302:$I$302</c:f>
              <c:numCache>
                <c:formatCode>General</c:formatCode>
                <c:ptCount val="7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</c:numCache>
            </c:numRef>
          </c:cat>
          <c:val>
            <c:numRef>
              <c:f>ISCED!$C$304:$I$304</c:f>
              <c:numCache>
                <c:formatCode>General</c:formatCode>
                <c:ptCount val="7"/>
                <c:pt idx="0">
                  <c:v>70</c:v>
                </c:pt>
                <c:pt idx="1">
                  <c:v>66</c:v>
                </c:pt>
                <c:pt idx="2">
                  <c:v>76</c:v>
                </c:pt>
                <c:pt idx="3">
                  <c:v>88</c:v>
                </c:pt>
                <c:pt idx="4">
                  <c:v>92</c:v>
                </c:pt>
                <c:pt idx="5">
                  <c:v>75</c:v>
                </c:pt>
                <c:pt idx="6">
                  <c:v>92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8725760"/>
        <c:axId val="128727296"/>
      </c:lineChart>
      <c:catAx>
        <c:axId val="1287257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  <a:endParaRPr lang="cs-CZ"/>
          </a:p>
        </c:txPr>
        <c:crossAx val="128727296"/>
        <c:crosses val="autoZero"/>
        <c:auto val="1"/>
        <c:lblAlgn val="ctr"/>
        <c:lblOffset val="100"/>
        <c:noMultiLvlLbl val="0"/>
      </c:catAx>
      <c:valAx>
        <c:axId val="12872729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28725760"/>
        <c:crosses val="autoZero"/>
        <c:crossBetween val="between"/>
      </c:valAx>
    </c:plotArea>
    <c:legend>
      <c:legendPos val="b"/>
      <c:legendEntry>
        <c:idx val="2"/>
        <c:delete val="1"/>
      </c:legendEntry>
      <c:legendEntry>
        <c:idx val="3"/>
        <c:delete val="1"/>
      </c:legendEntry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ISCED!$K$327</c:f>
              <c:strCache>
                <c:ptCount val="1"/>
                <c:pt idx="0">
                  <c:v>Obchod, administrativa, právo </c:v>
                </c:pt>
              </c:strCache>
            </c:strRef>
          </c:tx>
          <c:marker>
            <c:symbol val="none"/>
          </c:marker>
          <c:trendline>
            <c:spPr>
              <a:ln w="19050"/>
            </c:spPr>
            <c:trendlineType val="linear"/>
            <c:dispRSqr val="0"/>
            <c:dispEq val="0"/>
          </c:trendline>
          <c:cat>
            <c:numRef>
              <c:f>ISCED!$L$326:$R$326</c:f>
              <c:numCache>
                <c:formatCode>General</c:formatCode>
                <c:ptCount val="7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</c:numCache>
            </c:numRef>
          </c:cat>
          <c:val>
            <c:numRef>
              <c:f>ISCED!$L$327:$R$327</c:f>
              <c:numCache>
                <c:formatCode>General</c:formatCode>
                <c:ptCount val="7"/>
                <c:pt idx="0">
                  <c:v>30</c:v>
                </c:pt>
                <c:pt idx="1">
                  <c:v>30</c:v>
                </c:pt>
                <c:pt idx="2">
                  <c:v>31</c:v>
                </c:pt>
                <c:pt idx="3">
                  <c:v>40</c:v>
                </c:pt>
                <c:pt idx="4">
                  <c:v>33</c:v>
                </c:pt>
                <c:pt idx="5">
                  <c:v>39</c:v>
                </c:pt>
                <c:pt idx="6">
                  <c:v>33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ISCED!$K$328</c:f>
              <c:strCache>
                <c:ptCount val="1"/>
                <c:pt idx="0">
                  <c:v>Společenské vědy, žurnalistika</c:v>
                </c:pt>
              </c:strCache>
            </c:strRef>
          </c:tx>
          <c:marker>
            <c:symbol val="none"/>
          </c:marker>
          <c:trendline>
            <c:spPr>
              <a:ln w="19050"/>
            </c:spPr>
            <c:trendlineType val="linear"/>
            <c:dispRSqr val="0"/>
            <c:dispEq val="0"/>
          </c:trendline>
          <c:cat>
            <c:numRef>
              <c:f>ISCED!$L$326:$R$326</c:f>
              <c:numCache>
                <c:formatCode>General</c:formatCode>
                <c:ptCount val="7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</c:numCache>
            </c:numRef>
          </c:cat>
          <c:val>
            <c:numRef>
              <c:f>ISCED!$L$328:$R$328</c:f>
              <c:numCache>
                <c:formatCode>General</c:formatCode>
                <c:ptCount val="7"/>
                <c:pt idx="0">
                  <c:v>25</c:v>
                </c:pt>
                <c:pt idx="1">
                  <c:v>28</c:v>
                </c:pt>
                <c:pt idx="2">
                  <c:v>25</c:v>
                </c:pt>
                <c:pt idx="3">
                  <c:v>35</c:v>
                </c:pt>
                <c:pt idx="4">
                  <c:v>32</c:v>
                </c:pt>
                <c:pt idx="5">
                  <c:v>29</c:v>
                </c:pt>
                <c:pt idx="6">
                  <c:v>35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ISCED!$K$329</c:f>
              <c:strCache>
                <c:ptCount val="1"/>
                <c:pt idx="0">
                  <c:v>Zemědělství, lesnictví  </c:v>
                </c:pt>
              </c:strCache>
            </c:strRef>
          </c:tx>
          <c:marker>
            <c:symbol val="none"/>
          </c:marker>
          <c:trendline>
            <c:spPr>
              <a:ln w="19050"/>
            </c:spPr>
            <c:trendlineType val="linear"/>
            <c:dispRSqr val="0"/>
            <c:dispEq val="0"/>
          </c:trendline>
          <c:cat>
            <c:numRef>
              <c:f>ISCED!$L$326:$R$326</c:f>
              <c:numCache>
                <c:formatCode>General</c:formatCode>
                <c:ptCount val="7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</c:numCache>
            </c:numRef>
          </c:cat>
          <c:val>
            <c:numRef>
              <c:f>ISCED!$L$329:$R$329</c:f>
              <c:numCache>
                <c:formatCode>General</c:formatCode>
                <c:ptCount val="7"/>
                <c:pt idx="0">
                  <c:v>13</c:v>
                </c:pt>
                <c:pt idx="1">
                  <c:v>25</c:v>
                </c:pt>
                <c:pt idx="2">
                  <c:v>28</c:v>
                </c:pt>
                <c:pt idx="3">
                  <c:v>19</c:v>
                </c:pt>
                <c:pt idx="4">
                  <c:v>22</c:v>
                </c:pt>
                <c:pt idx="5">
                  <c:v>19</c:v>
                </c:pt>
                <c:pt idx="6">
                  <c:v>23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ISCED!$K$330</c:f>
              <c:strCache>
                <c:ptCount val="1"/>
                <c:pt idx="0">
                  <c:v>Vzdělávání a výchova </c:v>
                </c:pt>
              </c:strCache>
            </c:strRef>
          </c:tx>
          <c:marker>
            <c:symbol val="none"/>
          </c:marker>
          <c:trendline>
            <c:spPr>
              <a:ln w="19050"/>
            </c:spPr>
            <c:trendlineType val="linear"/>
            <c:dispRSqr val="0"/>
            <c:dispEq val="0"/>
          </c:trendline>
          <c:cat>
            <c:numRef>
              <c:f>ISCED!$L$326:$R$326</c:f>
              <c:numCache>
                <c:formatCode>General</c:formatCode>
                <c:ptCount val="7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</c:numCache>
            </c:numRef>
          </c:cat>
          <c:val>
            <c:numRef>
              <c:f>ISCED!$L$330:$R$330</c:f>
              <c:numCache>
                <c:formatCode>General</c:formatCode>
                <c:ptCount val="7"/>
                <c:pt idx="0">
                  <c:v>7</c:v>
                </c:pt>
                <c:pt idx="1">
                  <c:v>8</c:v>
                </c:pt>
                <c:pt idx="2">
                  <c:v>14</c:v>
                </c:pt>
                <c:pt idx="3">
                  <c:v>12</c:v>
                </c:pt>
                <c:pt idx="4">
                  <c:v>13</c:v>
                </c:pt>
                <c:pt idx="5">
                  <c:v>8</c:v>
                </c:pt>
                <c:pt idx="6">
                  <c:v>11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8795008"/>
        <c:axId val="128796544"/>
      </c:lineChart>
      <c:catAx>
        <c:axId val="1287950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  <a:endParaRPr lang="cs-CZ"/>
          </a:p>
        </c:txPr>
        <c:crossAx val="128796544"/>
        <c:crosses val="autoZero"/>
        <c:auto val="1"/>
        <c:lblAlgn val="ctr"/>
        <c:lblOffset val="100"/>
        <c:noMultiLvlLbl val="0"/>
      </c:catAx>
      <c:valAx>
        <c:axId val="12879654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28795008"/>
        <c:crosses val="autoZero"/>
        <c:crossBetween val="between"/>
      </c:valAx>
    </c:plotArea>
    <c:legend>
      <c:legendPos val="b"/>
      <c:legendEntry>
        <c:idx val="4"/>
        <c:delete val="1"/>
      </c:legendEntry>
      <c:legendEntry>
        <c:idx val="5"/>
        <c:delete val="1"/>
      </c:legendEntry>
      <c:legendEntry>
        <c:idx val="6"/>
        <c:delete val="1"/>
      </c:legendEntry>
      <c:legendEntry>
        <c:idx val="7"/>
        <c:delete val="1"/>
      </c:legendEntry>
      <c:layout/>
      <c:overlay val="0"/>
      <c:txPr>
        <a:bodyPr/>
        <a:lstStyle/>
        <a:p>
          <a:pPr>
            <a:defRPr sz="900"/>
          </a:pPr>
          <a:endParaRPr lang="cs-CZ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76707416077496"/>
          <c:y val="5.1400554097404488E-2"/>
          <c:w val="0.63597266557896481"/>
          <c:h val="0.66671843102945516"/>
        </c:manualLayout>
      </c:layout>
      <c:lineChart>
        <c:grouping val="standard"/>
        <c:varyColors val="0"/>
        <c:ser>
          <c:idx val="0"/>
          <c:order val="0"/>
          <c:tx>
            <c:strRef>
              <c:f>ISCED!$B$327</c:f>
              <c:strCache>
                <c:ptCount val="1"/>
                <c:pt idx="0">
                  <c:v>Umění a humanitní vědy </c:v>
                </c:pt>
              </c:strCache>
            </c:strRef>
          </c:tx>
          <c:marker>
            <c:symbol val="none"/>
          </c:marker>
          <c:trendline>
            <c:spPr>
              <a:ln w="19050"/>
            </c:spPr>
            <c:trendlineType val="linear"/>
            <c:dispRSqr val="0"/>
            <c:dispEq val="0"/>
          </c:trendline>
          <c:cat>
            <c:numRef>
              <c:f>ISCED!$C$326:$I$326</c:f>
              <c:numCache>
                <c:formatCode>General</c:formatCode>
                <c:ptCount val="7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</c:numCache>
            </c:numRef>
          </c:cat>
          <c:val>
            <c:numRef>
              <c:f>ISCED!$C$327:$I$327</c:f>
              <c:numCache>
                <c:formatCode>General</c:formatCode>
                <c:ptCount val="7"/>
                <c:pt idx="0">
                  <c:v>48</c:v>
                </c:pt>
                <c:pt idx="1">
                  <c:v>50</c:v>
                </c:pt>
                <c:pt idx="2">
                  <c:v>42</c:v>
                </c:pt>
                <c:pt idx="3">
                  <c:v>52</c:v>
                </c:pt>
                <c:pt idx="4">
                  <c:v>39</c:v>
                </c:pt>
                <c:pt idx="5">
                  <c:v>30</c:v>
                </c:pt>
                <c:pt idx="6">
                  <c:v>45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ISCED!$B$328</c:f>
              <c:strCache>
                <c:ptCount val="1"/>
                <c:pt idx="0">
                  <c:v>Zdravotní a sociální péče </c:v>
                </c:pt>
              </c:strCache>
            </c:strRef>
          </c:tx>
          <c:marker>
            <c:symbol val="none"/>
          </c:marker>
          <c:trendline>
            <c:spPr>
              <a:ln w="19050"/>
            </c:spPr>
            <c:trendlineType val="linear"/>
            <c:dispRSqr val="0"/>
            <c:dispEq val="0"/>
          </c:trendline>
          <c:cat>
            <c:numRef>
              <c:f>ISCED!$C$326:$I$326</c:f>
              <c:numCache>
                <c:formatCode>General</c:formatCode>
                <c:ptCount val="7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</c:numCache>
            </c:numRef>
          </c:cat>
          <c:val>
            <c:numRef>
              <c:f>ISCED!$C$328:$I$328</c:f>
              <c:numCache>
                <c:formatCode>General</c:formatCode>
                <c:ptCount val="7"/>
                <c:pt idx="0">
                  <c:v>35</c:v>
                </c:pt>
                <c:pt idx="1">
                  <c:v>37</c:v>
                </c:pt>
                <c:pt idx="2">
                  <c:v>45</c:v>
                </c:pt>
                <c:pt idx="3">
                  <c:v>34</c:v>
                </c:pt>
                <c:pt idx="4">
                  <c:v>31</c:v>
                </c:pt>
                <c:pt idx="5">
                  <c:v>36</c:v>
                </c:pt>
                <c:pt idx="6">
                  <c:v>39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ISCED!$B$329</c:f>
              <c:strCache>
                <c:ptCount val="1"/>
                <c:pt idx="0">
                  <c:v>ICT</c:v>
                </c:pt>
              </c:strCache>
            </c:strRef>
          </c:tx>
          <c:marker>
            <c:symbol val="none"/>
          </c:marker>
          <c:trendline>
            <c:spPr>
              <a:ln w="19050"/>
            </c:spPr>
            <c:trendlineType val="linear"/>
            <c:dispRSqr val="0"/>
            <c:dispEq val="0"/>
          </c:trendline>
          <c:cat>
            <c:numRef>
              <c:f>ISCED!$C$326:$I$326</c:f>
              <c:numCache>
                <c:formatCode>General</c:formatCode>
                <c:ptCount val="7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</c:numCache>
            </c:numRef>
          </c:cat>
          <c:val>
            <c:numRef>
              <c:f>ISCED!$C$329:$I$329</c:f>
              <c:numCache>
                <c:formatCode>General</c:formatCode>
                <c:ptCount val="7"/>
                <c:pt idx="0">
                  <c:v>12</c:v>
                </c:pt>
                <c:pt idx="1">
                  <c:v>21</c:v>
                </c:pt>
                <c:pt idx="2">
                  <c:v>12</c:v>
                </c:pt>
                <c:pt idx="3">
                  <c:v>15</c:v>
                </c:pt>
                <c:pt idx="4">
                  <c:v>12</c:v>
                </c:pt>
                <c:pt idx="5">
                  <c:v>11</c:v>
                </c:pt>
                <c:pt idx="6">
                  <c:v>17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8814080"/>
        <c:axId val="128840448"/>
      </c:lineChart>
      <c:catAx>
        <c:axId val="1288140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  <a:endParaRPr lang="cs-CZ"/>
          </a:p>
        </c:txPr>
        <c:crossAx val="128840448"/>
        <c:crosses val="autoZero"/>
        <c:auto val="1"/>
        <c:lblAlgn val="ctr"/>
        <c:lblOffset val="100"/>
        <c:noMultiLvlLbl val="0"/>
      </c:catAx>
      <c:valAx>
        <c:axId val="12884044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28814080"/>
        <c:crosses val="autoZero"/>
        <c:crossBetween val="between"/>
      </c:valAx>
    </c:plotArea>
    <c:legend>
      <c:legendPos val="b"/>
      <c:legendEntry>
        <c:idx val="3"/>
        <c:delete val="1"/>
      </c:legendEntry>
      <c:legendEntry>
        <c:idx val="4"/>
        <c:delete val="1"/>
      </c:legendEntry>
      <c:legendEntry>
        <c:idx val="5"/>
        <c:delete val="1"/>
      </c:legendEntry>
      <c:layout/>
      <c:overlay val="0"/>
      <c:txPr>
        <a:bodyPr/>
        <a:lstStyle/>
        <a:p>
          <a:pPr>
            <a:defRPr sz="900"/>
          </a:pPr>
          <a:endParaRPr lang="cs-CZ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1168489355497241"/>
          <c:y val="0.10944367625184173"/>
          <c:w val="0.31122205210459802"/>
          <c:h val="0.78893660958151968"/>
        </c:manualLayout>
      </c:layout>
      <c:pieChart>
        <c:varyColors val="1"/>
        <c:ser>
          <c:idx val="0"/>
          <c:order val="0"/>
          <c:dLbls>
            <c:dLbl>
              <c:idx val="0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ISCED!$D$255:$D$263</c:f>
              <c:strCache>
                <c:ptCount val="9"/>
                <c:pt idx="0">
                  <c:v>Přírodní vědy, matematika, statistika</c:v>
                </c:pt>
                <c:pt idx="1">
                  <c:v>Technika, výroba, stavebnictví </c:v>
                </c:pt>
                <c:pt idx="2">
                  <c:v>Umění a humanitní vědy </c:v>
                </c:pt>
                <c:pt idx="3">
                  <c:v>Zdravotní a sociální péče </c:v>
                </c:pt>
                <c:pt idx="4">
                  <c:v>Obchod, administrativa, právo </c:v>
                </c:pt>
                <c:pt idx="5">
                  <c:v>Společenské vědy, žurnalistika</c:v>
                </c:pt>
                <c:pt idx="6">
                  <c:v>Zemědělství, lesnictví  </c:v>
                </c:pt>
                <c:pt idx="7">
                  <c:v>ICT </c:v>
                </c:pt>
                <c:pt idx="8">
                  <c:v>Vzdělávání a výchova </c:v>
                </c:pt>
              </c:strCache>
            </c:strRef>
          </c:cat>
          <c:val>
            <c:numRef>
              <c:f>ISCED!$E$255:$E$263</c:f>
              <c:numCache>
                <c:formatCode>0%</c:formatCode>
                <c:ptCount val="9"/>
                <c:pt idx="0">
                  <c:v>0.29000000000000026</c:v>
                </c:pt>
                <c:pt idx="1">
                  <c:v>0.2</c:v>
                </c:pt>
                <c:pt idx="2">
                  <c:v>0.11</c:v>
                </c:pt>
                <c:pt idx="3">
                  <c:v>0.1</c:v>
                </c:pt>
                <c:pt idx="4">
                  <c:v>9.0000000000000024E-2</c:v>
                </c:pt>
                <c:pt idx="5">
                  <c:v>8.0000000000000043E-2</c:v>
                </c:pt>
                <c:pt idx="6">
                  <c:v>0.05</c:v>
                </c:pt>
                <c:pt idx="7">
                  <c:v>4.0000000000000022E-2</c:v>
                </c:pt>
                <c:pt idx="8">
                  <c:v>3.0000000000000002E-2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plotVisOnly val="1"/>
    <c:dispBlanksAs val="zero"/>
    <c:showDLblsOverMax val="0"/>
  </c:chart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celkem!$H$3</c:f>
              <c:strCache>
                <c:ptCount val="1"/>
                <c:pt idx="0">
                  <c:v>celkem</c:v>
                </c:pt>
              </c:strCache>
            </c:strRef>
          </c:tx>
          <c:invertIfNegative val="0"/>
          <c:dLbls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trendline>
            <c:trendlineType val="linear"/>
            <c:dispRSqr val="0"/>
            <c:dispEq val="0"/>
          </c:trendline>
          <c:cat>
            <c:numRef>
              <c:f>celkem!$G$4:$G$8</c:f>
              <c:numCache>
                <c:formatCode>General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cat>
          <c:val>
            <c:numRef>
              <c:f>celkem!$H$4:$H$8</c:f>
              <c:numCache>
                <c:formatCode>General</c:formatCode>
                <c:ptCount val="5"/>
                <c:pt idx="0">
                  <c:v>3465</c:v>
                </c:pt>
                <c:pt idx="1">
                  <c:v>3945</c:v>
                </c:pt>
                <c:pt idx="2">
                  <c:v>4298</c:v>
                </c:pt>
                <c:pt idx="3">
                  <c:v>4137</c:v>
                </c:pt>
                <c:pt idx="4">
                  <c:v>4107</c:v>
                </c:pt>
              </c:numCache>
            </c:numRef>
          </c:val>
        </c:ser>
        <c:ser>
          <c:idx val="1"/>
          <c:order val="1"/>
          <c:tx>
            <c:strRef>
              <c:f>celkem!$I$3</c:f>
              <c:strCache>
                <c:ptCount val="1"/>
                <c:pt idx="0">
                  <c:v>cizinci</c:v>
                </c:pt>
              </c:strCache>
            </c:strRef>
          </c:tx>
          <c:invertIfNegative val="0"/>
          <c:dLbls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trendline>
            <c:trendlineType val="linear"/>
            <c:dispRSqr val="0"/>
            <c:dispEq val="0"/>
          </c:trendline>
          <c:cat>
            <c:numRef>
              <c:f>celkem!$G$4:$G$8</c:f>
              <c:numCache>
                <c:formatCode>General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cat>
          <c:val>
            <c:numRef>
              <c:f>celkem!$I$4:$I$8</c:f>
              <c:numCache>
                <c:formatCode>General</c:formatCode>
                <c:ptCount val="5"/>
                <c:pt idx="0">
                  <c:v>1110</c:v>
                </c:pt>
                <c:pt idx="1">
                  <c:v>1284</c:v>
                </c:pt>
                <c:pt idx="2">
                  <c:v>1365</c:v>
                </c:pt>
                <c:pt idx="3">
                  <c:v>1242</c:v>
                </c:pt>
                <c:pt idx="4">
                  <c:v>1111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9085824"/>
        <c:axId val="129087360"/>
      </c:barChart>
      <c:lineChart>
        <c:grouping val="standard"/>
        <c:varyColors val="0"/>
        <c:ser>
          <c:idx val="2"/>
          <c:order val="2"/>
          <c:tx>
            <c:strRef>
              <c:f>celkem!$J$3</c:f>
              <c:strCache>
                <c:ptCount val="1"/>
                <c:pt idx="0">
                  <c:v>podíl cizinců</c:v>
                </c:pt>
              </c:strCache>
            </c:strRef>
          </c:tx>
          <c:marker>
            <c:symbol val="none"/>
          </c:marker>
          <c:dLbls>
            <c:dLbl>
              <c:idx val="0"/>
              <c:layout>
                <c:manualLayout>
                  <c:x val="-4.4444444444444488E-2"/>
                  <c:y val="-9.259259259259263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2.2222222222222244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0"/>
            <c:showCatName val="0"/>
            <c:showSerName val="0"/>
            <c:showPercent val="0"/>
            <c:showBubbleSize val="0"/>
          </c:dLbls>
          <c:cat>
            <c:numRef>
              <c:f>celkem!$G$4:$G$8</c:f>
              <c:numCache>
                <c:formatCode>General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cat>
          <c:val>
            <c:numRef>
              <c:f>celkem!$J$4:$J$8</c:f>
              <c:numCache>
                <c:formatCode>0%</c:formatCode>
                <c:ptCount val="5"/>
                <c:pt idx="0">
                  <c:v>0.32034632034632032</c:v>
                </c:pt>
                <c:pt idx="1">
                  <c:v>0.32547528517110297</c:v>
                </c:pt>
                <c:pt idx="2">
                  <c:v>0.31758957654723152</c:v>
                </c:pt>
                <c:pt idx="3">
                  <c:v>0.30021754894851344</c:v>
                </c:pt>
                <c:pt idx="4">
                  <c:v>0.27051375700024372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9111168"/>
        <c:axId val="129088896"/>
      </c:lineChart>
      <c:catAx>
        <c:axId val="1290858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29087360"/>
        <c:crosses val="autoZero"/>
        <c:auto val="1"/>
        <c:lblAlgn val="ctr"/>
        <c:lblOffset val="100"/>
        <c:noMultiLvlLbl val="0"/>
      </c:catAx>
      <c:valAx>
        <c:axId val="12908736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29085824"/>
        <c:crosses val="autoZero"/>
        <c:crossBetween val="between"/>
      </c:valAx>
      <c:valAx>
        <c:axId val="129088896"/>
        <c:scaling>
          <c:orientation val="minMax"/>
        </c:scaling>
        <c:delete val="0"/>
        <c:axPos val="r"/>
        <c:numFmt formatCode="0%" sourceLinked="1"/>
        <c:majorTickMark val="out"/>
        <c:minorTickMark val="none"/>
        <c:tickLblPos val="nextTo"/>
        <c:crossAx val="129111168"/>
        <c:crosses val="max"/>
        <c:crossBetween val="between"/>
      </c:valAx>
      <c:catAx>
        <c:axId val="12911116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129088896"/>
        <c:crosses val="autoZero"/>
        <c:auto val="1"/>
        <c:lblAlgn val="ctr"/>
        <c:lblOffset val="100"/>
        <c:noMultiLvlLbl val="0"/>
      </c:catAx>
    </c:plotArea>
    <c:legend>
      <c:legendPos val="r"/>
      <c:legendEntry>
        <c:idx val="3"/>
        <c:delete val="1"/>
      </c:legendEntry>
      <c:legendEntry>
        <c:idx val="4"/>
        <c:delete val="1"/>
      </c:legendEntry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celkem!$B$21</c:f>
              <c:strCache>
                <c:ptCount val="1"/>
                <c:pt idx="0">
                  <c:v>samoplátci </c:v>
                </c:pt>
              </c:strCache>
            </c:strRef>
          </c:tx>
          <c:invertIfNegative val="0"/>
          <c:cat>
            <c:numRef>
              <c:f>celkem!$A$22:$A$26</c:f>
              <c:numCache>
                <c:formatCode>General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cat>
          <c:val>
            <c:numRef>
              <c:f>celkem!$B$22:$B$26</c:f>
              <c:numCache>
                <c:formatCode>General</c:formatCode>
                <c:ptCount val="5"/>
                <c:pt idx="0">
                  <c:v>230</c:v>
                </c:pt>
                <c:pt idx="1">
                  <c:v>197</c:v>
                </c:pt>
                <c:pt idx="2">
                  <c:v>278</c:v>
                </c:pt>
                <c:pt idx="3">
                  <c:v>230</c:v>
                </c:pt>
                <c:pt idx="4">
                  <c:v>154</c:v>
                </c:pt>
              </c:numCache>
            </c:numRef>
          </c:val>
        </c:ser>
        <c:ser>
          <c:idx val="1"/>
          <c:order val="1"/>
          <c:tx>
            <c:strRef>
              <c:f>celkem!$C$21</c:f>
              <c:strCache>
                <c:ptCount val="1"/>
                <c:pt idx="0">
                  <c:v>cizinci </c:v>
                </c:pt>
              </c:strCache>
            </c:strRef>
          </c:tx>
          <c:invertIfNegative val="0"/>
          <c:cat>
            <c:numRef>
              <c:f>celkem!$A$22:$A$26</c:f>
              <c:numCache>
                <c:formatCode>General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cat>
          <c:val>
            <c:numRef>
              <c:f>celkem!$C$22:$C$26</c:f>
              <c:numCache>
                <c:formatCode>General</c:formatCode>
                <c:ptCount val="5"/>
                <c:pt idx="0">
                  <c:v>792</c:v>
                </c:pt>
                <c:pt idx="1">
                  <c:v>914</c:v>
                </c:pt>
                <c:pt idx="2">
                  <c:v>924</c:v>
                </c:pt>
                <c:pt idx="3">
                  <c:v>850</c:v>
                </c:pt>
                <c:pt idx="4">
                  <c:v>733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9161856"/>
        <c:axId val="129175936"/>
      </c:barChart>
      <c:lineChart>
        <c:grouping val="standard"/>
        <c:varyColors val="0"/>
        <c:ser>
          <c:idx val="2"/>
          <c:order val="2"/>
          <c:tx>
            <c:strRef>
              <c:f>celkem!$D$21</c:f>
              <c:strCache>
                <c:ptCount val="1"/>
                <c:pt idx="0">
                  <c:v>podíl samoplátců na cizincích </c:v>
                </c:pt>
              </c:strCache>
            </c:strRef>
          </c:tx>
          <c:marker>
            <c:symbol val="none"/>
          </c:marker>
          <c:dLbls>
            <c:dLbl>
              <c:idx val="0"/>
              <c:layout>
                <c:manualLayout>
                  <c:x val="-6.3888888888888884E-2"/>
                  <c:y val="-2.77777777777778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delete val="1"/>
            </c:dLbl>
            <c:dLbl>
              <c:idx val="2"/>
              <c:delete val="1"/>
            </c:dLbl>
            <c:dLbl>
              <c:idx val="3"/>
              <c:delete val="1"/>
            </c:dLbl>
            <c:dLbl>
              <c:idx val="4"/>
              <c:layout>
                <c:manualLayout>
                  <c:x val="-6.3888888888888884E-2"/>
                  <c:y val="2.77777777777778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celkem!$A$22:$A$26</c:f>
              <c:numCache>
                <c:formatCode>General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cat>
          <c:val>
            <c:numRef>
              <c:f>celkem!$D$22:$D$26</c:f>
              <c:numCache>
                <c:formatCode>0%</c:formatCode>
                <c:ptCount val="5"/>
                <c:pt idx="0">
                  <c:v>0.29040404040404061</c:v>
                </c:pt>
                <c:pt idx="1">
                  <c:v>0.21553610503282297</c:v>
                </c:pt>
                <c:pt idx="2">
                  <c:v>0.30086580086580139</c:v>
                </c:pt>
                <c:pt idx="3">
                  <c:v>0.27058823529411796</c:v>
                </c:pt>
                <c:pt idx="4">
                  <c:v>0.21009549795361529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9179008"/>
        <c:axId val="129177472"/>
      </c:lineChart>
      <c:catAx>
        <c:axId val="1291618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29175936"/>
        <c:crosses val="autoZero"/>
        <c:auto val="1"/>
        <c:lblAlgn val="ctr"/>
        <c:lblOffset val="100"/>
        <c:noMultiLvlLbl val="0"/>
      </c:catAx>
      <c:valAx>
        <c:axId val="12917593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29161856"/>
        <c:crosses val="autoZero"/>
        <c:crossBetween val="between"/>
      </c:valAx>
      <c:valAx>
        <c:axId val="129177472"/>
        <c:scaling>
          <c:orientation val="minMax"/>
        </c:scaling>
        <c:delete val="0"/>
        <c:axPos val="r"/>
        <c:numFmt formatCode="0%" sourceLinked="1"/>
        <c:majorTickMark val="out"/>
        <c:minorTickMark val="none"/>
        <c:tickLblPos val="nextTo"/>
        <c:crossAx val="129179008"/>
        <c:crosses val="max"/>
        <c:crossBetween val="between"/>
      </c:valAx>
      <c:catAx>
        <c:axId val="12917900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129177472"/>
        <c:crosses val="autoZero"/>
        <c:auto val="1"/>
        <c:lblAlgn val="ctr"/>
        <c:lblOffset val="100"/>
        <c:noMultiLvlLbl val="0"/>
      </c:catAx>
    </c:plotArea>
    <c:legend>
      <c:legendPos val="b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0.46729</cdr:x>
      <cdr:y>0.22449</cdr:y>
    </cdr:from>
    <cdr:to>
      <cdr:x>0.63354</cdr:x>
      <cdr:y>0.31321</cdr:y>
    </cdr:to>
    <cdr:sp macro="" textlink="">
      <cdr:nvSpPr>
        <cdr:cNvPr id="2" name="TextovéPole 1"/>
        <cdr:cNvSpPr txBox="1"/>
      </cdr:nvSpPr>
      <cdr:spPr>
        <a:xfrm xmlns:a="http://schemas.openxmlformats.org/drawingml/2006/main">
          <a:off x="3600400" y="792088"/>
          <a:ext cx="1280915" cy="313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cs-CZ" sz="1100" dirty="0" smtClean="0"/>
            <a:t>Přírodní vědy </a:t>
          </a:r>
          <a:endParaRPr lang="cs-CZ" sz="1100" dirty="0"/>
        </a:p>
      </cdr:txBody>
    </cdr:sp>
  </cdr:relSizeAnchor>
  <cdr:relSizeAnchor xmlns:cdr="http://schemas.openxmlformats.org/drawingml/2006/chartDrawing">
    <cdr:from>
      <cdr:x>0.47328</cdr:x>
      <cdr:y>0.73469</cdr:y>
    </cdr:from>
    <cdr:to>
      <cdr:x>0.66337</cdr:x>
      <cdr:y>0.85816</cdr:y>
    </cdr:to>
    <cdr:sp macro="" textlink="">
      <cdr:nvSpPr>
        <cdr:cNvPr id="3" name="TextovéPole 2"/>
        <cdr:cNvSpPr txBox="1"/>
      </cdr:nvSpPr>
      <cdr:spPr>
        <a:xfrm xmlns:a="http://schemas.openxmlformats.org/drawingml/2006/main">
          <a:off x="3442075" y="2592274"/>
          <a:ext cx="1382461" cy="43565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cs-CZ" sz="1100" dirty="0" smtClean="0"/>
            <a:t>Technika, výroba, stavebnictví </a:t>
          </a:r>
          <a:endParaRPr lang="cs-CZ" sz="1100" dirty="0"/>
        </a:p>
      </cdr:txBody>
    </cdr:sp>
  </cdr:relSizeAnchor>
  <cdr:relSizeAnchor xmlns:cdr="http://schemas.openxmlformats.org/drawingml/2006/chartDrawing">
    <cdr:from>
      <cdr:x>0.21125</cdr:x>
      <cdr:y>0.93153</cdr:y>
    </cdr:from>
    <cdr:to>
      <cdr:x>0.4825</cdr:x>
      <cdr:y>0.97589</cdr:y>
    </cdr:to>
    <cdr:sp macro="" textlink="">
      <cdr:nvSpPr>
        <cdr:cNvPr id="4" name="TextovéPole 3"/>
        <cdr:cNvSpPr txBox="1"/>
      </cdr:nvSpPr>
      <cdr:spPr>
        <a:xfrm xmlns:a="http://schemas.openxmlformats.org/drawingml/2006/main">
          <a:off x="1738536" y="3024162"/>
          <a:ext cx="2232248" cy="1440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cs-CZ" sz="1100" dirty="0"/>
        </a:p>
      </cdr:txBody>
    </cdr:sp>
  </cdr:relSizeAnchor>
  <cdr:relSizeAnchor xmlns:cdr="http://schemas.openxmlformats.org/drawingml/2006/chartDrawing">
    <cdr:from>
      <cdr:x>0.25375</cdr:x>
      <cdr:y>0.85714</cdr:y>
    </cdr:from>
    <cdr:to>
      <cdr:x>0.39374</cdr:x>
      <cdr:y>1</cdr:y>
    </cdr:to>
    <cdr:sp macro="" textlink="">
      <cdr:nvSpPr>
        <cdr:cNvPr id="5" name="TextovéPole 4"/>
        <cdr:cNvSpPr txBox="1"/>
      </cdr:nvSpPr>
      <cdr:spPr>
        <a:xfrm xmlns:a="http://schemas.openxmlformats.org/drawingml/2006/main">
          <a:off x="2393636" y="3024336"/>
          <a:ext cx="1320532" cy="50405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cs-CZ" sz="1100" dirty="0" smtClean="0"/>
            <a:t>Umění a humanitní vědy</a:t>
          </a:r>
          <a:endParaRPr lang="cs-CZ" sz="1100" dirty="0"/>
        </a:p>
      </cdr:txBody>
    </cdr:sp>
  </cdr:relSizeAnchor>
  <cdr:relSizeAnchor xmlns:cdr="http://schemas.openxmlformats.org/drawingml/2006/chartDrawing">
    <cdr:from>
      <cdr:x>0.06125</cdr:x>
      <cdr:y>0.69388</cdr:y>
    </cdr:from>
    <cdr:to>
      <cdr:x>0.25375</cdr:x>
      <cdr:y>0.77551</cdr:y>
    </cdr:to>
    <cdr:sp macro="" textlink="">
      <cdr:nvSpPr>
        <cdr:cNvPr id="6" name="TextovéPole 5"/>
        <cdr:cNvSpPr txBox="1"/>
      </cdr:nvSpPr>
      <cdr:spPr>
        <a:xfrm xmlns:a="http://schemas.openxmlformats.org/drawingml/2006/main">
          <a:off x="504056" y="2448272"/>
          <a:ext cx="1584176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cs-CZ" sz="1100" dirty="0" smtClean="0"/>
            <a:t>Zdravotní a sociální péče</a:t>
          </a:r>
          <a:endParaRPr lang="cs-CZ" sz="1100" dirty="0"/>
        </a:p>
      </cdr:txBody>
    </cdr:sp>
  </cdr:relSizeAnchor>
  <cdr:relSizeAnchor xmlns:cdr="http://schemas.openxmlformats.org/drawingml/2006/chartDrawing">
    <cdr:from>
      <cdr:x>0.08411</cdr:x>
      <cdr:y>0.42857</cdr:y>
    </cdr:from>
    <cdr:to>
      <cdr:x>0.24299</cdr:x>
      <cdr:y>0.61224</cdr:y>
    </cdr:to>
    <cdr:sp macro="" textlink="">
      <cdr:nvSpPr>
        <cdr:cNvPr id="7" name="TextovéPole 6"/>
        <cdr:cNvSpPr txBox="1"/>
      </cdr:nvSpPr>
      <cdr:spPr>
        <a:xfrm xmlns:a="http://schemas.openxmlformats.org/drawingml/2006/main">
          <a:off x="648072" y="1512168"/>
          <a:ext cx="1224136" cy="64807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cs-CZ" sz="1100" dirty="0" smtClean="0"/>
            <a:t>Obchod, administrativa, právo </a:t>
          </a:r>
          <a:endParaRPr lang="cs-CZ" sz="1100" dirty="0"/>
        </a:p>
      </cdr:txBody>
    </cdr:sp>
  </cdr:relSizeAnchor>
  <cdr:relSizeAnchor xmlns:cdr="http://schemas.openxmlformats.org/drawingml/2006/chartDrawing">
    <cdr:from>
      <cdr:x>0.1145</cdr:x>
      <cdr:y>0.2449</cdr:y>
    </cdr:from>
    <cdr:to>
      <cdr:x>0.27199</cdr:x>
      <cdr:y>0.38775</cdr:y>
    </cdr:to>
    <cdr:sp macro="" textlink="">
      <cdr:nvSpPr>
        <cdr:cNvPr id="8" name="TextovéPole 7"/>
        <cdr:cNvSpPr txBox="1"/>
      </cdr:nvSpPr>
      <cdr:spPr>
        <a:xfrm xmlns:a="http://schemas.openxmlformats.org/drawingml/2006/main">
          <a:off x="1080120" y="864096"/>
          <a:ext cx="1485611" cy="50403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cs-CZ" sz="1100" dirty="0" smtClean="0"/>
            <a:t>Společenské vědy, žurnalistika</a:t>
          </a:r>
          <a:endParaRPr lang="cs-CZ" sz="1100" dirty="0"/>
        </a:p>
      </cdr:txBody>
    </cdr:sp>
  </cdr:relSizeAnchor>
  <cdr:relSizeAnchor xmlns:cdr="http://schemas.openxmlformats.org/drawingml/2006/chartDrawing">
    <cdr:from>
      <cdr:x>0.16832</cdr:x>
      <cdr:y>0.10204</cdr:y>
    </cdr:from>
    <cdr:to>
      <cdr:x>0.30987</cdr:x>
      <cdr:y>0.2449</cdr:y>
    </cdr:to>
    <cdr:sp macro="" textlink="">
      <cdr:nvSpPr>
        <cdr:cNvPr id="13" name="TextovéPole 12"/>
        <cdr:cNvSpPr txBox="1"/>
      </cdr:nvSpPr>
      <cdr:spPr>
        <a:xfrm xmlns:a="http://schemas.openxmlformats.org/drawingml/2006/main">
          <a:off x="1224136" y="360040"/>
          <a:ext cx="1029503" cy="50406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cs-CZ" sz="1100" dirty="0" smtClean="0"/>
            <a:t>Zemědělství , lesnictví </a:t>
          </a:r>
          <a:endParaRPr lang="cs-CZ" sz="1100" dirty="0"/>
        </a:p>
      </cdr:txBody>
    </cdr:sp>
  </cdr:relSizeAnchor>
  <cdr:relSizeAnchor xmlns:cdr="http://schemas.openxmlformats.org/drawingml/2006/chartDrawing">
    <cdr:from>
      <cdr:x>0.29771</cdr:x>
      <cdr:y>0.08163</cdr:y>
    </cdr:from>
    <cdr:to>
      <cdr:x>0.35378</cdr:x>
      <cdr:y>0.16327</cdr:y>
    </cdr:to>
    <cdr:sp macro="" textlink="">
      <cdr:nvSpPr>
        <cdr:cNvPr id="14" name="TextovéPole 13"/>
        <cdr:cNvSpPr txBox="1"/>
      </cdr:nvSpPr>
      <cdr:spPr>
        <a:xfrm xmlns:a="http://schemas.openxmlformats.org/drawingml/2006/main">
          <a:off x="2808312" y="288032"/>
          <a:ext cx="528956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cs-CZ" sz="1100" dirty="0" smtClean="0"/>
            <a:t>ICT</a:t>
          </a:r>
          <a:endParaRPr lang="cs-CZ" sz="1100" dirty="0"/>
        </a:p>
      </cdr:txBody>
    </cdr:sp>
  </cdr:relSizeAnchor>
  <cdr:relSizeAnchor xmlns:cdr="http://schemas.openxmlformats.org/drawingml/2006/chartDrawing">
    <cdr:from>
      <cdr:x>0.34426</cdr:x>
      <cdr:y>0.02041</cdr:y>
    </cdr:from>
    <cdr:to>
      <cdr:x>0.46576</cdr:x>
      <cdr:y>0.22449</cdr:y>
    </cdr:to>
    <cdr:sp macro="" textlink="">
      <cdr:nvSpPr>
        <cdr:cNvPr id="15" name="TextovéPole 14"/>
        <cdr:cNvSpPr txBox="1"/>
      </cdr:nvSpPr>
      <cdr:spPr>
        <a:xfrm xmlns:a="http://schemas.openxmlformats.org/drawingml/2006/main">
          <a:off x="3024336" y="72008"/>
          <a:ext cx="1067333" cy="7200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cs-CZ" sz="1100" dirty="0" smtClean="0"/>
            <a:t>Vzdělávání a výchova</a:t>
          </a:r>
          <a:endParaRPr lang="cs-CZ" sz="1100" dirty="0"/>
        </a:p>
      </cdr:txBody>
    </cdr:sp>
  </cdr:relSizeAnchor>
  <cdr:relSizeAnchor xmlns:cdr="http://schemas.openxmlformats.org/drawingml/2006/chartDrawing">
    <cdr:from>
      <cdr:x>0.62833</cdr:x>
      <cdr:y>0.5102</cdr:y>
    </cdr:from>
    <cdr:to>
      <cdr:x>1</cdr:x>
      <cdr:y>1</cdr:y>
    </cdr:to>
    <cdr:sp macro="" textlink="">
      <cdr:nvSpPr>
        <cdr:cNvPr id="16" name="TextovéPole 15"/>
        <cdr:cNvSpPr txBox="1"/>
      </cdr:nvSpPr>
      <cdr:spPr>
        <a:xfrm xmlns:a="http://schemas.openxmlformats.org/drawingml/2006/main">
          <a:off x="5545873" y="1800186"/>
          <a:ext cx="3280563" cy="172820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cs-CZ" sz="1100" dirty="0" smtClean="0"/>
        </a:p>
        <a:p xmlns:a="http://schemas.openxmlformats.org/drawingml/2006/main">
          <a:endParaRPr lang="cs-CZ" dirty="0"/>
        </a:p>
        <a:p xmlns:a="http://schemas.openxmlformats.org/drawingml/2006/main">
          <a:endParaRPr lang="cs-CZ" sz="1100" dirty="0" smtClean="0"/>
        </a:p>
        <a:p xmlns:a="http://schemas.openxmlformats.org/drawingml/2006/main">
          <a:endParaRPr lang="cs-CZ" dirty="0"/>
        </a:p>
        <a:p xmlns:a="http://schemas.openxmlformats.org/drawingml/2006/main">
          <a:endParaRPr lang="cs-CZ" sz="1100" dirty="0" smtClean="0"/>
        </a:p>
        <a:p xmlns:a="http://schemas.openxmlformats.org/drawingml/2006/main">
          <a:endParaRPr lang="cs-CZ" dirty="0"/>
        </a:p>
        <a:p xmlns:a="http://schemas.openxmlformats.org/drawingml/2006/main">
          <a:endParaRPr lang="cs-CZ" sz="1100" dirty="0" smtClean="0"/>
        </a:p>
        <a:p xmlns:a="http://schemas.openxmlformats.org/drawingml/2006/main">
          <a:r>
            <a:rPr lang="cs-CZ" sz="1100" i="1" dirty="0" smtClean="0"/>
            <a:t>Roční průměrný podíl za období 2015-2022</a:t>
          </a:r>
          <a:endParaRPr lang="cs-CZ" sz="1100" i="1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DBB8EA-22A4-4C06-A924-406F9EB69886}" type="datetimeFigureOut">
              <a:rPr lang="cs-CZ" smtClean="0"/>
              <a:pPr/>
              <a:t>21. 2. 2023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4314DF-D583-482F-8B85-C8C322B4943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17433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07EC90-5F68-48BD-8831-86DF91C2A1ED}" type="datetimeFigureOut">
              <a:rPr lang="cs-CZ" smtClean="0"/>
              <a:pPr/>
              <a:t>21. 2. 2023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8A444D-6364-45EE-B4A3-F0D6EA30DFF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08065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 smtClean="0"/>
              <a:t>V roce 2022 absolvovalo 464 cizinců, podíl 23 %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8A444D-6364-45EE-B4A3-F0D6EA30DFF0}" type="slidenum">
              <a:rPr lang="cs-CZ" smtClean="0"/>
              <a:pPr/>
              <a:t>3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57C9E-AE47-4875-9B42-47C07B37AE8E}" type="datetime1">
              <a:rPr lang="cs-CZ" smtClean="0"/>
              <a:pPr/>
              <a:t>21. 2. 2023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6364F-D645-49A0-8DCE-5900EFF41FC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56029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D70BF-FE67-445C-B8C9-AE3487A382A2}" type="datetime1">
              <a:rPr lang="cs-CZ" smtClean="0"/>
              <a:pPr/>
              <a:t>21. 2. 2023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6364F-D645-49A0-8DCE-5900EFF41FC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2928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92EA2-4193-47C3-B9DA-8981942C9545}" type="datetime1">
              <a:rPr lang="cs-CZ" smtClean="0"/>
              <a:pPr/>
              <a:t>21. 2. 2023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6364F-D645-49A0-8DCE-5900EFF41FC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5219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18356"/>
            <a:ext cx="8229600" cy="857250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7613"/>
            <a:ext cx="8229600" cy="3247009"/>
          </a:xfrm>
        </p:spPr>
        <p:txBody>
          <a:bodyPr/>
          <a:lstStyle>
            <a:lvl1pPr>
              <a:defRPr sz="3000"/>
            </a:lvl1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BDD59-2CDC-4CF0-A23A-4DB88BB3406B}" type="datetime1">
              <a:rPr lang="cs-CZ" smtClean="0"/>
              <a:pPr/>
              <a:t>21. 2. 2023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6364F-D645-49A0-8DCE-5900EFF41FC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21238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0AEBF-23CC-4E94-B9E1-D68376FF0906}" type="datetime1">
              <a:rPr lang="cs-CZ" smtClean="0"/>
              <a:pPr/>
              <a:t>21. 2. 2023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6364F-D645-49A0-8DCE-5900EFF41FC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2386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13324-EBBF-4DC9-AD2C-0C18AE398D01}" type="datetime1">
              <a:rPr lang="cs-CZ" smtClean="0"/>
              <a:pPr/>
              <a:t>21. 2. 2023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6364F-D645-49A0-8DCE-5900EFF41FC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102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BFA5E-5654-4EEB-BF29-025829A45D21}" type="datetime1">
              <a:rPr lang="cs-CZ" smtClean="0"/>
              <a:pPr/>
              <a:t>21. 2. 2023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6364F-D645-49A0-8DCE-5900EFF41FC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1278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D8DE3-259C-40CA-A1CA-2FAB15D75CF4}" type="datetime1">
              <a:rPr lang="cs-CZ" smtClean="0"/>
              <a:pPr/>
              <a:t>21. 2. 2023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6364F-D645-49A0-8DCE-5900EFF41FC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38868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932AA-ABC1-46B5-8442-FE4D4401B966}" type="datetime1">
              <a:rPr lang="cs-CZ" smtClean="0"/>
              <a:pPr/>
              <a:t>21. 2. 2023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6364F-D645-49A0-8DCE-5900EFF41FC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6539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2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A2367-D8C4-4103-9ABC-E897E33133C1}" type="datetime1">
              <a:rPr lang="cs-CZ" smtClean="0"/>
              <a:pPr/>
              <a:t>21. 2. 2023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6364F-D645-49A0-8DCE-5900EFF41FC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83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Klepnutím na ikonu přidáte obrázek.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92FFC-D6E6-40ED-B934-63573E9A25FC}" type="datetime1">
              <a:rPr lang="cs-CZ" smtClean="0"/>
              <a:pPr/>
              <a:t>21. 2. 2023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6364F-D645-49A0-8DCE-5900EFF41FC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70696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A picture containing background pattern&#10;&#10;Description automatically generated">
            <a:extLst>
              <a:ext uri="{FF2B5EF4-FFF2-40B4-BE49-F238E27FC236}">
                <a16:creationId xmlns="" xmlns:a16="http://schemas.microsoft.com/office/drawing/2014/main" id="{BE2AAA7F-786E-6E7C-DD24-0AE65E1297CD}"/>
              </a:ext>
            </a:extLst>
          </p:cNvPr>
          <p:cNvPicPr>
            <a:picLocks noChangeAspect="1"/>
          </p:cNvPicPr>
          <p:nvPr/>
        </p:nvPicPr>
        <p:blipFill rotWithShape="1">
          <a:blip r:embed="rId13" cstate="print"/>
          <a:srcRect l="426" r="-1" b="-1"/>
          <a:stretch/>
        </p:blipFill>
        <p:spPr>
          <a:xfrm>
            <a:off x="-1" y="-5291"/>
            <a:ext cx="9155103" cy="5148791"/>
          </a:xfrm>
          <a:prstGeom prst="rect">
            <a:avLst/>
          </a:prstGeom>
        </p:spPr>
      </p:pic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5D58AF-06C5-4B02-8EEA-42A8BA844E53}" type="datetime1">
              <a:rPr lang="cs-CZ" smtClean="0"/>
              <a:pPr/>
              <a:t>21. 2. 2023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76364F-D645-49A0-8DCE-5900EFF41FC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8070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6364F-D645-49A0-8DCE-5900EFF41FCB}" type="slidenum">
              <a:rPr lang="cs-CZ" smtClean="0"/>
              <a:pPr/>
              <a:t>1</a:t>
            </a:fld>
            <a:endParaRPr lang="cs-CZ"/>
          </a:p>
        </p:txBody>
      </p:sp>
      <p:pic>
        <p:nvPicPr>
          <p:cNvPr id="5" name="Picture 4" descr="A picture containing background pattern&#10;&#10;Description automatically generated">
            <a:extLst>
              <a:ext uri="{FF2B5EF4-FFF2-40B4-BE49-F238E27FC236}">
                <a16:creationId xmlns="" xmlns:a16="http://schemas.microsoft.com/office/drawing/2014/main" xmlns:lc="http://schemas.openxmlformats.org/drawingml/2006/lockedCanvas" id="{BE2AAA7F-786E-6E7C-DD24-0AE65E1297CD}"/>
              </a:ext>
            </a:extLst>
          </p:cNvPr>
          <p:cNvPicPr>
            <a:picLocks noGrp="1" noChangeAspect="1"/>
          </p:cNvPicPr>
          <p:nvPr/>
        </p:nvPicPr>
        <p:blipFill rotWithShape="1">
          <a:blip r:embed="rId2" cstate="print"/>
          <a:srcRect l="426" r="-1" b="-1"/>
          <a:stretch/>
        </p:blipFill>
        <p:spPr>
          <a:xfrm>
            <a:off x="-1622616" y="-901130"/>
            <a:ext cx="12191980" cy="6856718"/>
          </a:xfrm>
          <a:prstGeom prst="rect">
            <a:avLst/>
          </a:prstGeom>
        </p:spPr>
      </p:pic>
      <p:sp>
        <p:nvSpPr>
          <p:cNvPr id="6" name="Rectangle 8">
            <a:extLst>
              <a:ext uri="{FF2B5EF4-FFF2-40B4-BE49-F238E27FC236}">
                <a16:creationId xmlns="" xmlns:a16="http://schemas.microsoft.com/office/drawing/2014/main" xmlns:lc="http://schemas.openxmlformats.org/drawingml/2006/lockedCanvas" id="{42A4FC2C-047E-45A5-965D-8E1E3BF09BC6}"/>
              </a:ext>
              <a:ext uri="{C183D7F6-B498-43B3-948B-1728B52AA6E4}">
                <adec:decorative xmlns="" xmlns:adec="http://schemas.microsoft.com/office/drawing/2017/decorative" xmlns:lc="http://schemas.openxmlformats.org/drawingml/2006/lockedCanvas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 bwMode="white">
          <a:xfrm>
            <a:off x="-1422335" y="-81337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7" name="TextBox 2">
            <a:extLst>
              <a:ext uri="{FF2B5EF4-FFF2-40B4-BE49-F238E27FC236}">
                <a16:creationId xmlns="" xmlns:a16="http://schemas.microsoft.com/office/drawing/2014/main" xmlns:lc="http://schemas.openxmlformats.org/drawingml/2006/lockedCanvas" id="{80B571C2-2F4F-6541-C08C-426A49C9845E}"/>
              </a:ext>
            </a:extLst>
          </p:cNvPr>
          <p:cNvSpPr txBox="1"/>
          <p:nvPr/>
        </p:nvSpPr>
        <p:spPr>
          <a:xfrm>
            <a:off x="1074641" y="2904397"/>
            <a:ext cx="7379595" cy="92333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cs-CZ" dirty="0" smtClean="0">
                <a:solidFill>
                  <a:schemeClr val="accent1">
                    <a:lumMod val="75000"/>
                  </a:schemeClr>
                </a:solidFill>
                <a:latin typeface="Corbel"/>
              </a:rPr>
              <a:t>Národní vzdělávací fond, o.p.s.</a:t>
            </a:r>
          </a:p>
          <a:p>
            <a:pPr algn="ctr"/>
            <a:r>
              <a:rPr lang="cs-CZ" dirty="0" smtClean="0">
                <a:solidFill>
                  <a:schemeClr val="accent1">
                    <a:lumMod val="75000"/>
                  </a:schemeClr>
                </a:solidFill>
                <a:latin typeface="Corbel"/>
              </a:rPr>
              <a:t>Zdeňka Matoušková</a:t>
            </a:r>
          </a:p>
          <a:p>
            <a:endParaRPr lang="cs-CZ" dirty="0" smtClean="0">
              <a:solidFill>
                <a:srgbClr val="1D96CD"/>
              </a:solidFill>
              <a:latin typeface="Corbel"/>
              <a:cs typeface="Calibri"/>
            </a:endParaRPr>
          </a:p>
        </p:txBody>
      </p:sp>
      <p:sp>
        <p:nvSpPr>
          <p:cNvPr id="8" name="TextBox 5">
            <a:extLst>
              <a:ext uri="{FF2B5EF4-FFF2-40B4-BE49-F238E27FC236}">
                <a16:creationId xmlns="" xmlns:a16="http://schemas.microsoft.com/office/drawing/2014/main" xmlns:lc="http://schemas.openxmlformats.org/drawingml/2006/lockedCanvas" id="{C7F19542-D652-F022-23CA-2487A322860B}"/>
              </a:ext>
            </a:extLst>
          </p:cNvPr>
          <p:cNvSpPr txBox="1"/>
          <p:nvPr/>
        </p:nvSpPr>
        <p:spPr>
          <a:xfrm>
            <a:off x="847115" y="1049297"/>
            <a:ext cx="7650051" cy="1200329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cs-CZ" sz="3600" dirty="0" smtClean="0">
                <a:solidFill>
                  <a:schemeClr val="accent1">
                    <a:lumMod val="75000"/>
                  </a:schemeClr>
                </a:solidFill>
              </a:rPr>
              <a:t>Cizinci v doktorských studijních programech veřejných vysokých škol </a:t>
            </a:r>
            <a:endParaRPr lang="cs-CZ" sz="3600" dirty="0">
              <a:solidFill>
                <a:schemeClr val="accent1">
                  <a:lumMod val="75000"/>
                </a:schemeClr>
              </a:solidFill>
              <a:latin typeface="Corbel"/>
              <a:ea typeface="Verdana"/>
              <a:cs typeface="Calibri"/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="" xmlns:a16="http://schemas.microsoft.com/office/drawing/2014/main" xmlns:lc="http://schemas.openxmlformats.org/drawingml/2006/lockedCanvas" id="{A2653951-5463-6F08-5EDA-E90437FB33D8}"/>
              </a:ext>
            </a:extLst>
          </p:cNvPr>
          <p:cNvSpPr txBox="1"/>
          <p:nvPr/>
        </p:nvSpPr>
        <p:spPr>
          <a:xfrm>
            <a:off x="907216" y="4376821"/>
            <a:ext cx="7817477" cy="646331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cs-CZ" sz="1200" dirty="0" err="1" smtClean="0">
                <a:latin typeface="Corbel"/>
              </a:rPr>
              <a:t>Webinář</a:t>
            </a:r>
            <a:r>
              <a:rPr lang="cs-CZ" sz="1200" dirty="0" smtClean="0">
                <a:latin typeface="Corbel"/>
              </a:rPr>
              <a:t> Ministerstvo školství, mládeže a tělovýchovy</a:t>
            </a:r>
          </a:p>
          <a:p>
            <a:pPr algn="ctr"/>
            <a:r>
              <a:rPr lang="cs-CZ" sz="1200" dirty="0" smtClean="0">
                <a:latin typeface="Corbel"/>
              </a:rPr>
              <a:t>22. 2. 2023</a:t>
            </a:r>
          </a:p>
          <a:p>
            <a:endParaRPr lang="cs-CZ" sz="1200" dirty="0">
              <a:latin typeface="Corbel"/>
            </a:endParaRPr>
          </a:p>
        </p:txBody>
      </p:sp>
    </p:spTree>
    <p:extLst>
      <p:ext uri="{BB962C8B-B14F-4D97-AF65-F5344CB8AC3E}">
        <p14:creationId xmlns:p14="http://schemas.microsoft.com/office/powerpoint/2010/main" val="18247026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000" dirty="0" smtClean="0">
                <a:solidFill>
                  <a:schemeClr val="accent1">
                    <a:lumMod val="75000"/>
                  </a:schemeClr>
                </a:solidFill>
              </a:rPr>
              <a:t>Využití institutu samoplátců u zapsaných do DSP</a:t>
            </a:r>
            <a:endParaRPr lang="cs-CZ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860032" y="1635646"/>
            <a:ext cx="4041775" cy="2675434"/>
          </a:xfrm>
        </p:spPr>
        <p:txBody>
          <a:bodyPr>
            <a:normAutofit/>
          </a:bodyPr>
          <a:lstStyle/>
          <a:p>
            <a:r>
              <a:rPr lang="cs-CZ" sz="1400" dirty="0" smtClean="0"/>
              <a:t>Cizinci bez občanů SR</a:t>
            </a:r>
          </a:p>
          <a:p>
            <a:pPr marL="0" indent="0">
              <a:buNone/>
            </a:pPr>
            <a:endParaRPr lang="cs-CZ" sz="1400" dirty="0" smtClean="0"/>
          </a:p>
          <a:p>
            <a:r>
              <a:rPr lang="cs-CZ" sz="1400" dirty="0" smtClean="0"/>
              <a:t>Podíl cizinců samoplátců pod 30 %</a:t>
            </a:r>
          </a:p>
          <a:p>
            <a:endParaRPr lang="cs-CZ" sz="1400" dirty="0" smtClean="0"/>
          </a:p>
          <a:p>
            <a:r>
              <a:rPr lang="cs-CZ" sz="1400" dirty="0" smtClean="0"/>
              <a:t>Klesající trend</a:t>
            </a:r>
          </a:p>
          <a:p>
            <a:pPr marL="0" indent="0">
              <a:buNone/>
            </a:pPr>
            <a:endParaRPr lang="cs-CZ" sz="1400" dirty="0" smtClean="0"/>
          </a:p>
          <a:p>
            <a:r>
              <a:rPr lang="cs-CZ" sz="1400" dirty="0" smtClean="0"/>
              <a:t>Přednost posilování mezinárodního prostředí na VVŠ před příjmy</a:t>
            </a:r>
          </a:p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6364F-D645-49A0-8DCE-5900EFF41FCB}" type="slidenum">
              <a:rPr lang="cs-CZ" smtClean="0"/>
              <a:pPr/>
              <a:t>10</a:t>
            </a:fld>
            <a:endParaRPr lang="cs-CZ"/>
          </a:p>
        </p:txBody>
      </p:sp>
      <p:graphicFrame>
        <p:nvGraphicFramePr>
          <p:cNvPr id="8" name="Zástupný symbol pro obsah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36632585"/>
              </p:ext>
            </p:extLst>
          </p:nvPr>
        </p:nvGraphicFramePr>
        <p:xfrm>
          <a:off x="395536" y="1245658"/>
          <a:ext cx="4040188" cy="28497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extovéPole 9"/>
          <p:cNvSpPr txBox="1"/>
          <p:nvPr/>
        </p:nvSpPr>
        <p:spPr>
          <a:xfrm>
            <a:off x="539552" y="968659"/>
            <a:ext cx="43204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i="1" dirty="0" smtClean="0">
                <a:solidFill>
                  <a:schemeClr val="accent1">
                    <a:lumMod val="75000"/>
                  </a:schemeClr>
                </a:solidFill>
              </a:rPr>
              <a:t>Graf 5: Cizinci samoplátci </a:t>
            </a:r>
            <a:endParaRPr lang="cs-CZ" sz="1200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17858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Závěry</a:t>
            </a:r>
            <a:endParaRPr lang="cs-CZ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7544" y="1203598"/>
            <a:ext cx="7560840" cy="3395514"/>
          </a:xfrm>
        </p:spPr>
        <p:txBody>
          <a:bodyPr>
            <a:normAutofit fontScale="47500" lnSpcReduction="20000"/>
          </a:bodyPr>
          <a:lstStyle/>
          <a:p>
            <a:r>
              <a:rPr lang="cs-CZ" dirty="0" smtClean="0"/>
              <a:t>Pozitivní vývoj v počtech i podílu cizinců absolventů DSP v období 2005-2022</a:t>
            </a:r>
          </a:p>
          <a:p>
            <a:endParaRPr lang="cs-CZ" dirty="0" smtClean="0"/>
          </a:p>
          <a:p>
            <a:r>
              <a:rPr lang="cs-CZ" dirty="0" smtClean="0"/>
              <a:t>Stabilně vysoké počty absolventů ze Slovenska, Německa, Ruské federace, Ukrajiny</a:t>
            </a:r>
          </a:p>
          <a:p>
            <a:endParaRPr lang="cs-CZ" dirty="0" smtClean="0"/>
          </a:p>
          <a:p>
            <a:r>
              <a:rPr lang="cs-CZ" dirty="0" smtClean="0"/>
              <a:t>Snižující se podíl občanů Slovenska</a:t>
            </a:r>
          </a:p>
          <a:p>
            <a:endParaRPr lang="cs-CZ" dirty="0" smtClean="0"/>
          </a:p>
          <a:p>
            <a:r>
              <a:rPr lang="cs-CZ" dirty="0" smtClean="0"/>
              <a:t>Klesající trend v podílu cizinců pouze u tří oborů z devíti – Umění a humanitní vědy, Zdravotní a sociální péče, ICT</a:t>
            </a:r>
          </a:p>
          <a:p>
            <a:endParaRPr lang="cs-CZ" dirty="0" smtClean="0"/>
          </a:p>
          <a:p>
            <a:r>
              <a:rPr lang="cs-CZ" dirty="0" smtClean="0"/>
              <a:t>Nejvíce cizinců absolvuje v Přírodních vědách, Technice, výrobě a stavebnictví, nejméně v ICT, Vzdělávání</a:t>
            </a:r>
          </a:p>
          <a:p>
            <a:endParaRPr lang="cs-CZ" dirty="0" smtClean="0"/>
          </a:p>
          <a:p>
            <a:r>
              <a:rPr lang="cs-CZ" dirty="0" smtClean="0"/>
              <a:t>Za předpokladu shodné míry úspěšnosti ukončování DSP občanů ČR a cizinců se v nadcházejících letech bude </a:t>
            </a:r>
            <a:r>
              <a:rPr lang="cs-CZ" dirty="0" smtClean="0"/>
              <a:t>po zvýšení podílu cizinců na absolventech jejich podíl snižovat, nicméně bude stále vyšší ve srovnání s obdobím do roku 2022 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Lze očekávat, že mezi země s nejvyššími počty absolventů se zařadí Indie a Vietnam, pozici neobhájí Ruská federace (válečná agrese) a Německo (problematické absolutorium na Provozně ekonomické fakultě MENDELU)</a:t>
            </a:r>
          </a:p>
          <a:p>
            <a:endParaRPr lang="cs-CZ" dirty="0" smtClean="0"/>
          </a:p>
          <a:p>
            <a:r>
              <a:rPr lang="cs-CZ" dirty="0" smtClean="0"/>
              <a:t>Pokračující nízké využívání institutu samoplátců     </a:t>
            </a:r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6364F-D645-49A0-8DCE-5900EFF41FCB}" type="slidenum">
              <a:rPr lang="cs-CZ" smtClean="0"/>
              <a:pPr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845341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278861" y="411510"/>
            <a:ext cx="7056784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</a:rPr>
              <a:t>Struktura prezentace</a:t>
            </a:r>
          </a:p>
          <a:p>
            <a:pPr algn="ctr"/>
            <a:endParaRPr lang="cs-CZ" sz="2000" dirty="0">
              <a:solidFill>
                <a:schemeClr val="accent1">
                  <a:lumMod val="75000"/>
                </a:schemeClr>
              </a:solidFill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cs-CZ" sz="2000" b="1" dirty="0" smtClean="0">
                <a:solidFill>
                  <a:schemeClr val="accent1">
                    <a:lumMod val="75000"/>
                  </a:schemeClr>
                </a:solidFill>
              </a:rPr>
              <a:t>Cizinci absolventi DSP</a:t>
            </a:r>
            <a:r>
              <a:rPr lang="cs-CZ" sz="20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cs-CZ" sz="2000" dirty="0" smtClean="0"/>
              <a:t>Jak se vyvíjel počet cizinců absolventů DSP? 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cs-CZ" sz="2000" dirty="0" smtClean="0"/>
              <a:t>Z jakých zemí nejčastěji pocházeli absolventi DSP?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cs-CZ" sz="2000" dirty="0" smtClean="0"/>
              <a:t>Uplatňují se cizinci ve </a:t>
            </a:r>
            <a:r>
              <a:rPr lang="cs-CZ" sz="2000" dirty="0" err="1" smtClean="0"/>
              <a:t>VaVaI</a:t>
            </a:r>
            <a:r>
              <a:rPr lang="cs-CZ" sz="2000" dirty="0" smtClean="0"/>
              <a:t> v ČR?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cs-CZ" sz="2000" dirty="0" smtClean="0"/>
              <a:t>V jakých oborech cizinci nejčastěji absolvovali?</a:t>
            </a:r>
          </a:p>
          <a:p>
            <a:endParaRPr lang="cs-CZ" sz="20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cs-CZ" sz="2000" b="1" dirty="0" smtClean="0">
                <a:solidFill>
                  <a:schemeClr val="accent1">
                    <a:lumMod val="75000"/>
                  </a:schemeClr>
                </a:solidFill>
              </a:rPr>
              <a:t>Cizinci zapsaní do DSP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cs-CZ" sz="2000" dirty="0" smtClean="0"/>
              <a:t>Lze očekávat další růst absolventů DSP? 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cs-CZ" sz="2000" dirty="0" smtClean="0"/>
              <a:t>Bude docházet k výrazným změnám z hlediska zastoupení občanů jednotlivých zemí mezi absolventy?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cs-CZ" sz="2000" dirty="0" smtClean="0"/>
              <a:t>Využívají VVŠ institut samoplátců? </a:t>
            </a:r>
            <a:endParaRPr lang="cs-CZ" sz="2000" dirty="0"/>
          </a:p>
          <a:p>
            <a:pPr lvl="1"/>
            <a:endParaRPr lang="cs-CZ" sz="20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07235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59632" y="204787"/>
            <a:ext cx="6768752" cy="566763"/>
          </a:xfrm>
        </p:spPr>
        <p:txBody>
          <a:bodyPr>
            <a:normAutofit/>
          </a:bodyPr>
          <a:lstStyle/>
          <a:p>
            <a:pPr algn="ctr"/>
            <a:r>
              <a:rPr lang="cs-CZ" b="0" dirty="0" smtClean="0">
                <a:solidFill>
                  <a:srgbClr val="05425F"/>
                </a:solidFill>
                <a:latin typeface="Corbel" pitchFamily="34" charset="0"/>
                <a:ea typeface="+mn-ea"/>
                <a:cs typeface="+mn-cs"/>
              </a:rPr>
              <a:t>Cizinci absolventi doktorských studijních programů </a:t>
            </a:r>
            <a:endParaRPr lang="cs-CZ" b="0" dirty="0">
              <a:solidFill>
                <a:srgbClr val="05425F"/>
              </a:solidFill>
              <a:latin typeface="Corbel" pitchFamily="34" charset="0"/>
              <a:ea typeface="+mn-ea"/>
              <a:cs typeface="+mn-cs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220072" y="1275606"/>
            <a:ext cx="3600400" cy="3312368"/>
          </a:xfrm>
        </p:spPr>
        <p:txBody>
          <a:bodyPr>
            <a:noAutofit/>
          </a:bodyPr>
          <a:lstStyle/>
          <a:p>
            <a:pPr algn="just"/>
            <a:r>
              <a:rPr lang="cs-CZ" sz="1200" dirty="0" smtClean="0"/>
              <a:t>V roce 2022 absolvoval doktorské studium 3,5 násobek počtu cizinců ve srovnání s rokem 2005</a:t>
            </a:r>
          </a:p>
          <a:p>
            <a:pPr algn="just"/>
            <a:endParaRPr lang="cs-CZ" sz="1200" dirty="0" smtClean="0"/>
          </a:p>
          <a:p>
            <a:pPr algn="just"/>
            <a:r>
              <a:rPr lang="cs-CZ" sz="1200" dirty="0" smtClean="0"/>
              <a:t>Úspěšnost aktivit zaměřených na propagaci studia v zahraničí</a:t>
            </a:r>
          </a:p>
          <a:p>
            <a:pPr algn="just"/>
            <a:endParaRPr lang="cs-CZ" sz="1200" dirty="0" smtClean="0"/>
          </a:p>
          <a:p>
            <a:pPr algn="just"/>
            <a:r>
              <a:rPr lang="cs-CZ" sz="1200" dirty="0" smtClean="0"/>
              <a:t>Rozšiřování nabídky vzdělávacích programů v cizích jazycích a internacionalizace vysokoškolského prostředí </a:t>
            </a:r>
          </a:p>
          <a:p>
            <a:pPr algn="just"/>
            <a:endParaRPr lang="cs-CZ" sz="1200" dirty="0" smtClean="0"/>
          </a:p>
          <a:p>
            <a:pPr algn="just"/>
            <a:r>
              <a:rPr lang="cs-CZ" sz="1200" dirty="0" smtClean="0"/>
              <a:t>Výjimečnost roku 2020 – vliv opatření reagujícího na pandemickou situaci </a:t>
            </a:r>
          </a:p>
          <a:p>
            <a:pPr algn="just"/>
            <a:endParaRPr lang="cs-CZ" sz="1200" dirty="0" smtClean="0"/>
          </a:p>
          <a:p>
            <a:pPr algn="just"/>
            <a:r>
              <a:rPr lang="cs-CZ" sz="1200" dirty="0" smtClean="0"/>
              <a:t>Podíl cizinců na absolventech v roce 2022 je 3,3 násobkem podílu v roce 2005</a:t>
            </a:r>
          </a:p>
          <a:p>
            <a:endParaRPr lang="cs-CZ" sz="1200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67544" y="1131590"/>
            <a:ext cx="4320480" cy="3518297"/>
          </a:xfrm>
        </p:spPr>
        <p:txBody>
          <a:bodyPr>
            <a:normAutofit/>
          </a:bodyPr>
          <a:lstStyle/>
          <a:p>
            <a:r>
              <a:rPr lang="cs-CZ" sz="1200" i="1" dirty="0" smtClean="0">
                <a:solidFill>
                  <a:schemeClr val="accent1">
                    <a:lumMod val="75000"/>
                  </a:schemeClr>
                </a:solidFill>
              </a:rPr>
              <a:t>Graf 1: Počet a podíl cizinců na absolventech doktorského </a:t>
            </a:r>
            <a:r>
              <a:rPr lang="cs-CZ" sz="1200" dirty="0" smtClean="0">
                <a:solidFill>
                  <a:schemeClr val="accent1">
                    <a:lumMod val="75000"/>
                  </a:schemeClr>
                </a:solidFill>
              </a:rPr>
              <a:t>studia </a:t>
            </a:r>
            <a:endParaRPr lang="cs-CZ" sz="1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6364F-D645-49A0-8DCE-5900EFF41FCB}" type="slidenum">
              <a:rPr lang="cs-CZ" smtClean="0"/>
              <a:pPr/>
              <a:t>3</a:t>
            </a:fld>
            <a:endParaRPr lang="cs-CZ"/>
          </a:p>
        </p:txBody>
      </p:sp>
      <p:graphicFrame>
        <p:nvGraphicFramePr>
          <p:cNvPr id="8" name="Graf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86944938"/>
              </p:ext>
            </p:extLst>
          </p:nvPr>
        </p:nvGraphicFramePr>
        <p:xfrm>
          <a:off x="395536" y="149163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95486"/>
            <a:ext cx="7283150" cy="710779"/>
          </a:xfrm>
        </p:spPr>
        <p:txBody>
          <a:bodyPr/>
          <a:lstStyle/>
          <a:p>
            <a:pPr algn="ctr"/>
            <a:r>
              <a:rPr lang="cs-CZ" b="0" dirty="0" smtClean="0">
                <a:solidFill>
                  <a:schemeClr val="accent1">
                    <a:lumMod val="75000"/>
                  </a:schemeClr>
                </a:solidFill>
              </a:rPr>
              <a:t>Občanství absolventů DSP</a:t>
            </a:r>
            <a:endParaRPr lang="cs-CZ" b="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6364F-D645-49A0-8DCE-5900EFF41FCB}" type="slidenum">
              <a:rPr lang="cs-CZ" smtClean="0"/>
              <a:pPr/>
              <a:t>4</a:t>
            </a:fld>
            <a:endParaRPr lang="cs-CZ"/>
          </a:p>
        </p:txBody>
      </p:sp>
      <p:graphicFrame>
        <p:nvGraphicFramePr>
          <p:cNvPr id="8" name="Tabulk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1792683"/>
              </p:ext>
            </p:extLst>
          </p:nvPr>
        </p:nvGraphicFramePr>
        <p:xfrm>
          <a:off x="539552" y="1419622"/>
          <a:ext cx="4248472" cy="296847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72208"/>
                <a:gridCol w="360040"/>
                <a:gridCol w="360040"/>
                <a:gridCol w="360040"/>
                <a:gridCol w="432048"/>
                <a:gridCol w="432048"/>
                <a:gridCol w="432048"/>
              </a:tblGrid>
              <a:tr h="244326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u="none" strike="noStrike" dirty="0">
                          <a:effectLst/>
                        </a:rPr>
                        <a:t>Stát 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 dirty="0">
                          <a:effectLst/>
                        </a:rPr>
                        <a:t>2005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 dirty="0">
                          <a:effectLst/>
                        </a:rPr>
                        <a:t>2010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 dirty="0">
                          <a:effectLst/>
                        </a:rPr>
                        <a:t>2015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 dirty="0">
                          <a:effectLst/>
                        </a:rPr>
                        <a:t>2020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 dirty="0">
                          <a:effectLst/>
                        </a:rPr>
                        <a:t>2021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 dirty="0">
                          <a:effectLst/>
                        </a:rPr>
                        <a:t>2022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u="none" strike="noStrike" dirty="0">
                          <a:effectLst/>
                        </a:rPr>
                        <a:t>Slovenská republika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47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100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 dirty="0">
                          <a:effectLst/>
                        </a:rPr>
                        <a:t>156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148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171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 dirty="0">
                          <a:effectLst/>
                        </a:rPr>
                        <a:t>180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u="none" strike="noStrike" dirty="0">
                          <a:effectLst/>
                        </a:rPr>
                        <a:t>Spolková republika Německo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 dirty="0">
                          <a:effectLst/>
                        </a:rPr>
                        <a:t>9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 dirty="0">
                          <a:effectLst/>
                        </a:rPr>
                        <a:t>14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12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17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21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26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u="none" strike="noStrike">
                          <a:effectLst/>
                        </a:rPr>
                        <a:t>Ruská federace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2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6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23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17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20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35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u="none" strike="noStrike">
                          <a:effectLst/>
                        </a:rPr>
                        <a:t>Ukrajina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9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9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19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20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18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 dirty="0">
                          <a:effectLst/>
                        </a:rPr>
                        <a:t>13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u="none" strike="noStrike" dirty="0">
                          <a:effectLst/>
                        </a:rPr>
                        <a:t>Vietnamská </a:t>
                      </a:r>
                      <a:r>
                        <a:rPr lang="cs-CZ" sz="1200" u="none" strike="noStrike" dirty="0" smtClean="0">
                          <a:effectLst/>
                        </a:rPr>
                        <a:t>soc. </a:t>
                      </a:r>
                      <a:r>
                        <a:rPr lang="cs-CZ" sz="1200" u="none" strike="noStrike" dirty="0">
                          <a:effectLst/>
                        </a:rPr>
                        <a:t>republika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2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2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3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7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14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22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u="none" strike="noStrike">
                          <a:effectLst/>
                        </a:rPr>
                        <a:t>Italská republika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2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2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8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12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14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11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u="none" strike="noStrike">
                          <a:effectLst/>
                        </a:rPr>
                        <a:t>Indická republika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3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0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13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18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13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20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u="none" strike="noStrike">
                          <a:effectLst/>
                        </a:rPr>
                        <a:t>Čínská lidová republika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0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3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5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12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12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17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u="none" strike="noStrike">
                          <a:effectLst/>
                        </a:rPr>
                        <a:t>Španělské království  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0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2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0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8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12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3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u="none" strike="noStrike">
                          <a:effectLst/>
                        </a:rPr>
                        <a:t>Polská republika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2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12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12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7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10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12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u="none" strike="noStrike">
                          <a:effectLst/>
                        </a:rPr>
                        <a:t>Ghanská republika 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0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0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1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4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10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7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u="none" strike="noStrike">
                          <a:effectLst/>
                        </a:rPr>
                        <a:t>Íránská islamská republika 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1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4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1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3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10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9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>
                          <a:effectLst/>
                        </a:rPr>
                        <a:t>podíl občanů SR na cizincích 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36%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46%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47%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41%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38%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 dirty="0">
                          <a:effectLst/>
                        </a:rPr>
                        <a:t>39%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9" name="Zástupný symbol pro obsah 8"/>
          <p:cNvSpPr>
            <a:spLocks noGrp="1"/>
          </p:cNvSpPr>
          <p:nvPr>
            <p:ph idx="1"/>
          </p:nvPr>
        </p:nvSpPr>
        <p:spPr>
          <a:xfrm>
            <a:off x="5148064" y="915566"/>
            <a:ext cx="3538736" cy="316835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cs-CZ" sz="2000" dirty="0"/>
          </a:p>
          <a:p>
            <a:r>
              <a:rPr lang="cs-CZ" sz="1400" dirty="0" smtClean="0"/>
              <a:t>Výběr zemí – v roce 2021 absolvovalo minimálně deset absolventů</a:t>
            </a:r>
          </a:p>
          <a:p>
            <a:pPr marL="0" indent="0">
              <a:buNone/>
            </a:pPr>
            <a:endParaRPr lang="cs-CZ" sz="1400" dirty="0" smtClean="0"/>
          </a:p>
          <a:p>
            <a:r>
              <a:rPr lang="cs-CZ" sz="1400" dirty="0" smtClean="0"/>
              <a:t>Občané </a:t>
            </a:r>
            <a:r>
              <a:rPr lang="cs-CZ" sz="1400" dirty="0"/>
              <a:t>Slovenska zajišťují stabilně příznivé hodnoty počtu a podílu cizinců absolventů doktorského studia; jejich podíl  vykazuje v posledních letech klesající </a:t>
            </a:r>
            <a:r>
              <a:rPr lang="cs-CZ" sz="1400" dirty="0" smtClean="0"/>
              <a:t>trend ve srovnání s rokem 2010, 2015</a:t>
            </a:r>
          </a:p>
          <a:p>
            <a:endParaRPr lang="cs-CZ" sz="1400" dirty="0" smtClean="0"/>
          </a:p>
          <a:p>
            <a:r>
              <a:rPr lang="cs-CZ" sz="1400" dirty="0" smtClean="0"/>
              <a:t>Rok </a:t>
            </a:r>
            <a:r>
              <a:rPr lang="cs-CZ" sz="1400" dirty="0"/>
              <a:t>2021 výjimečný pro Španělsko, Ghanu, Írán</a:t>
            </a:r>
          </a:p>
          <a:p>
            <a:endParaRPr lang="cs-CZ" sz="1400" dirty="0"/>
          </a:p>
          <a:p>
            <a:endParaRPr lang="cs-CZ" sz="2000" dirty="0"/>
          </a:p>
          <a:p>
            <a:endParaRPr lang="cs-CZ" dirty="0"/>
          </a:p>
        </p:txBody>
      </p:sp>
      <p:sp>
        <p:nvSpPr>
          <p:cNvPr id="3" name="TextovéPole 2"/>
          <p:cNvSpPr txBox="1"/>
          <p:nvPr/>
        </p:nvSpPr>
        <p:spPr>
          <a:xfrm>
            <a:off x="539552" y="1059582"/>
            <a:ext cx="41044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i="1" dirty="0" smtClean="0">
                <a:solidFill>
                  <a:schemeClr val="accent1">
                    <a:lumMod val="75000"/>
                  </a:schemeClr>
                </a:solidFill>
              </a:rPr>
              <a:t>Tabulka 1: Státy s nejvyšším počtem absolventů </a:t>
            </a:r>
            <a:endParaRPr lang="cs-CZ" sz="1200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22204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344477"/>
            <a:ext cx="8229600" cy="637580"/>
          </a:xfrm>
        </p:spPr>
        <p:txBody>
          <a:bodyPr>
            <a:normAutofit/>
          </a:bodyPr>
          <a:lstStyle/>
          <a:p>
            <a:r>
              <a:rPr lang="cs-CZ" sz="2000" dirty="0" smtClean="0">
                <a:solidFill>
                  <a:schemeClr val="accent1">
                    <a:lumMod val="75000"/>
                  </a:schemeClr>
                </a:solidFill>
              </a:rPr>
              <a:t>Uplatnění cizinců ve </a:t>
            </a:r>
            <a:r>
              <a:rPr lang="cs-CZ" sz="2000" dirty="0" err="1" smtClean="0">
                <a:solidFill>
                  <a:schemeClr val="accent1">
                    <a:lumMod val="75000"/>
                  </a:schemeClr>
                </a:solidFill>
              </a:rPr>
              <a:t>VaV</a:t>
            </a:r>
            <a:r>
              <a:rPr lang="cs-CZ" sz="2000" dirty="0" smtClean="0">
                <a:solidFill>
                  <a:schemeClr val="accent1">
                    <a:lumMod val="75000"/>
                  </a:schemeClr>
                </a:solidFill>
              </a:rPr>
              <a:t> v ČR v roce 2020</a:t>
            </a:r>
            <a:endParaRPr lang="cs-CZ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6364F-D645-49A0-8DCE-5900EFF41FCB}" type="slidenum">
              <a:rPr lang="cs-CZ" smtClean="0"/>
              <a:pPr/>
              <a:t>5</a:t>
            </a:fld>
            <a:endParaRPr lang="cs-CZ"/>
          </a:p>
        </p:txBody>
      </p:sp>
      <p:graphicFrame>
        <p:nvGraphicFramePr>
          <p:cNvPr id="7" name="Tabul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7360942"/>
              </p:ext>
            </p:extLst>
          </p:nvPr>
        </p:nvGraphicFramePr>
        <p:xfrm>
          <a:off x="5580112" y="1347614"/>
          <a:ext cx="2808312" cy="295232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08312"/>
              </a:tblGrid>
              <a:tr h="227102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Státy s nejvyšším počtem absolventů DSP  (2021)</a:t>
                      </a:r>
                      <a:endParaRPr lang="cs-CZ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8267" marR="8267" marT="8267" marB="0" anchor="b"/>
                </a:tc>
              </a:tr>
              <a:tr h="227102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Slovenská republika</a:t>
                      </a:r>
                      <a:endParaRPr lang="cs-CZ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8267" marR="8267" marT="8267" marB="0" anchor="b"/>
                </a:tc>
              </a:tr>
              <a:tr h="227102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Spolková republika Německo</a:t>
                      </a:r>
                      <a:endParaRPr lang="cs-CZ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8267" marR="8267" marT="8267" marB="0" anchor="b"/>
                </a:tc>
              </a:tr>
              <a:tr h="227102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Ruská federace</a:t>
                      </a:r>
                      <a:endParaRPr lang="cs-CZ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8267" marR="8267" marT="8267" marB="0" anchor="b"/>
                </a:tc>
              </a:tr>
              <a:tr h="227102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Ukrajina</a:t>
                      </a:r>
                      <a:endParaRPr lang="cs-CZ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8267" marR="8267" marT="8267" marB="0" anchor="b"/>
                </a:tc>
              </a:tr>
              <a:tr h="227102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Vietnamská socialistická republika</a:t>
                      </a:r>
                      <a:endParaRPr lang="cs-CZ" sz="1100" b="0" i="1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8267" marR="8267" marT="8267" marB="0" anchor="b"/>
                </a:tc>
              </a:tr>
              <a:tr h="227102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Italská republika</a:t>
                      </a:r>
                      <a:endParaRPr lang="cs-CZ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8267" marR="8267" marT="8267" marB="0" anchor="b"/>
                </a:tc>
              </a:tr>
              <a:tr h="227102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Indická republika</a:t>
                      </a:r>
                      <a:endParaRPr lang="cs-CZ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8267" marR="8267" marT="8267" marB="0" anchor="b"/>
                </a:tc>
              </a:tr>
              <a:tr h="227102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Čínská lidová republika</a:t>
                      </a:r>
                      <a:endParaRPr lang="cs-CZ" sz="1100" b="0" i="1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8267" marR="8267" marT="8267" marB="0" anchor="b"/>
                </a:tc>
              </a:tr>
              <a:tr h="227102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Španělské království  </a:t>
                      </a:r>
                      <a:endParaRPr lang="cs-CZ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8267" marR="8267" marT="8267" marB="0" anchor="b"/>
                </a:tc>
              </a:tr>
              <a:tr h="227102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Polská republika</a:t>
                      </a:r>
                      <a:endParaRPr lang="cs-CZ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8267" marR="8267" marT="8267" marB="0" anchor="b"/>
                </a:tc>
              </a:tr>
              <a:tr h="227102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Ghanská republika </a:t>
                      </a:r>
                      <a:endParaRPr lang="cs-CZ" sz="1100" b="0" i="1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8267" marR="8267" marT="8267" marB="0" anchor="b"/>
                </a:tc>
              </a:tr>
              <a:tr h="227102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Íránská </a:t>
                      </a:r>
                      <a:r>
                        <a:rPr lang="cs-CZ" sz="1100" b="0" i="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islámská </a:t>
                      </a:r>
                      <a:r>
                        <a:rPr lang="cs-CZ" sz="1100" b="0" i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republika </a:t>
                      </a:r>
                      <a:endParaRPr lang="cs-CZ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8267" marR="8267" marT="8267" marB="0" anchor="b"/>
                </a:tc>
              </a:tr>
            </a:tbl>
          </a:graphicData>
        </a:graphic>
      </p:graphicFrame>
      <p:sp>
        <p:nvSpPr>
          <p:cNvPr id="6" name="TextovéPole 5"/>
          <p:cNvSpPr txBox="1"/>
          <p:nvPr/>
        </p:nvSpPr>
        <p:spPr>
          <a:xfrm>
            <a:off x="395536" y="843558"/>
            <a:ext cx="52565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i="1" dirty="0">
                <a:solidFill>
                  <a:schemeClr val="accent1">
                    <a:lumMod val="75000"/>
                  </a:schemeClr>
                </a:solidFill>
              </a:rPr>
              <a:t>Tabulka </a:t>
            </a:r>
            <a:r>
              <a:rPr lang="cs-CZ" sz="1200" i="1" dirty="0" smtClean="0">
                <a:solidFill>
                  <a:schemeClr val="accent1">
                    <a:lumMod val="75000"/>
                  </a:schemeClr>
                </a:solidFill>
              </a:rPr>
              <a:t>2: Země s nejvyšším počtem cizinců výzkumných pracovníků v roce 2020</a:t>
            </a:r>
            <a:endParaRPr lang="cs-CZ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8" name="Tabulk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2653458"/>
              </p:ext>
            </p:extLst>
          </p:nvPr>
        </p:nvGraphicFramePr>
        <p:xfrm>
          <a:off x="467544" y="1131590"/>
          <a:ext cx="4572000" cy="3013705"/>
        </p:xfrm>
        <a:graphic>
          <a:graphicData uri="http://schemas.openxmlformats.org/drawingml/2006/table">
            <a:tbl>
              <a:tblPr/>
              <a:tblGrid>
                <a:gridCol w="1320800"/>
                <a:gridCol w="609600"/>
                <a:gridCol w="571500"/>
                <a:gridCol w="698500"/>
                <a:gridCol w="762000"/>
                <a:gridCol w="609600"/>
              </a:tblGrid>
              <a:tr h="36004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cs-CZ" sz="11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Výzkumní </a:t>
                      </a:r>
                      <a:r>
                        <a:rPr lang="cs-CZ" sz="11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pracovníci v </a:t>
                      </a:r>
                      <a:r>
                        <a:rPr lang="cs-CZ" sz="11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sektoru</a:t>
                      </a:r>
                      <a:endParaRPr lang="cs-CZ" sz="11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fontAlgn="ctr" latinLnBrk="0" hangingPunct="1"/>
                      <a:r>
                        <a:rPr lang="cs-CZ" sz="11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Výzk</a:t>
                      </a:r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. </a:t>
                      </a:r>
                      <a:r>
                        <a:rPr lang="cs-CZ" sz="11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prac</a:t>
                      </a:r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. celkem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Podíl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619">
                <a:tc vMerge="1">
                  <a:txBody>
                    <a:bodyPr/>
                    <a:lstStyle/>
                    <a:p>
                      <a:pPr algn="ctr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vládním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VŠ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podnik.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Slovensko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571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1 325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2 601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4 497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Ruská federace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582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857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Ukrajina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Indie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Polsko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Itálie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Německo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Francie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Španělsko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Spojené státy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Spojené království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Íránská islámská rep.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Celkem cizinci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1 987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3 128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4 676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9 791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82%</a:t>
                      </a:r>
                      <a:endParaRPr lang="cs-CZ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971600" y="339502"/>
            <a:ext cx="77768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solidFill>
                  <a:schemeClr val="accent1">
                    <a:lumMod val="75000"/>
                  </a:schemeClr>
                </a:solidFill>
              </a:rPr>
              <a:t>Trendy ve vývoji počtu cizinců absolventů DSP podle oborů (ISCED) </a:t>
            </a:r>
            <a:endParaRPr lang="cs-CZ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5" name="Graf 4"/>
          <p:cNvGraphicFramePr/>
          <p:nvPr>
            <p:extLst>
              <p:ext uri="{D42A27DB-BD31-4B8C-83A1-F6EECF244321}">
                <p14:modId xmlns:p14="http://schemas.microsoft.com/office/powerpoint/2010/main" val="1673708939"/>
              </p:ext>
            </p:extLst>
          </p:nvPr>
        </p:nvGraphicFramePr>
        <p:xfrm>
          <a:off x="467544" y="1203598"/>
          <a:ext cx="2448271" cy="331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Graf 5"/>
          <p:cNvGraphicFramePr/>
          <p:nvPr>
            <p:extLst>
              <p:ext uri="{D42A27DB-BD31-4B8C-83A1-F6EECF244321}">
                <p14:modId xmlns:p14="http://schemas.microsoft.com/office/powerpoint/2010/main" val="467865329"/>
              </p:ext>
            </p:extLst>
          </p:nvPr>
        </p:nvGraphicFramePr>
        <p:xfrm>
          <a:off x="3131840" y="1347614"/>
          <a:ext cx="2808312" cy="35283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Graf 6"/>
          <p:cNvGraphicFramePr/>
          <p:nvPr>
            <p:extLst>
              <p:ext uri="{D42A27DB-BD31-4B8C-83A1-F6EECF244321}">
                <p14:modId xmlns:p14="http://schemas.microsoft.com/office/powerpoint/2010/main" val="3247542794"/>
              </p:ext>
            </p:extLst>
          </p:nvPr>
        </p:nvGraphicFramePr>
        <p:xfrm>
          <a:off x="6085562" y="1280212"/>
          <a:ext cx="3064321" cy="331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6364F-D645-49A0-8DCE-5900EFF41FCB}" type="slidenum">
              <a:rPr lang="cs-CZ" smtClean="0"/>
              <a:pPr/>
              <a:t>6</a:t>
            </a:fld>
            <a:endParaRPr lang="cs-CZ"/>
          </a:p>
        </p:txBody>
      </p:sp>
      <p:sp>
        <p:nvSpPr>
          <p:cNvPr id="3" name="TextovéPole 2"/>
          <p:cNvSpPr txBox="1"/>
          <p:nvPr/>
        </p:nvSpPr>
        <p:spPr>
          <a:xfrm>
            <a:off x="662820" y="1003213"/>
            <a:ext cx="41560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200" i="1" dirty="0" smtClean="0">
                <a:solidFill>
                  <a:schemeClr val="accent1">
                    <a:lumMod val="75000"/>
                  </a:schemeClr>
                </a:solidFill>
              </a:rPr>
              <a:t>Graf 2: Vývoj počtu absolventů podle ISCED v letech 2015 - 2021</a:t>
            </a:r>
            <a:endParaRPr lang="cs-CZ" sz="1200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39198"/>
            <a:ext cx="8229600" cy="857250"/>
          </a:xfrm>
        </p:spPr>
        <p:txBody>
          <a:bodyPr>
            <a:normAutofit fontScale="90000"/>
          </a:bodyPr>
          <a:lstStyle/>
          <a:p>
            <a:r>
              <a:rPr lang="cs-CZ" sz="2200" dirty="0" smtClean="0"/>
              <a:t/>
            </a:r>
            <a:br>
              <a:rPr lang="cs-CZ" sz="2200" dirty="0" smtClean="0"/>
            </a:br>
            <a:r>
              <a:rPr lang="cs-CZ" sz="2200" dirty="0" smtClean="0">
                <a:solidFill>
                  <a:schemeClr val="accent1">
                    <a:lumMod val="75000"/>
                  </a:schemeClr>
                </a:solidFill>
              </a:rPr>
              <a:t>Cizinci absolventi podle jednotlivých oborů (ISCED)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cs-CZ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9496864"/>
              </p:ext>
            </p:extLst>
          </p:nvPr>
        </p:nvGraphicFramePr>
        <p:xfrm>
          <a:off x="610302" y="1275606"/>
          <a:ext cx="9434305" cy="35283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6364F-D645-49A0-8DCE-5900EFF41FCB}" type="slidenum">
              <a:rPr lang="cs-CZ" smtClean="0"/>
              <a:pPr/>
              <a:t>7</a:t>
            </a:fld>
            <a:endParaRPr lang="cs-CZ"/>
          </a:p>
        </p:txBody>
      </p:sp>
      <p:sp>
        <p:nvSpPr>
          <p:cNvPr id="3" name="TextovéPole 2"/>
          <p:cNvSpPr txBox="1"/>
          <p:nvPr/>
        </p:nvSpPr>
        <p:spPr>
          <a:xfrm>
            <a:off x="611560" y="843558"/>
            <a:ext cx="51125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i="1" dirty="0" smtClean="0">
                <a:solidFill>
                  <a:schemeClr val="accent1">
                    <a:lumMod val="75000"/>
                  </a:schemeClr>
                </a:solidFill>
              </a:rPr>
              <a:t>Graf 3: Podíl jednotlivých ISCED na počtu absolventů  </a:t>
            </a:r>
            <a:endParaRPr lang="cs-CZ" sz="1200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18356"/>
            <a:ext cx="8229600" cy="641226"/>
          </a:xfrm>
        </p:spPr>
        <p:txBody>
          <a:bodyPr>
            <a:normAutofit/>
          </a:bodyPr>
          <a:lstStyle/>
          <a:p>
            <a:r>
              <a:rPr lang="cs-CZ" sz="2000" dirty="0" smtClean="0">
                <a:solidFill>
                  <a:schemeClr val="accent1">
                    <a:lumMod val="75000"/>
                  </a:schemeClr>
                </a:solidFill>
              </a:rPr>
              <a:t>Cizinci zapsaní do DSP</a:t>
            </a:r>
            <a:endParaRPr lang="cs-CZ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6364F-D645-49A0-8DCE-5900EFF41FCB}" type="slidenum">
              <a:rPr lang="cs-CZ" smtClean="0"/>
              <a:pPr/>
              <a:t>8</a:t>
            </a:fld>
            <a:endParaRPr lang="cs-CZ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8223078"/>
              </p:ext>
            </p:extLst>
          </p:nvPr>
        </p:nvGraphicFramePr>
        <p:xfrm>
          <a:off x="457200" y="1347788"/>
          <a:ext cx="4834880" cy="3246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755576" y="1059582"/>
            <a:ext cx="33123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i="1" dirty="0" smtClean="0">
                <a:solidFill>
                  <a:schemeClr val="accent1">
                    <a:lumMod val="75000"/>
                  </a:schemeClr>
                </a:solidFill>
              </a:rPr>
              <a:t>Graf 4: Cizinci zapsaní do DSP </a:t>
            </a:r>
            <a:endParaRPr lang="cs-CZ" sz="1200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5076056" y="1851670"/>
            <a:ext cx="381642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cs-CZ" sz="1400" dirty="0" smtClean="0"/>
              <a:t>Odlišné trendy v počtech zapsaných občanů ČR a cizinců do DSP</a:t>
            </a:r>
          </a:p>
          <a:p>
            <a:pPr marL="285750" indent="-285750">
              <a:buFont typeface="Arial" pitchFamily="34" charset="0"/>
              <a:buChar char="•"/>
            </a:pPr>
            <a:endParaRPr lang="cs-CZ" sz="1400" dirty="0"/>
          </a:p>
          <a:p>
            <a:pPr marL="285750" indent="-285750">
              <a:buFont typeface="Arial" pitchFamily="34" charset="0"/>
              <a:buChar char="•"/>
            </a:pPr>
            <a:r>
              <a:rPr lang="cs-CZ" sz="1400" dirty="0" smtClean="0"/>
              <a:t>Pokles podílu cizinců na celkovém počtu zapsaných do DSP</a:t>
            </a:r>
          </a:p>
          <a:p>
            <a:pPr marL="285750" indent="-285750">
              <a:buFont typeface="Arial" pitchFamily="34" charset="0"/>
              <a:buChar char="•"/>
            </a:pPr>
            <a:endParaRPr lang="cs-CZ" sz="1400" dirty="0"/>
          </a:p>
          <a:p>
            <a:pPr marL="285750" indent="-285750">
              <a:buFont typeface="Arial" pitchFamily="34" charset="0"/>
              <a:buChar char="•"/>
            </a:pPr>
            <a:r>
              <a:rPr lang="cs-CZ" sz="1400" dirty="0" smtClean="0"/>
              <a:t>Za předpokladu shodné míry úspěšnosti Čechů a cizinců při ukončování DSP lze očekávat i obdobný vývoj v počtech absolventů DSP</a:t>
            </a: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8065717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18356"/>
            <a:ext cx="8229600" cy="425202"/>
          </a:xfrm>
        </p:spPr>
        <p:txBody>
          <a:bodyPr>
            <a:normAutofit/>
          </a:bodyPr>
          <a:lstStyle/>
          <a:p>
            <a:r>
              <a:rPr lang="cs-CZ" sz="2000" dirty="0" smtClean="0">
                <a:solidFill>
                  <a:schemeClr val="accent1">
                    <a:lumMod val="75000"/>
                  </a:schemeClr>
                </a:solidFill>
              </a:rPr>
              <a:t>Občanství cizinců zapsaných do DSP </a:t>
            </a:r>
            <a:endParaRPr lang="cs-CZ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5537595"/>
              </p:ext>
            </p:extLst>
          </p:nvPr>
        </p:nvGraphicFramePr>
        <p:xfrm>
          <a:off x="611560" y="1131590"/>
          <a:ext cx="4176464" cy="33171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28192"/>
                <a:gridCol w="547549"/>
                <a:gridCol w="532571"/>
                <a:gridCol w="432048"/>
                <a:gridCol w="432048"/>
                <a:gridCol w="504056"/>
              </a:tblGrid>
              <a:tr h="144396"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u="none" strike="noStrike" dirty="0">
                          <a:effectLst/>
                        </a:rPr>
                        <a:t> </a:t>
                      </a:r>
                      <a:endParaRPr lang="cs-CZ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>
                          <a:effectLst/>
                        </a:rPr>
                        <a:t>2018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>
                          <a:effectLst/>
                        </a:rPr>
                        <a:t>2019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>
                          <a:effectLst/>
                        </a:rPr>
                        <a:t>2020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>
                          <a:effectLst/>
                        </a:rPr>
                        <a:t>2021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>
                          <a:effectLst/>
                        </a:rPr>
                        <a:t>2022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</a:tr>
              <a:tr h="141149"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u="none" strike="noStrike" dirty="0">
                          <a:effectLst/>
                        </a:rPr>
                        <a:t>Slovenská republika</a:t>
                      </a:r>
                      <a:endParaRPr lang="cs-CZ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>
                          <a:effectLst/>
                        </a:rPr>
                        <a:t>378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>
                          <a:effectLst/>
                        </a:rPr>
                        <a:t>392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>
                          <a:effectLst/>
                        </a:rPr>
                        <a:t>441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>
                          <a:effectLst/>
                        </a:rPr>
                        <a:t>370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>
                          <a:effectLst/>
                        </a:rPr>
                        <a:t>318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</a:tr>
              <a:tr h="141149"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u="none" strike="noStrike">
                          <a:effectLst/>
                        </a:rPr>
                        <a:t>Indická republika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>
                          <a:effectLst/>
                        </a:rPr>
                        <a:t>58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>
                          <a:effectLst/>
                        </a:rPr>
                        <a:t>92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>
                          <a:effectLst/>
                        </a:rPr>
                        <a:t>91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>
                          <a:effectLst/>
                        </a:rPr>
                        <a:t>129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>
                          <a:effectLst/>
                        </a:rPr>
                        <a:t>99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</a:tr>
              <a:tr h="141149"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u="none" strike="noStrike" dirty="0">
                          <a:effectLst/>
                        </a:rPr>
                        <a:t>Ukrajina</a:t>
                      </a:r>
                      <a:endParaRPr lang="cs-CZ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>
                          <a:effectLst/>
                        </a:rPr>
                        <a:t>40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>
                          <a:effectLst/>
                        </a:rPr>
                        <a:t>57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>
                          <a:effectLst/>
                        </a:rPr>
                        <a:t>47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>
                          <a:effectLst/>
                        </a:rPr>
                        <a:t>49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 dirty="0">
                          <a:effectLst/>
                        </a:rPr>
                        <a:t>67</a:t>
                      </a:r>
                      <a:endParaRPr lang="cs-CZ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</a:tr>
              <a:tr h="141149"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u="none" strike="noStrike">
                          <a:effectLst/>
                        </a:rPr>
                        <a:t>Íránská islámská republika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>
                          <a:effectLst/>
                        </a:rPr>
                        <a:t>31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>
                          <a:effectLst/>
                        </a:rPr>
                        <a:t>37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>
                          <a:effectLst/>
                        </a:rPr>
                        <a:t>44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>
                          <a:effectLst/>
                        </a:rPr>
                        <a:t>53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>
                          <a:effectLst/>
                        </a:rPr>
                        <a:t>49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</a:tr>
              <a:tr h="141149"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i="1" u="none" strike="noStrike" dirty="0">
                          <a:effectLst/>
                        </a:rPr>
                        <a:t>Ruská federace</a:t>
                      </a:r>
                      <a:endParaRPr lang="cs-CZ" sz="9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i="1" u="none" strike="noStrike" dirty="0">
                          <a:effectLst/>
                        </a:rPr>
                        <a:t>63</a:t>
                      </a:r>
                      <a:endParaRPr lang="cs-CZ" sz="9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i="1" u="none" strike="noStrike">
                          <a:effectLst/>
                        </a:rPr>
                        <a:t>81</a:t>
                      </a:r>
                      <a:endParaRPr lang="cs-CZ" sz="900" b="0" i="1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i="1" u="none" strike="noStrike">
                          <a:effectLst/>
                        </a:rPr>
                        <a:t>111</a:t>
                      </a:r>
                      <a:endParaRPr lang="cs-CZ" sz="900" b="0" i="1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i="1" u="none" strike="noStrike">
                          <a:effectLst/>
                        </a:rPr>
                        <a:t>83</a:t>
                      </a:r>
                      <a:endParaRPr lang="cs-CZ" sz="900" b="0" i="1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i="1" u="none" strike="noStrike" dirty="0">
                          <a:effectLst/>
                        </a:rPr>
                        <a:t>46</a:t>
                      </a:r>
                      <a:endParaRPr lang="cs-CZ" sz="9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</a:tr>
              <a:tr h="141149"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u="none" strike="noStrike" dirty="0">
                          <a:effectLst/>
                        </a:rPr>
                        <a:t>Vietnamská soc. republika</a:t>
                      </a:r>
                      <a:endParaRPr lang="cs-CZ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 dirty="0">
                          <a:effectLst/>
                        </a:rPr>
                        <a:t>36</a:t>
                      </a:r>
                      <a:endParaRPr lang="cs-CZ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 dirty="0">
                          <a:effectLst/>
                        </a:rPr>
                        <a:t>21</a:t>
                      </a:r>
                      <a:endParaRPr lang="cs-CZ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 dirty="0">
                          <a:effectLst/>
                        </a:rPr>
                        <a:t>36</a:t>
                      </a:r>
                      <a:endParaRPr lang="cs-CZ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 dirty="0">
                          <a:effectLst/>
                        </a:rPr>
                        <a:t>21</a:t>
                      </a:r>
                      <a:endParaRPr lang="cs-CZ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>
                          <a:effectLst/>
                        </a:rPr>
                        <a:t>38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</a:tr>
              <a:tr h="141149"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u="none" strike="noStrike">
                          <a:effectLst/>
                        </a:rPr>
                        <a:t>Italská republika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>
                          <a:effectLst/>
                        </a:rPr>
                        <a:t>35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>
                          <a:effectLst/>
                        </a:rPr>
                        <a:t>43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>
                          <a:effectLst/>
                        </a:rPr>
                        <a:t>43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>
                          <a:effectLst/>
                        </a:rPr>
                        <a:t>50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>
                          <a:effectLst/>
                        </a:rPr>
                        <a:t>36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</a:tr>
              <a:tr h="141149"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u="none" strike="noStrike">
                          <a:effectLst/>
                        </a:rPr>
                        <a:t>Pákistánská islámská republika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>
                          <a:effectLst/>
                        </a:rPr>
                        <a:t>17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>
                          <a:effectLst/>
                        </a:rPr>
                        <a:t>23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>
                          <a:effectLst/>
                        </a:rPr>
                        <a:t>24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>
                          <a:effectLst/>
                        </a:rPr>
                        <a:t>25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>
                          <a:effectLst/>
                        </a:rPr>
                        <a:t>30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</a:tr>
              <a:tr h="141149"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i="1" u="none" strike="noStrike" dirty="0">
                          <a:effectLst/>
                        </a:rPr>
                        <a:t>Spolková republika Německo</a:t>
                      </a:r>
                      <a:endParaRPr lang="cs-CZ" sz="9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i="1" u="none" strike="noStrike" dirty="0">
                          <a:effectLst/>
                        </a:rPr>
                        <a:t>73</a:t>
                      </a:r>
                      <a:endParaRPr lang="cs-CZ" sz="9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i="1" u="none" strike="noStrike" dirty="0">
                          <a:effectLst/>
                        </a:rPr>
                        <a:t>52</a:t>
                      </a:r>
                      <a:endParaRPr lang="cs-CZ" sz="9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i="1" u="none" strike="noStrike" dirty="0">
                          <a:effectLst/>
                        </a:rPr>
                        <a:t>81</a:t>
                      </a:r>
                      <a:endParaRPr lang="cs-CZ" sz="9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i="1" u="none" strike="noStrike" dirty="0">
                          <a:effectLst/>
                        </a:rPr>
                        <a:t>57</a:t>
                      </a:r>
                      <a:endParaRPr lang="cs-CZ" sz="9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i="1" u="none" strike="noStrike" dirty="0">
                          <a:effectLst/>
                        </a:rPr>
                        <a:t>28</a:t>
                      </a:r>
                      <a:endParaRPr lang="cs-CZ" sz="9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</a:tr>
              <a:tr h="141149"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u="none" strike="noStrike" dirty="0">
                          <a:effectLst/>
                        </a:rPr>
                        <a:t>Čínská lidová republika</a:t>
                      </a:r>
                      <a:endParaRPr lang="cs-CZ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>
                          <a:effectLst/>
                        </a:rPr>
                        <a:t>37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>
                          <a:effectLst/>
                        </a:rPr>
                        <a:t>39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 dirty="0">
                          <a:effectLst/>
                        </a:rPr>
                        <a:t>26</a:t>
                      </a:r>
                      <a:endParaRPr lang="cs-CZ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 dirty="0">
                          <a:effectLst/>
                        </a:rPr>
                        <a:t>31</a:t>
                      </a:r>
                      <a:endParaRPr lang="cs-CZ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 dirty="0">
                          <a:effectLst/>
                        </a:rPr>
                        <a:t>28</a:t>
                      </a:r>
                      <a:endParaRPr lang="cs-CZ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</a:tr>
              <a:tr h="141149"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u="none" strike="noStrike" dirty="0">
                          <a:effectLst/>
                        </a:rPr>
                        <a:t>Turecká republika</a:t>
                      </a:r>
                      <a:endParaRPr lang="cs-CZ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>
                          <a:effectLst/>
                        </a:rPr>
                        <a:t>11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>
                          <a:effectLst/>
                        </a:rPr>
                        <a:t>14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>
                          <a:effectLst/>
                        </a:rPr>
                        <a:t>28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>
                          <a:effectLst/>
                        </a:rPr>
                        <a:t>21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>
                          <a:effectLst/>
                        </a:rPr>
                        <a:t>23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</a:tr>
              <a:tr h="141149"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u="none" strike="noStrike" dirty="0">
                          <a:effectLst/>
                        </a:rPr>
                        <a:t>Nigerijská federativní republika</a:t>
                      </a:r>
                      <a:endParaRPr lang="cs-CZ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 dirty="0">
                          <a:effectLst/>
                        </a:rPr>
                        <a:t>10</a:t>
                      </a:r>
                      <a:endParaRPr lang="cs-CZ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>
                          <a:effectLst/>
                        </a:rPr>
                        <a:t>11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>
                          <a:effectLst/>
                        </a:rPr>
                        <a:t>11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>
                          <a:effectLst/>
                        </a:rPr>
                        <a:t>20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>
                          <a:effectLst/>
                        </a:rPr>
                        <a:t>18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</a:tr>
              <a:tr h="141149"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u="none" strike="noStrike">
                          <a:effectLst/>
                        </a:rPr>
                        <a:t>Španělské království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 dirty="0">
                          <a:effectLst/>
                        </a:rPr>
                        <a:t>13</a:t>
                      </a:r>
                      <a:endParaRPr lang="cs-CZ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>
                          <a:effectLst/>
                        </a:rPr>
                        <a:t>9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>
                          <a:effectLst/>
                        </a:rPr>
                        <a:t>13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>
                          <a:effectLst/>
                        </a:rPr>
                        <a:t>16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>
                          <a:effectLst/>
                        </a:rPr>
                        <a:t>18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</a:tr>
              <a:tr h="141149"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u="none" strike="noStrike">
                          <a:effectLst/>
                        </a:rPr>
                        <a:t>Polská republika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 dirty="0">
                          <a:effectLst/>
                        </a:rPr>
                        <a:t>18</a:t>
                      </a:r>
                      <a:endParaRPr lang="cs-CZ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>
                          <a:effectLst/>
                        </a:rPr>
                        <a:t>31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>
                          <a:effectLst/>
                        </a:rPr>
                        <a:t>16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>
                          <a:effectLst/>
                        </a:rPr>
                        <a:t>15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>
                          <a:effectLst/>
                        </a:rPr>
                        <a:t>15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</a:tr>
              <a:tr h="141149"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u="none" strike="noStrike">
                          <a:effectLst/>
                        </a:rPr>
                        <a:t>Ghanská republika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>
                          <a:effectLst/>
                        </a:rPr>
                        <a:t>17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 dirty="0">
                          <a:effectLst/>
                        </a:rPr>
                        <a:t>25</a:t>
                      </a:r>
                      <a:endParaRPr lang="cs-CZ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>
                          <a:effectLst/>
                        </a:rPr>
                        <a:t>25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>
                          <a:effectLst/>
                        </a:rPr>
                        <a:t>25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>
                          <a:effectLst/>
                        </a:rPr>
                        <a:t>12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</a:tr>
              <a:tr h="141149"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u="none" strike="noStrike">
                          <a:effectLst/>
                        </a:rPr>
                        <a:t>Francouzská republika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>
                          <a:effectLst/>
                        </a:rPr>
                        <a:t>11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 dirty="0">
                          <a:effectLst/>
                        </a:rPr>
                        <a:t>15</a:t>
                      </a:r>
                      <a:endParaRPr lang="cs-CZ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 dirty="0">
                          <a:effectLst/>
                        </a:rPr>
                        <a:t>13</a:t>
                      </a:r>
                      <a:endParaRPr lang="cs-CZ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>
                          <a:effectLst/>
                        </a:rPr>
                        <a:t>16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>
                          <a:effectLst/>
                        </a:rPr>
                        <a:t>11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</a:tr>
              <a:tr h="141149"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u="none" strike="noStrike" dirty="0">
                          <a:effectLst/>
                        </a:rPr>
                        <a:t>Republika Srbsko</a:t>
                      </a:r>
                      <a:endParaRPr lang="cs-CZ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>
                          <a:effectLst/>
                        </a:rPr>
                        <a:t>16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>
                          <a:effectLst/>
                        </a:rPr>
                        <a:t>22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 dirty="0">
                          <a:effectLst/>
                        </a:rPr>
                        <a:t>14</a:t>
                      </a:r>
                      <a:endParaRPr lang="cs-CZ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>
                          <a:effectLst/>
                        </a:rPr>
                        <a:t>5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>
                          <a:effectLst/>
                        </a:rPr>
                        <a:t>10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</a:tr>
              <a:tr h="141149"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u="none" strike="noStrike">
                          <a:effectLst/>
                        </a:rPr>
                        <a:t>Spojené státy americké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>
                          <a:effectLst/>
                        </a:rPr>
                        <a:t>11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>
                          <a:effectLst/>
                        </a:rPr>
                        <a:t>18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 dirty="0">
                          <a:effectLst/>
                        </a:rPr>
                        <a:t>14</a:t>
                      </a:r>
                      <a:endParaRPr lang="cs-CZ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 dirty="0">
                          <a:effectLst/>
                        </a:rPr>
                        <a:t>16</a:t>
                      </a:r>
                      <a:endParaRPr lang="cs-CZ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>
                          <a:effectLst/>
                        </a:rPr>
                        <a:t>8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</a:tr>
              <a:tr h="141149"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u="none" strike="noStrike">
                          <a:effectLst/>
                        </a:rPr>
                        <a:t>Syrská arabská republika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>
                          <a:effectLst/>
                        </a:rPr>
                        <a:t>15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>
                          <a:effectLst/>
                        </a:rPr>
                        <a:t>7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>
                          <a:effectLst/>
                        </a:rPr>
                        <a:t>7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 dirty="0">
                          <a:effectLst/>
                        </a:rPr>
                        <a:t>9</a:t>
                      </a:r>
                      <a:endParaRPr lang="cs-CZ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>
                          <a:effectLst/>
                        </a:rPr>
                        <a:t>5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</a:tr>
              <a:tr h="141149"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u="none" strike="noStrike">
                          <a:effectLst/>
                        </a:rPr>
                        <a:t>Součet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>
                          <a:effectLst/>
                        </a:rPr>
                        <a:t>890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>
                          <a:effectLst/>
                        </a:rPr>
                        <a:t>989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>
                          <a:effectLst/>
                        </a:rPr>
                        <a:t>1085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 dirty="0">
                          <a:effectLst/>
                        </a:rPr>
                        <a:t>1011</a:t>
                      </a:r>
                      <a:endParaRPr lang="cs-CZ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>
                          <a:effectLst/>
                        </a:rPr>
                        <a:t>859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</a:tr>
              <a:tr h="141149"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u="none" strike="noStrike">
                          <a:effectLst/>
                        </a:rPr>
                        <a:t>Podíl vybraných zemí na cizincích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>
                          <a:effectLst/>
                        </a:rPr>
                        <a:t>80%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>
                          <a:effectLst/>
                        </a:rPr>
                        <a:t>80%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>
                          <a:effectLst/>
                        </a:rPr>
                        <a:t>79%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>
                          <a:effectLst/>
                        </a:rPr>
                        <a:t>79%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>
                          <a:effectLst/>
                        </a:rPr>
                        <a:t>77%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</a:tr>
              <a:tr h="141149"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u="none" strike="noStrike" dirty="0">
                          <a:effectLst/>
                        </a:rPr>
                        <a:t>Podíl občanů SR na cizincích</a:t>
                      </a:r>
                      <a:endParaRPr lang="pt-B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>
                          <a:effectLst/>
                        </a:rPr>
                        <a:t>34%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>
                          <a:effectLst/>
                        </a:rPr>
                        <a:t>32%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>
                          <a:effectLst/>
                        </a:rPr>
                        <a:t>32%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 dirty="0">
                          <a:effectLst/>
                        </a:rPr>
                        <a:t>29%</a:t>
                      </a:r>
                      <a:endParaRPr lang="cs-CZ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u="none" strike="noStrike" dirty="0">
                          <a:effectLst/>
                        </a:rPr>
                        <a:t>29%</a:t>
                      </a:r>
                      <a:endParaRPr lang="cs-CZ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7" marR="7057" marT="7057" marB="0" anchor="b"/>
                </a:tc>
              </a:tr>
            </a:tbl>
          </a:graphicData>
        </a:graphic>
      </p:graphicFrame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6364F-D645-49A0-8DCE-5900EFF41FCB}" type="slidenum">
              <a:rPr lang="cs-CZ" smtClean="0"/>
              <a:pPr/>
              <a:t>9</a:t>
            </a:fld>
            <a:endParaRPr lang="cs-CZ"/>
          </a:p>
        </p:txBody>
      </p:sp>
      <p:sp>
        <p:nvSpPr>
          <p:cNvPr id="6" name="TextovéPole 5"/>
          <p:cNvSpPr txBox="1"/>
          <p:nvPr/>
        </p:nvSpPr>
        <p:spPr>
          <a:xfrm>
            <a:off x="4860032" y="1203598"/>
            <a:ext cx="3744416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100" dirty="0" smtClean="0"/>
              <a:t>Dvě nové skutečnosti ovlivňují počty zapsaných cizinců</a:t>
            </a:r>
          </a:p>
          <a:p>
            <a:endParaRPr lang="cs-CZ" sz="11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cs-CZ" sz="1100" dirty="0" smtClean="0"/>
              <a:t>Válečný konflikt na Ukrajině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cs-CZ" sz="1100" dirty="0" smtClean="0"/>
              <a:t>pokles počtu zapsaných občanů Ruské federace v roce 2022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cs-CZ" sz="1100" dirty="0" smtClean="0"/>
              <a:t>??? nárůst počtu zapsaných občanů Ukrajiny???</a:t>
            </a:r>
          </a:p>
          <a:p>
            <a:pPr lvl="1"/>
            <a:endParaRPr lang="cs-CZ" sz="11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cs-CZ" sz="1100" dirty="0" smtClean="0"/>
              <a:t>Situace na Mendelově univerzitě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cs-CZ" sz="1100" dirty="0" smtClean="0"/>
              <a:t>Dopady na počty zapsaných občanů SRN</a:t>
            </a:r>
          </a:p>
          <a:p>
            <a:pPr lvl="1"/>
            <a:r>
              <a:rPr lang="cs-CZ" dirty="0" smtClean="0"/>
              <a:t>	</a:t>
            </a:r>
          </a:p>
          <a:p>
            <a:pPr lvl="1"/>
            <a:endParaRPr lang="cs-CZ" dirty="0"/>
          </a:p>
        </p:txBody>
      </p:sp>
      <p:graphicFrame>
        <p:nvGraphicFramePr>
          <p:cNvPr id="8" name="Tabulk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2978420"/>
              </p:ext>
            </p:extLst>
          </p:nvPr>
        </p:nvGraphicFramePr>
        <p:xfrm>
          <a:off x="5148064" y="3147814"/>
          <a:ext cx="3017119" cy="9525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20080"/>
                <a:gridCol w="309549"/>
                <a:gridCol w="391765"/>
                <a:gridCol w="372654"/>
                <a:gridCol w="407690"/>
                <a:gridCol w="382210"/>
                <a:gridCol w="433171"/>
              </a:tblGrid>
              <a:tr h="190500">
                <a:tc gridSpan="7"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 dirty="0">
                          <a:effectLst/>
                        </a:rPr>
                        <a:t>Občané SRN zapsaní do </a:t>
                      </a:r>
                      <a:r>
                        <a:rPr lang="cs-CZ" sz="1100" u="none" strike="noStrike" dirty="0" smtClean="0">
                          <a:effectLst/>
                        </a:rPr>
                        <a:t>DSP na VVŠ</a:t>
                      </a: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000" u="none" strike="noStrike" dirty="0">
                          <a:effectLst/>
                        </a:rPr>
                        <a:t>2017</a:t>
                      </a:r>
                      <a:endParaRPr lang="cs-CZ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000" u="none" strike="noStrike">
                          <a:effectLst/>
                        </a:rPr>
                        <a:t>2018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000" u="none" strike="noStrike">
                          <a:effectLst/>
                        </a:rPr>
                        <a:t>2019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000" u="none" strike="noStrike">
                          <a:effectLst/>
                        </a:rPr>
                        <a:t>2020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000" u="none" strike="noStrike">
                          <a:effectLst/>
                        </a:rPr>
                        <a:t>2021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000" u="none" strike="noStrike">
                          <a:effectLst/>
                        </a:rPr>
                        <a:t>2022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celkem VVŠ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000" u="none" strike="noStrike">
                          <a:effectLst/>
                        </a:rPr>
                        <a:t>56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000" u="none" strike="noStrike">
                          <a:effectLst/>
                        </a:rPr>
                        <a:t>73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000" u="none" strike="noStrike">
                          <a:effectLst/>
                        </a:rPr>
                        <a:t>52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000" u="none" strike="noStrike">
                          <a:effectLst/>
                        </a:rPr>
                        <a:t>81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000" u="none" strike="noStrike">
                          <a:effectLst/>
                        </a:rPr>
                        <a:t>57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000" u="none" strike="noStrike">
                          <a:effectLst/>
                        </a:rPr>
                        <a:t>28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MENDELU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000" u="none" strike="noStrike">
                          <a:effectLst/>
                        </a:rPr>
                        <a:t>30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000" u="none" strike="noStrike">
                          <a:effectLst/>
                        </a:rPr>
                        <a:t>50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000" u="none" strike="noStrike">
                          <a:effectLst/>
                        </a:rPr>
                        <a:t>18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000" u="none" strike="noStrike">
                          <a:effectLst/>
                        </a:rPr>
                        <a:t>40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000" u="none" strike="noStrike">
                          <a:effectLst/>
                        </a:rPr>
                        <a:t>22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000" u="none" strike="noStrike">
                          <a:effectLst/>
                        </a:rPr>
                        <a:t>5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PEF 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000" u="none" strike="noStrike">
                          <a:effectLst/>
                        </a:rPr>
                        <a:t>29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000" u="none" strike="noStrike">
                          <a:effectLst/>
                        </a:rPr>
                        <a:t>50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000" u="none" strike="noStrike">
                          <a:effectLst/>
                        </a:rPr>
                        <a:t>18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000" u="none" strike="noStrike">
                          <a:effectLst/>
                        </a:rPr>
                        <a:t>40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000" u="none" strike="noStrike">
                          <a:effectLst/>
                        </a:rPr>
                        <a:t>22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000" u="none" strike="noStrike" dirty="0">
                          <a:effectLst/>
                        </a:rPr>
                        <a:t>4</a:t>
                      </a:r>
                      <a:endParaRPr lang="cs-CZ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755576" y="771550"/>
            <a:ext cx="43924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i="1" dirty="0" smtClean="0">
                <a:solidFill>
                  <a:schemeClr val="accent1">
                    <a:lumMod val="75000"/>
                  </a:schemeClr>
                </a:solidFill>
              </a:rPr>
              <a:t>Tabulka 4: Státy s nejvyšším počtem zapsaných cizinců do DSP </a:t>
            </a:r>
            <a:endParaRPr lang="cs-CZ" sz="1200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8203633"/>
      </p:ext>
    </p:extLst>
  </p:cSld>
  <p:clrMapOvr>
    <a:masterClrMapping/>
  </p:clrMapOvr>
</p:sld>
</file>

<file path=ppt/theme/theme1.xml><?xml version="1.0" encoding="utf-8"?>
<a:theme xmlns:a="http://schemas.openxmlformats.org/drawingml/2006/main" name="šablona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šablona</Template>
  <TotalTime>1549</TotalTime>
  <Words>1148</Words>
  <Application>Microsoft Office PowerPoint</Application>
  <PresentationFormat>Předvádění na obrazovce (16:9)</PresentationFormat>
  <Paragraphs>491</Paragraphs>
  <Slides>11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šablona</vt:lpstr>
      <vt:lpstr>Prezentace aplikace PowerPoint</vt:lpstr>
      <vt:lpstr>Prezentace aplikace PowerPoint</vt:lpstr>
      <vt:lpstr>Cizinci absolventi doktorských studijních programů </vt:lpstr>
      <vt:lpstr>Občanství absolventů DSP</vt:lpstr>
      <vt:lpstr>Uplatnění cizinců ve VaV v ČR v roce 2020</vt:lpstr>
      <vt:lpstr>Prezentace aplikace PowerPoint</vt:lpstr>
      <vt:lpstr> Cizinci absolventi podle jednotlivých oborů (ISCED) </vt:lpstr>
      <vt:lpstr>Cizinci zapsaní do DSP</vt:lpstr>
      <vt:lpstr>Občanství cizinců zapsaných do DSP </vt:lpstr>
      <vt:lpstr>Využití institutu samoplátců u zapsaných do DSP</vt:lpstr>
      <vt:lpstr>Závěry</vt:lpstr>
    </vt:vector>
  </TitlesOfParts>
  <Company>NVF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ZM</dc:creator>
  <cp:lastModifiedBy>NVF</cp:lastModifiedBy>
  <cp:revision>127</cp:revision>
  <dcterms:created xsi:type="dcterms:W3CDTF">2023-02-09T11:55:02Z</dcterms:created>
  <dcterms:modified xsi:type="dcterms:W3CDTF">2023-02-21T11:59:27Z</dcterms:modified>
</cp:coreProperties>
</file>