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8"/>
  </p:notesMasterIdLst>
  <p:handoutMasterIdLst>
    <p:handoutMasterId r:id="rId19"/>
  </p:handoutMasterIdLst>
  <p:sldIdLst>
    <p:sldId id="265" r:id="rId2"/>
    <p:sldId id="278" r:id="rId3"/>
    <p:sldId id="295" r:id="rId4"/>
    <p:sldId id="268" r:id="rId5"/>
    <p:sldId id="296" r:id="rId6"/>
    <p:sldId id="297" r:id="rId7"/>
    <p:sldId id="298" r:id="rId8"/>
    <p:sldId id="299" r:id="rId9"/>
    <p:sldId id="300" r:id="rId10"/>
    <p:sldId id="302" r:id="rId11"/>
    <p:sldId id="303" r:id="rId12"/>
    <p:sldId id="304" r:id="rId13"/>
    <p:sldId id="305" r:id="rId14"/>
    <p:sldId id="309" r:id="rId15"/>
    <p:sldId id="308" r:id="rId16"/>
    <p:sldId id="311" r:id="rId17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0066"/>
    <a:srgbClr val="CCCCFF"/>
    <a:srgbClr val="000099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636" autoAdjust="0"/>
  </p:normalViewPr>
  <p:slideViewPr>
    <p:cSldViewPr>
      <p:cViewPr varScale="1">
        <p:scale>
          <a:sx n="82" d="100"/>
          <a:sy n="82" d="100"/>
        </p:scale>
        <p:origin x="-23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pp1\users\bakule\OBS_vyzkum\kr&#225;tkodob&#233;%20trendy\b%20k&#345;ivka\graf%20nezam&#283;stnanost%20a%20VPM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pp1\Company\Observatory\Honza%20Schubert\Kr&#225;tkodob&#233;%20trendy\Hodnocen&#237;_model_p&#345;esn&#283;j&#353;&#23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plotArea>
      <c:layout/>
      <c:scatterChart>
        <c:scatterStyle val="smoothMarker"/>
        <c:ser>
          <c:idx val="1"/>
          <c:order val="0"/>
          <c:marker>
            <c:symbol val="none"/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cs-CZ"/>
                      <a:t>1/1996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layout>
                <c:manualLayout>
                  <c:x val="0"/>
                  <c:y val="3.8986354775828467E-3"/>
                </c:manualLayout>
              </c:layout>
              <c:tx>
                <c:rich>
                  <a:bodyPr/>
                  <a:lstStyle/>
                  <a:p>
                    <a:r>
                      <a:rPr lang="cs-CZ"/>
                      <a:t>4/1999</a:t>
                    </a:r>
                    <a:endParaRPr lang="en-US"/>
                  </a:p>
                </c:rich>
              </c:tx>
              <c:showVal val="1"/>
            </c:dLbl>
            <c:dLbl>
              <c:idx val="16"/>
              <c:delete val="1"/>
            </c:dLbl>
            <c:dLbl>
              <c:idx val="17"/>
              <c:delete val="1"/>
            </c:dLbl>
            <c:dLbl>
              <c:idx val="18"/>
              <c:delete val="1"/>
            </c:dLbl>
            <c:dLbl>
              <c:idx val="19"/>
              <c:delete val="1"/>
            </c:dLbl>
            <c:dLbl>
              <c:idx val="20"/>
              <c:delete val="1"/>
            </c:dLbl>
            <c:dLbl>
              <c:idx val="21"/>
              <c:delete val="1"/>
            </c:dLbl>
            <c:dLbl>
              <c:idx val="22"/>
              <c:layout/>
              <c:tx>
                <c:rich>
                  <a:bodyPr/>
                  <a:lstStyle/>
                  <a:p>
                    <a:r>
                      <a:rPr lang="cs-CZ"/>
                      <a:t>3/2001</a:t>
                    </a:r>
                    <a:endParaRPr lang="en-US"/>
                  </a:p>
                </c:rich>
              </c:tx>
              <c:showVal val="1"/>
            </c:dLbl>
            <c:dLbl>
              <c:idx val="23"/>
              <c:delete val="1"/>
            </c:dLbl>
            <c:dLbl>
              <c:idx val="24"/>
              <c:delete val="1"/>
            </c:dLbl>
            <c:dLbl>
              <c:idx val="25"/>
              <c:delete val="1"/>
            </c:dLbl>
            <c:dLbl>
              <c:idx val="26"/>
              <c:delete val="1"/>
            </c:dLbl>
            <c:dLbl>
              <c:idx val="27"/>
              <c:delete val="1"/>
            </c:dLbl>
            <c:dLbl>
              <c:idx val="28"/>
              <c:delete val="1"/>
            </c:dLbl>
            <c:dLbl>
              <c:idx val="29"/>
              <c:delete val="1"/>
            </c:dLbl>
            <c:dLbl>
              <c:idx val="30"/>
              <c:delete val="1"/>
            </c:dLbl>
            <c:dLbl>
              <c:idx val="31"/>
              <c:layout>
                <c:manualLayout>
                  <c:x val="-4.0373454453697033E-3"/>
                  <c:y val="1.1695804106358208E-2"/>
                </c:manualLayout>
              </c:layout>
              <c:tx>
                <c:rich>
                  <a:bodyPr/>
                  <a:lstStyle/>
                  <a:p>
                    <a:r>
                      <a:rPr lang="cs-CZ"/>
                      <a:t>4/2003</a:t>
                    </a:r>
                    <a:endParaRPr lang="en-US"/>
                  </a:p>
                </c:rich>
              </c:tx>
              <c:showVal val="1"/>
            </c:dLbl>
            <c:dLbl>
              <c:idx val="32"/>
              <c:delete val="1"/>
            </c:dLbl>
            <c:dLbl>
              <c:idx val="33"/>
              <c:delete val="1"/>
            </c:dLbl>
            <c:dLbl>
              <c:idx val="34"/>
              <c:delete val="1"/>
            </c:dLbl>
            <c:dLbl>
              <c:idx val="35"/>
              <c:delete val="1"/>
            </c:dLbl>
            <c:dLbl>
              <c:idx val="36"/>
              <c:layout/>
              <c:tx>
                <c:rich>
                  <a:bodyPr/>
                  <a:lstStyle/>
                  <a:p>
                    <a:r>
                      <a:rPr lang="cs-CZ"/>
                      <a:t>1/2005</a:t>
                    </a:r>
                    <a:endParaRPr lang="en-US"/>
                  </a:p>
                </c:rich>
              </c:tx>
              <c:showVal val="1"/>
            </c:dLbl>
            <c:dLbl>
              <c:idx val="37"/>
              <c:delete val="1"/>
            </c:dLbl>
            <c:dLbl>
              <c:idx val="38"/>
              <c:delete val="1"/>
            </c:dLbl>
            <c:dLbl>
              <c:idx val="39"/>
              <c:layout>
                <c:manualLayout>
                  <c:x val="-5.0466818067120911E-3"/>
                  <c:y val="1.1695906432748537E-2"/>
                </c:manualLayout>
              </c:layout>
              <c:tx>
                <c:rich>
                  <a:bodyPr/>
                  <a:lstStyle/>
                  <a:p>
                    <a:r>
                      <a:rPr lang="cs-CZ"/>
                      <a:t>4/2005</a:t>
                    </a:r>
                    <a:endParaRPr lang="en-US"/>
                  </a:p>
                </c:rich>
              </c:tx>
              <c:showVal val="1"/>
            </c:dLbl>
            <c:dLbl>
              <c:idx val="40"/>
              <c:delete val="1"/>
            </c:dLbl>
            <c:dLbl>
              <c:idx val="41"/>
              <c:delete val="1"/>
            </c:dLbl>
            <c:dLbl>
              <c:idx val="42"/>
              <c:layout/>
              <c:tx>
                <c:rich>
                  <a:bodyPr/>
                  <a:lstStyle/>
                  <a:p>
                    <a:r>
                      <a:rPr lang="cs-CZ"/>
                      <a:t>3/2006</a:t>
                    </a:r>
                    <a:endParaRPr lang="en-US"/>
                  </a:p>
                </c:rich>
              </c:tx>
              <c:showVal val="1"/>
            </c:dLbl>
            <c:dLbl>
              <c:idx val="43"/>
              <c:delete val="1"/>
            </c:dLbl>
            <c:dLbl>
              <c:idx val="44"/>
              <c:delete val="1"/>
            </c:dLbl>
            <c:dLbl>
              <c:idx val="45"/>
              <c:delete val="1"/>
            </c:dLbl>
            <c:dLbl>
              <c:idx val="46"/>
              <c:delete val="1"/>
            </c:dLbl>
            <c:dLbl>
              <c:idx val="47"/>
              <c:delete val="1"/>
            </c:dLbl>
            <c:dLbl>
              <c:idx val="48"/>
              <c:layout/>
              <c:tx>
                <c:rich>
                  <a:bodyPr/>
                  <a:lstStyle/>
                  <a:p>
                    <a:r>
                      <a:rPr lang="cs-CZ"/>
                      <a:t>1/2008</a:t>
                    </a:r>
                    <a:endParaRPr lang="en-US"/>
                  </a:p>
                </c:rich>
              </c:tx>
              <c:showVal val="1"/>
            </c:dLbl>
            <c:dLbl>
              <c:idx val="49"/>
              <c:delete val="1"/>
            </c:dLbl>
            <c:dLbl>
              <c:idx val="50"/>
              <c:delete val="1"/>
            </c:dLbl>
            <c:dLbl>
              <c:idx val="51"/>
              <c:delete val="1"/>
            </c:dLbl>
            <c:dLbl>
              <c:idx val="52"/>
              <c:delete val="1"/>
            </c:dLbl>
            <c:dLbl>
              <c:idx val="53"/>
              <c:delete val="1"/>
            </c:dLbl>
            <c:dLbl>
              <c:idx val="54"/>
              <c:delete val="1"/>
            </c:dLbl>
            <c:dLbl>
              <c:idx val="55"/>
              <c:layout/>
              <c:tx>
                <c:rich>
                  <a:bodyPr/>
                  <a:lstStyle/>
                  <a:p>
                    <a:r>
                      <a:rPr lang="cs-CZ"/>
                      <a:t>4/2009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xVal>
            <c:numRef>
              <c:f>bk!$C$2:$C$57</c:f>
              <c:numCache>
                <c:formatCode>General</c:formatCode>
                <c:ptCount val="56"/>
                <c:pt idx="0">
                  <c:v>2.8294584439027108</c:v>
                </c:pt>
                <c:pt idx="1">
                  <c:v>3.1779374946384831</c:v>
                </c:pt>
                <c:pt idx="2">
                  <c:v>3.3170359186012437</c:v>
                </c:pt>
                <c:pt idx="3">
                  <c:v>3.496143347009347</c:v>
                </c:pt>
                <c:pt idx="4">
                  <c:v>3.6017379221966412</c:v>
                </c:pt>
                <c:pt idx="5">
                  <c:v>4.2916729181633926</c:v>
                </c:pt>
                <c:pt idx="6">
                  <c:v>4.8123639938168834</c:v>
                </c:pt>
                <c:pt idx="7">
                  <c:v>5.0738639751397994</c:v>
                </c:pt>
                <c:pt idx="8">
                  <c:v>5.2261599764140865</c:v>
                </c:pt>
                <c:pt idx="9">
                  <c:v>5.9459047826916134</c:v>
                </c:pt>
                <c:pt idx="10">
                  <c:v>6.7709590656918524</c:v>
                </c:pt>
                <c:pt idx="11">
                  <c:v>7.2949929735453933</c:v>
                </c:pt>
                <c:pt idx="12">
                  <c:v>8.0503366316423115</c:v>
                </c:pt>
                <c:pt idx="13">
                  <c:v>8.6921848510996611</c:v>
                </c:pt>
                <c:pt idx="14">
                  <c:v>9.0241876862121089</c:v>
                </c:pt>
                <c:pt idx="15">
                  <c:v>9.2018039123107798</c:v>
                </c:pt>
                <c:pt idx="16">
                  <c:v>9.2089239455229919</c:v>
                </c:pt>
                <c:pt idx="17">
                  <c:v>9.0469581507855619</c:v>
                </c:pt>
                <c:pt idx="18">
                  <c:v>8.8471685636575419</c:v>
                </c:pt>
                <c:pt idx="19">
                  <c:v>8.6952326196568066</c:v>
                </c:pt>
                <c:pt idx="20">
                  <c:v>8.4489295526375319</c:v>
                </c:pt>
                <c:pt idx="21">
                  <c:v>8.5040867035950658</c:v>
                </c:pt>
                <c:pt idx="22">
                  <c:v>8.5631529282858825</c:v>
                </c:pt>
                <c:pt idx="23">
                  <c:v>8.7922034059474079</c:v>
                </c:pt>
                <c:pt idx="24">
                  <c:v>8.8053254179828908</c:v>
                </c:pt>
                <c:pt idx="25">
                  <c:v>9.0313074457077942</c:v>
                </c:pt>
                <c:pt idx="26">
                  <c:v>9.3846609896731987</c:v>
                </c:pt>
                <c:pt idx="27">
                  <c:v>9.6111053734489342</c:v>
                </c:pt>
                <c:pt idx="28">
                  <c:v>9.7437902765543836</c:v>
                </c:pt>
                <c:pt idx="29">
                  <c:v>9.8871089783431252</c:v>
                </c:pt>
                <c:pt idx="30">
                  <c:v>10.111870483948065</c:v>
                </c:pt>
                <c:pt idx="31">
                  <c:v>10.214982042236848</c:v>
                </c:pt>
                <c:pt idx="32">
                  <c:v>10.402434958153771</c:v>
                </c:pt>
                <c:pt idx="33">
                  <c:v>10.244607282178848</c:v>
                </c:pt>
                <c:pt idx="34">
                  <c:v>10.15197020735034</c:v>
                </c:pt>
                <c:pt idx="35">
                  <c:v>10.189114249877544</c:v>
                </c:pt>
                <c:pt idx="36">
                  <c:v>10.008095252219077</c:v>
                </c:pt>
                <c:pt idx="37">
                  <c:v>9.6761818880233506</c:v>
                </c:pt>
                <c:pt idx="38">
                  <c:v>9.5650231195271598</c:v>
                </c:pt>
                <c:pt idx="39">
                  <c:v>9.5120827096204721</c:v>
                </c:pt>
                <c:pt idx="40">
                  <c:v>9.4343942492640167</c:v>
                </c:pt>
                <c:pt idx="41">
                  <c:v>8.881799638069678</c:v>
                </c:pt>
                <c:pt idx="42">
                  <c:v>8.6205885010914134</c:v>
                </c:pt>
                <c:pt idx="43">
                  <c:v>8.3417560568203228</c:v>
                </c:pt>
                <c:pt idx="44">
                  <c:v>7.8588885062668341</c:v>
                </c:pt>
                <c:pt idx="45">
                  <c:v>7.3546696094378294</c:v>
                </c:pt>
                <c:pt idx="46">
                  <c:v>6.9102299181207814</c:v>
                </c:pt>
                <c:pt idx="47">
                  <c:v>6.5642803470285758</c:v>
                </c:pt>
                <c:pt idx="48">
                  <c:v>6.0720040035762315</c:v>
                </c:pt>
                <c:pt idx="49">
                  <c:v>5.9607886423055145</c:v>
                </c:pt>
                <c:pt idx="50">
                  <c:v>5.9375652861522425</c:v>
                </c:pt>
                <c:pt idx="51">
                  <c:v>6.4604194418925402</c:v>
                </c:pt>
                <c:pt idx="52">
                  <c:v>8.031118806412648</c:v>
                </c:pt>
                <c:pt idx="53">
                  <c:v>8.8981730124713039</c:v>
                </c:pt>
                <c:pt idx="54">
                  <c:v>9.2740449182355498</c:v>
                </c:pt>
                <c:pt idx="55">
                  <c:v>9.8086792144822539</c:v>
                </c:pt>
              </c:numCache>
            </c:numRef>
          </c:xVal>
          <c:yVal>
            <c:numRef>
              <c:f>bk!$B$2:$B$57</c:f>
              <c:numCache>
                <c:formatCode>General</c:formatCode>
                <c:ptCount val="56"/>
                <c:pt idx="0">
                  <c:v>1.9140014387061204</c:v>
                </c:pt>
                <c:pt idx="1">
                  <c:v>2.1224165849193262</c:v>
                </c:pt>
                <c:pt idx="2">
                  <c:v>1.9574941703910427</c:v>
                </c:pt>
                <c:pt idx="3">
                  <c:v>1.7466410956026626</c:v>
                </c:pt>
                <c:pt idx="4">
                  <c:v>1.7525469454117526</c:v>
                </c:pt>
                <c:pt idx="5">
                  <c:v>1.5845024248539021</c:v>
                </c:pt>
                <c:pt idx="6">
                  <c:v>1.3920789076659887</c:v>
                </c:pt>
                <c:pt idx="7">
                  <c:v>1.3367756191091758</c:v>
                </c:pt>
                <c:pt idx="8">
                  <c:v>1.3238440774582678</c:v>
                </c:pt>
                <c:pt idx="9">
                  <c:v>1.1380871733619193</c:v>
                </c:pt>
                <c:pt idx="10">
                  <c:v>0.97576994982092535</c:v>
                </c:pt>
                <c:pt idx="11">
                  <c:v>0.85875697683651564</c:v>
                </c:pt>
                <c:pt idx="12">
                  <c:v>0.71339651800678461</c:v>
                </c:pt>
                <c:pt idx="13">
                  <c:v>0.67595695062948757</c:v>
                </c:pt>
                <c:pt idx="14">
                  <c:v>0.68972897942103295</c:v>
                </c:pt>
                <c:pt idx="15">
                  <c:v>0.82207979152288135</c:v>
                </c:pt>
                <c:pt idx="16">
                  <c:v>0.83525998860934492</c:v>
                </c:pt>
                <c:pt idx="17">
                  <c:v>0.961755043021984</c:v>
                </c:pt>
                <c:pt idx="18">
                  <c:v>1.0329261456442178</c:v>
                </c:pt>
                <c:pt idx="19">
                  <c:v>1.1749521971279164</c:v>
                </c:pt>
                <c:pt idx="20">
                  <c:v>1.1906963082738788</c:v>
                </c:pt>
                <c:pt idx="21">
                  <c:v>1.2075148126549113</c:v>
                </c:pt>
                <c:pt idx="22">
                  <c:v>1.2397135759394853</c:v>
                </c:pt>
                <c:pt idx="23">
                  <c:v>1.1780321068481152</c:v>
                </c:pt>
                <c:pt idx="24">
                  <c:v>1.0577860994011519</c:v>
                </c:pt>
                <c:pt idx="25">
                  <c:v>0.97719939829423952</c:v>
                </c:pt>
                <c:pt idx="26">
                  <c:v>0.92664924878631061</c:v>
                </c:pt>
                <c:pt idx="27">
                  <c:v>0.93090115024700593</c:v>
                </c:pt>
                <c:pt idx="28">
                  <c:v>0.88900987818974619</c:v>
                </c:pt>
                <c:pt idx="29">
                  <c:v>0.85723956688857772</c:v>
                </c:pt>
                <c:pt idx="30">
                  <c:v>0.87303291102529967</c:v>
                </c:pt>
                <c:pt idx="31">
                  <c:v>0.93423536865777823</c:v>
                </c:pt>
                <c:pt idx="32">
                  <c:v>0.92417431009618001</c:v>
                </c:pt>
                <c:pt idx="33">
                  <c:v>0.91487806017719864</c:v>
                </c:pt>
                <c:pt idx="34">
                  <c:v>0.91488080514265258</c:v>
                </c:pt>
                <c:pt idx="35">
                  <c:v>1.161323450870533</c:v>
                </c:pt>
                <c:pt idx="36">
                  <c:v>1.1962451791998014</c:v>
                </c:pt>
                <c:pt idx="37">
                  <c:v>1.1442950680943267</c:v>
                </c:pt>
                <c:pt idx="38">
                  <c:v>1.0805469711603621</c:v>
                </c:pt>
                <c:pt idx="39">
                  <c:v>1.1627758998899995</c:v>
                </c:pt>
                <c:pt idx="40">
                  <c:v>1.4741748693055301</c:v>
                </c:pt>
                <c:pt idx="41">
                  <c:v>1.7102147201331115</c:v>
                </c:pt>
                <c:pt idx="42">
                  <c:v>1.9066194653660451</c:v>
                </c:pt>
                <c:pt idx="43">
                  <c:v>1.9709310079973639</c:v>
                </c:pt>
                <c:pt idx="44">
                  <c:v>2.1869047376304662</c:v>
                </c:pt>
                <c:pt idx="45">
                  <c:v>2.4095844211189208</c:v>
                </c:pt>
                <c:pt idx="46">
                  <c:v>2.637954803835294</c:v>
                </c:pt>
                <c:pt idx="47">
                  <c:v>2.8466164591952143</c:v>
                </c:pt>
                <c:pt idx="48">
                  <c:v>2.9735968675625393</c:v>
                </c:pt>
                <c:pt idx="49">
                  <c:v>2.9100779649568027</c:v>
                </c:pt>
                <c:pt idx="50">
                  <c:v>2.6422562556731837</c:v>
                </c:pt>
                <c:pt idx="51">
                  <c:v>1.8704118517558641</c:v>
                </c:pt>
                <c:pt idx="52">
                  <c:v>1.1288266585866058</c:v>
                </c:pt>
                <c:pt idx="53">
                  <c:v>0.83052295623202432</c:v>
                </c:pt>
                <c:pt idx="54">
                  <c:v>0.71108250674937268</c:v>
                </c:pt>
                <c:pt idx="55">
                  <c:v>0.71277624189346867</c:v>
                </c:pt>
              </c:numCache>
            </c:numRef>
          </c:yVal>
          <c:smooth val="1"/>
        </c:ser>
        <c:axId val="116252672"/>
        <c:axId val="116254592"/>
      </c:scatterChart>
      <c:valAx>
        <c:axId val="1162526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cs-CZ"/>
                  <a:t>míra nezaměstnanosti (%)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116254592"/>
        <c:crosses val="autoZero"/>
        <c:crossBetween val="midCat"/>
      </c:valAx>
      <c:valAx>
        <c:axId val="11625459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cs-CZ"/>
                  <a:t>míra volných pracovních míst (%)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116252672"/>
        <c:crosses val="autoZero"/>
        <c:crossBetween val="midCat"/>
      </c:valAx>
    </c:plotArea>
    <c:plotVisOnly val="1"/>
  </c:chart>
  <c:txPr>
    <a:bodyPr/>
    <a:lstStyle/>
    <a:p>
      <a:pPr>
        <a:defRPr sz="1400"/>
      </a:pPr>
      <a:endParaRPr lang="cs-CZ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plotArea>
      <c:layout/>
      <c:lineChart>
        <c:grouping val="standard"/>
        <c:ser>
          <c:idx val="0"/>
          <c:order val="0"/>
          <c:tx>
            <c:strRef>
              <c:f>[1]výsledky_Y_zpož!$I$1</c:f>
              <c:strCache>
                <c:ptCount val="1"/>
                <c:pt idx="0">
                  <c:v>Míra nezaměstnanosti</c:v>
                </c:pt>
              </c:strCache>
            </c:strRef>
          </c:tx>
          <c:spPr>
            <a:ln w="22225">
              <a:solidFill>
                <a:schemeClr val="accent2"/>
              </a:solidFill>
            </a:ln>
          </c:spPr>
          <c:marker>
            <c:symbol val="none"/>
          </c:marker>
          <c:cat>
            <c:strRef>
              <c:f>[1]výsledky_X_zpož!$L$11:$L$73</c:f>
              <c:strCache>
                <c:ptCount val="63"/>
                <c:pt idx="0">
                  <c:v>OCT 2005</c:v>
                </c:pt>
                <c:pt idx="1">
                  <c:v>NOV 2005</c:v>
                </c:pt>
                <c:pt idx="2">
                  <c:v>DEC 2005</c:v>
                </c:pt>
                <c:pt idx="3">
                  <c:v>JAN 2006</c:v>
                </c:pt>
                <c:pt idx="4">
                  <c:v>FEB 2006</c:v>
                </c:pt>
                <c:pt idx="5">
                  <c:v>MAR 2006</c:v>
                </c:pt>
                <c:pt idx="6">
                  <c:v>APR 2006</c:v>
                </c:pt>
                <c:pt idx="7">
                  <c:v>MAY 2006</c:v>
                </c:pt>
                <c:pt idx="8">
                  <c:v>JUN 2006</c:v>
                </c:pt>
                <c:pt idx="9">
                  <c:v>JUL 2006</c:v>
                </c:pt>
                <c:pt idx="10">
                  <c:v>AUG 2006</c:v>
                </c:pt>
                <c:pt idx="11">
                  <c:v>SEP 2006</c:v>
                </c:pt>
                <c:pt idx="12">
                  <c:v>OCT 2006</c:v>
                </c:pt>
                <c:pt idx="13">
                  <c:v>NOV 2006</c:v>
                </c:pt>
                <c:pt idx="14">
                  <c:v>DEC 2006</c:v>
                </c:pt>
                <c:pt idx="15">
                  <c:v>JAN 2007</c:v>
                </c:pt>
                <c:pt idx="16">
                  <c:v>FEB 2007</c:v>
                </c:pt>
                <c:pt idx="17">
                  <c:v>MAR 2007</c:v>
                </c:pt>
                <c:pt idx="18">
                  <c:v>APR 2007</c:v>
                </c:pt>
                <c:pt idx="19">
                  <c:v>MAY 2007</c:v>
                </c:pt>
                <c:pt idx="20">
                  <c:v>JUN 2007</c:v>
                </c:pt>
                <c:pt idx="21">
                  <c:v>JUL 2007</c:v>
                </c:pt>
                <c:pt idx="22">
                  <c:v>AUG 2007</c:v>
                </c:pt>
                <c:pt idx="23">
                  <c:v>SEP 2007</c:v>
                </c:pt>
                <c:pt idx="24">
                  <c:v>OCT 2007</c:v>
                </c:pt>
                <c:pt idx="25">
                  <c:v>NOV 2007</c:v>
                </c:pt>
                <c:pt idx="26">
                  <c:v>DEC 2007</c:v>
                </c:pt>
                <c:pt idx="27">
                  <c:v>JAN 2008</c:v>
                </c:pt>
                <c:pt idx="28">
                  <c:v>FEB 2008</c:v>
                </c:pt>
                <c:pt idx="29">
                  <c:v>MAR 2008</c:v>
                </c:pt>
                <c:pt idx="30">
                  <c:v>APR 2008</c:v>
                </c:pt>
                <c:pt idx="31">
                  <c:v>MAY 2008</c:v>
                </c:pt>
                <c:pt idx="32">
                  <c:v>JUN 2008</c:v>
                </c:pt>
                <c:pt idx="33">
                  <c:v>JUL 2008</c:v>
                </c:pt>
                <c:pt idx="34">
                  <c:v>AUG 2008</c:v>
                </c:pt>
                <c:pt idx="35">
                  <c:v>SEP 2008</c:v>
                </c:pt>
                <c:pt idx="36">
                  <c:v>OCT 2008</c:v>
                </c:pt>
                <c:pt idx="37">
                  <c:v>NOV 2008</c:v>
                </c:pt>
                <c:pt idx="38">
                  <c:v>DEC 2008</c:v>
                </c:pt>
                <c:pt idx="39">
                  <c:v>JAN 2009</c:v>
                </c:pt>
                <c:pt idx="40">
                  <c:v>FEB 2009</c:v>
                </c:pt>
                <c:pt idx="41">
                  <c:v>MAR 2009</c:v>
                </c:pt>
                <c:pt idx="42">
                  <c:v>APR 2009</c:v>
                </c:pt>
                <c:pt idx="43">
                  <c:v>MAY 2009</c:v>
                </c:pt>
                <c:pt idx="44">
                  <c:v>JUN 2009</c:v>
                </c:pt>
                <c:pt idx="45">
                  <c:v>JUL 2009</c:v>
                </c:pt>
                <c:pt idx="46">
                  <c:v>AUG 2009</c:v>
                </c:pt>
                <c:pt idx="47">
                  <c:v>SEP 2009</c:v>
                </c:pt>
                <c:pt idx="48">
                  <c:v>OCT 2009</c:v>
                </c:pt>
                <c:pt idx="49">
                  <c:v>NOV 2009</c:v>
                </c:pt>
                <c:pt idx="50">
                  <c:v>DEC 2009</c:v>
                </c:pt>
                <c:pt idx="51">
                  <c:v>JAN 2010</c:v>
                </c:pt>
                <c:pt idx="52">
                  <c:v>FEB 2010</c:v>
                </c:pt>
                <c:pt idx="53">
                  <c:v>MAR 2010</c:v>
                </c:pt>
                <c:pt idx="54">
                  <c:v>APR 2010</c:v>
                </c:pt>
                <c:pt idx="55">
                  <c:v>MAY 2010</c:v>
                </c:pt>
                <c:pt idx="56">
                  <c:v>JUN 2010</c:v>
                </c:pt>
                <c:pt idx="57">
                  <c:v>JUL 2010</c:v>
                </c:pt>
                <c:pt idx="58">
                  <c:v>AUG 2010</c:v>
                </c:pt>
                <c:pt idx="59">
                  <c:v>SEP 2010</c:v>
                </c:pt>
                <c:pt idx="60">
                  <c:v>OCT 2010</c:v>
                </c:pt>
                <c:pt idx="61">
                  <c:v>NOV 2010</c:v>
                </c:pt>
                <c:pt idx="62">
                  <c:v>DEC 2010</c:v>
                </c:pt>
              </c:strCache>
            </c:strRef>
          </c:cat>
          <c:val>
            <c:numRef>
              <c:f>[1]výsledky_Y_zpož!$I$11:$I$73</c:f>
              <c:numCache>
                <c:formatCode>General</c:formatCode>
                <c:ptCount val="63"/>
                <c:pt idx="0">
                  <c:v>8.49</c:v>
                </c:pt>
                <c:pt idx="1">
                  <c:v>8.43</c:v>
                </c:pt>
                <c:pt idx="2">
                  <c:v>8.8800000000000008</c:v>
                </c:pt>
                <c:pt idx="3">
                  <c:v>8.9600000000000026</c:v>
                </c:pt>
                <c:pt idx="4">
                  <c:v>9.06</c:v>
                </c:pt>
                <c:pt idx="5">
                  <c:v>8.82</c:v>
                </c:pt>
                <c:pt idx="6">
                  <c:v>8.31</c:v>
                </c:pt>
                <c:pt idx="7">
                  <c:v>7.9</c:v>
                </c:pt>
                <c:pt idx="8">
                  <c:v>7.74</c:v>
                </c:pt>
                <c:pt idx="9">
                  <c:v>7.92</c:v>
                </c:pt>
                <c:pt idx="10">
                  <c:v>7.9300000000000024</c:v>
                </c:pt>
                <c:pt idx="11">
                  <c:v>7.79</c:v>
                </c:pt>
                <c:pt idx="12">
                  <c:v>7.4300000000000024</c:v>
                </c:pt>
                <c:pt idx="13">
                  <c:v>7.28</c:v>
                </c:pt>
                <c:pt idx="14">
                  <c:v>7.67</c:v>
                </c:pt>
                <c:pt idx="15">
                  <c:v>7.9</c:v>
                </c:pt>
                <c:pt idx="16">
                  <c:v>7.68</c:v>
                </c:pt>
                <c:pt idx="17">
                  <c:v>7.26</c:v>
                </c:pt>
                <c:pt idx="18">
                  <c:v>6.76</c:v>
                </c:pt>
                <c:pt idx="19">
                  <c:v>6.41</c:v>
                </c:pt>
                <c:pt idx="20">
                  <c:v>6.29</c:v>
                </c:pt>
                <c:pt idx="21">
                  <c:v>6.42</c:v>
                </c:pt>
                <c:pt idx="22">
                  <c:v>6.35</c:v>
                </c:pt>
                <c:pt idx="23">
                  <c:v>6.1599999999999975</c:v>
                </c:pt>
                <c:pt idx="24">
                  <c:v>5.78</c:v>
                </c:pt>
                <c:pt idx="25">
                  <c:v>5.64</c:v>
                </c:pt>
                <c:pt idx="26">
                  <c:v>5.98</c:v>
                </c:pt>
                <c:pt idx="27">
                  <c:v>6.1199999999999966</c:v>
                </c:pt>
                <c:pt idx="28">
                  <c:v>5.94</c:v>
                </c:pt>
                <c:pt idx="29">
                  <c:v>5.6099999999999985</c:v>
                </c:pt>
                <c:pt idx="30">
                  <c:v>5.24</c:v>
                </c:pt>
                <c:pt idx="31">
                  <c:v>5.04</c:v>
                </c:pt>
                <c:pt idx="32">
                  <c:v>5.01</c:v>
                </c:pt>
                <c:pt idx="33">
                  <c:v>5.26</c:v>
                </c:pt>
                <c:pt idx="34">
                  <c:v>5.3199999999999985</c:v>
                </c:pt>
                <c:pt idx="35">
                  <c:v>5.31</c:v>
                </c:pt>
                <c:pt idx="36">
                  <c:v>5.2</c:v>
                </c:pt>
                <c:pt idx="37">
                  <c:v>5.34</c:v>
                </c:pt>
                <c:pt idx="38">
                  <c:v>5.96</c:v>
                </c:pt>
                <c:pt idx="39">
                  <c:v>6.8</c:v>
                </c:pt>
                <c:pt idx="40">
                  <c:v>7.38</c:v>
                </c:pt>
                <c:pt idx="41">
                  <c:v>7.74</c:v>
                </c:pt>
                <c:pt idx="42">
                  <c:v>7.85</c:v>
                </c:pt>
                <c:pt idx="43">
                  <c:v>7.88</c:v>
                </c:pt>
                <c:pt idx="44">
                  <c:v>7.99</c:v>
                </c:pt>
                <c:pt idx="45">
                  <c:v>8.3500000000000068</c:v>
                </c:pt>
                <c:pt idx="46">
                  <c:v>8.49</c:v>
                </c:pt>
                <c:pt idx="47">
                  <c:v>8.57</c:v>
                </c:pt>
                <c:pt idx="48">
                  <c:v>8.48</c:v>
                </c:pt>
                <c:pt idx="49">
                  <c:v>8.629999999999999</c:v>
                </c:pt>
                <c:pt idx="50">
                  <c:v>9.2399999999999984</c:v>
                </c:pt>
                <c:pt idx="51">
                  <c:v>9.8000000000000007</c:v>
                </c:pt>
                <c:pt idx="52">
                  <c:v>9.9</c:v>
                </c:pt>
                <c:pt idx="53">
                  <c:v>9.7000000000000011</c:v>
                </c:pt>
                <c:pt idx="54">
                  <c:v>9.2000000000000011</c:v>
                </c:pt>
                <c:pt idx="55">
                  <c:v>8.7000000000000011</c:v>
                </c:pt>
                <c:pt idx="56">
                  <c:v>8.5</c:v>
                </c:pt>
                <c:pt idx="57">
                  <c:v>8.7000000000000011</c:v>
                </c:pt>
                <c:pt idx="58">
                  <c:v>8.6</c:v>
                </c:pt>
                <c:pt idx="59">
                  <c:v>8.5247000000000011</c:v>
                </c:pt>
                <c:pt idx="60">
                  <c:v>8.4502000000000006</c:v>
                </c:pt>
              </c:numCache>
            </c:numRef>
          </c:val>
        </c:ser>
        <c:ser>
          <c:idx val="1"/>
          <c:order val="1"/>
          <c:tx>
            <c:strRef>
              <c:f>[1]výsledky_Y_zpož!$K$1</c:f>
              <c:strCache>
                <c:ptCount val="1"/>
                <c:pt idx="0">
                  <c:v>Předpovídaná míra nezaměstnanosti</c:v>
                </c:pt>
              </c:strCache>
            </c:strRef>
          </c:tx>
          <c:spPr>
            <a:ln w="22225"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strRef>
              <c:f>[1]výsledky_X_zpož!$L$11:$L$73</c:f>
              <c:strCache>
                <c:ptCount val="63"/>
                <c:pt idx="0">
                  <c:v>OCT 2005</c:v>
                </c:pt>
                <c:pt idx="1">
                  <c:v>NOV 2005</c:v>
                </c:pt>
                <c:pt idx="2">
                  <c:v>DEC 2005</c:v>
                </c:pt>
                <c:pt idx="3">
                  <c:v>JAN 2006</c:v>
                </c:pt>
                <c:pt idx="4">
                  <c:v>FEB 2006</c:v>
                </c:pt>
                <c:pt idx="5">
                  <c:v>MAR 2006</c:v>
                </c:pt>
                <c:pt idx="6">
                  <c:v>APR 2006</c:v>
                </c:pt>
                <c:pt idx="7">
                  <c:v>MAY 2006</c:v>
                </c:pt>
                <c:pt idx="8">
                  <c:v>JUN 2006</c:v>
                </c:pt>
                <c:pt idx="9">
                  <c:v>JUL 2006</c:v>
                </c:pt>
                <c:pt idx="10">
                  <c:v>AUG 2006</c:v>
                </c:pt>
                <c:pt idx="11">
                  <c:v>SEP 2006</c:v>
                </c:pt>
                <c:pt idx="12">
                  <c:v>OCT 2006</c:v>
                </c:pt>
                <c:pt idx="13">
                  <c:v>NOV 2006</c:v>
                </c:pt>
                <c:pt idx="14">
                  <c:v>DEC 2006</c:v>
                </c:pt>
                <c:pt idx="15">
                  <c:v>JAN 2007</c:v>
                </c:pt>
                <c:pt idx="16">
                  <c:v>FEB 2007</c:v>
                </c:pt>
                <c:pt idx="17">
                  <c:v>MAR 2007</c:v>
                </c:pt>
                <c:pt idx="18">
                  <c:v>APR 2007</c:v>
                </c:pt>
                <c:pt idx="19">
                  <c:v>MAY 2007</c:v>
                </c:pt>
                <c:pt idx="20">
                  <c:v>JUN 2007</c:v>
                </c:pt>
                <c:pt idx="21">
                  <c:v>JUL 2007</c:v>
                </c:pt>
                <c:pt idx="22">
                  <c:v>AUG 2007</c:v>
                </c:pt>
                <c:pt idx="23">
                  <c:v>SEP 2007</c:v>
                </c:pt>
                <c:pt idx="24">
                  <c:v>OCT 2007</c:v>
                </c:pt>
                <c:pt idx="25">
                  <c:v>NOV 2007</c:v>
                </c:pt>
                <c:pt idx="26">
                  <c:v>DEC 2007</c:v>
                </c:pt>
                <c:pt idx="27">
                  <c:v>JAN 2008</c:v>
                </c:pt>
                <c:pt idx="28">
                  <c:v>FEB 2008</c:v>
                </c:pt>
                <c:pt idx="29">
                  <c:v>MAR 2008</c:v>
                </c:pt>
                <c:pt idx="30">
                  <c:v>APR 2008</c:v>
                </c:pt>
                <c:pt idx="31">
                  <c:v>MAY 2008</c:v>
                </c:pt>
                <c:pt idx="32">
                  <c:v>JUN 2008</c:v>
                </c:pt>
                <c:pt idx="33">
                  <c:v>JUL 2008</c:v>
                </c:pt>
                <c:pt idx="34">
                  <c:v>AUG 2008</c:v>
                </c:pt>
                <c:pt idx="35">
                  <c:v>SEP 2008</c:v>
                </c:pt>
                <c:pt idx="36">
                  <c:v>OCT 2008</c:v>
                </c:pt>
                <c:pt idx="37">
                  <c:v>NOV 2008</c:v>
                </c:pt>
                <c:pt idx="38">
                  <c:v>DEC 2008</c:v>
                </c:pt>
                <c:pt idx="39">
                  <c:v>JAN 2009</c:v>
                </c:pt>
                <c:pt idx="40">
                  <c:v>FEB 2009</c:v>
                </c:pt>
                <c:pt idx="41">
                  <c:v>MAR 2009</c:v>
                </c:pt>
                <c:pt idx="42">
                  <c:v>APR 2009</c:v>
                </c:pt>
                <c:pt idx="43">
                  <c:v>MAY 2009</c:v>
                </c:pt>
                <c:pt idx="44">
                  <c:v>JUN 2009</c:v>
                </c:pt>
                <c:pt idx="45">
                  <c:v>JUL 2009</c:v>
                </c:pt>
                <c:pt idx="46">
                  <c:v>AUG 2009</c:v>
                </c:pt>
                <c:pt idx="47">
                  <c:v>SEP 2009</c:v>
                </c:pt>
                <c:pt idx="48">
                  <c:v>OCT 2009</c:v>
                </c:pt>
                <c:pt idx="49">
                  <c:v>NOV 2009</c:v>
                </c:pt>
                <c:pt idx="50">
                  <c:v>DEC 2009</c:v>
                </c:pt>
                <c:pt idx="51">
                  <c:v>JAN 2010</c:v>
                </c:pt>
                <c:pt idx="52">
                  <c:v>FEB 2010</c:v>
                </c:pt>
                <c:pt idx="53">
                  <c:v>MAR 2010</c:v>
                </c:pt>
                <c:pt idx="54">
                  <c:v>APR 2010</c:v>
                </c:pt>
                <c:pt idx="55">
                  <c:v>MAY 2010</c:v>
                </c:pt>
                <c:pt idx="56">
                  <c:v>JUN 2010</c:v>
                </c:pt>
                <c:pt idx="57">
                  <c:v>JUL 2010</c:v>
                </c:pt>
                <c:pt idx="58">
                  <c:v>AUG 2010</c:v>
                </c:pt>
                <c:pt idx="59">
                  <c:v>SEP 2010</c:v>
                </c:pt>
                <c:pt idx="60">
                  <c:v>OCT 2010</c:v>
                </c:pt>
                <c:pt idx="61">
                  <c:v>NOV 2010</c:v>
                </c:pt>
                <c:pt idx="62">
                  <c:v>DEC 2010</c:v>
                </c:pt>
              </c:strCache>
            </c:strRef>
          </c:cat>
          <c:val>
            <c:numRef>
              <c:f>[1]výsledky_Y_zpož!$K$11:$K$73</c:f>
              <c:numCache>
                <c:formatCode>General</c:formatCode>
                <c:ptCount val="63"/>
                <c:pt idx="0">
                  <c:v>8.5125052777777768</c:v>
                </c:pt>
                <c:pt idx="1">
                  <c:v>8.4329486111111116</c:v>
                </c:pt>
                <c:pt idx="2">
                  <c:v>8.842858611111108</c:v>
                </c:pt>
                <c:pt idx="3">
                  <c:v>9.1601986111111113</c:v>
                </c:pt>
                <c:pt idx="4">
                  <c:v>9.1788052777777782</c:v>
                </c:pt>
                <c:pt idx="5">
                  <c:v>8.542671944444443</c:v>
                </c:pt>
                <c:pt idx="6">
                  <c:v>8.3553552777777877</c:v>
                </c:pt>
                <c:pt idx="7">
                  <c:v>7.7873436111111145</c:v>
                </c:pt>
                <c:pt idx="8">
                  <c:v>7.5753069444444474</c:v>
                </c:pt>
                <c:pt idx="9">
                  <c:v>7.6310219444444485</c:v>
                </c:pt>
                <c:pt idx="10">
                  <c:v>7.70785527777777</c:v>
                </c:pt>
                <c:pt idx="11">
                  <c:v>7.6876786111111119</c:v>
                </c:pt>
                <c:pt idx="12">
                  <c:v>7.3084252777777703</c:v>
                </c:pt>
                <c:pt idx="13">
                  <c:v>7.1798286111111134</c:v>
                </c:pt>
                <c:pt idx="14">
                  <c:v>7.6120186111111066</c:v>
                </c:pt>
                <c:pt idx="15">
                  <c:v>7.8497686111111165</c:v>
                </c:pt>
                <c:pt idx="16">
                  <c:v>7.7926052777777732</c:v>
                </c:pt>
                <c:pt idx="17">
                  <c:v>7.4804619444444498</c:v>
                </c:pt>
                <c:pt idx="18">
                  <c:v>6.7510952777777735</c:v>
                </c:pt>
                <c:pt idx="19">
                  <c:v>6.2940936111111112</c:v>
                </c:pt>
                <c:pt idx="20">
                  <c:v>6.157056944444439</c:v>
                </c:pt>
                <c:pt idx="21">
                  <c:v>6.2217819444444435</c:v>
                </c:pt>
                <c:pt idx="22">
                  <c:v>6.4401352777777721</c:v>
                </c:pt>
                <c:pt idx="23">
                  <c:v>6.277908611111112</c:v>
                </c:pt>
                <c:pt idx="24">
                  <c:v>5.7885952777777732</c:v>
                </c:pt>
                <c:pt idx="25">
                  <c:v>5.7255886111111085</c:v>
                </c:pt>
                <c:pt idx="26">
                  <c:v>6.0462986111111165</c:v>
                </c:pt>
                <c:pt idx="27">
                  <c:v>6.2402186111111124</c:v>
                </c:pt>
                <c:pt idx="28">
                  <c:v>6.1162952777777733</c:v>
                </c:pt>
                <c:pt idx="29">
                  <c:v>5.7800819444444453</c:v>
                </c:pt>
                <c:pt idx="30">
                  <c:v>5.2472552777777732</c:v>
                </c:pt>
                <c:pt idx="31">
                  <c:v>5.0215036111111111</c:v>
                </c:pt>
                <c:pt idx="32">
                  <c:v>4.8968469444444453</c:v>
                </c:pt>
                <c:pt idx="33">
                  <c:v>5.2878319444444442</c:v>
                </c:pt>
                <c:pt idx="34">
                  <c:v>5.630485277777769</c:v>
                </c:pt>
                <c:pt idx="35">
                  <c:v>5.3956886111111118</c:v>
                </c:pt>
                <c:pt idx="36">
                  <c:v>5.1114652777777732</c:v>
                </c:pt>
                <c:pt idx="37">
                  <c:v>5.3776186111111102</c:v>
                </c:pt>
                <c:pt idx="38">
                  <c:v>6.0132486111111163</c:v>
                </c:pt>
                <c:pt idx="39">
                  <c:v>6.7341886111111116</c:v>
                </c:pt>
                <c:pt idx="40">
                  <c:v>7.1103852777777679</c:v>
                </c:pt>
                <c:pt idx="41">
                  <c:v>7.5703519444444485</c:v>
                </c:pt>
                <c:pt idx="42">
                  <c:v>7.6934052777777691</c:v>
                </c:pt>
                <c:pt idx="43">
                  <c:v>7.8704236111111134</c:v>
                </c:pt>
                <c:pt idx="44">
                  <c:v>8.0636369444444558</c:v>
                </c:pt>
                <c:pt idx="45">
                  <c:v>8.4185519444444452</c:v>
                </c:pt>
                <c:pt idx="46">
                  <c:v>8.6387852777777709</c:v>
                </c:pt>
                <c:pt idx="47">
                  <c:v>8.6231186111110993</c:v>
                </c:pt>
                <c:pt idx="48">
                  <c:v>8.4441252777777684</c:v>
                </c:pt>
                <c:pt idx="49">
                  <c:v>8.5877986111111113</c:v>
                </c:pt>
                <c:pt idx="50">
                  <c:v>9.1521286111111113</c:v>
                </c:pt>
                <c:pt idx="51">
                  <c:v>9.7362886111111013</c:v>
                </c:pt>
                <c:pt idx="52">
                  <c:v>9.9097952777777873</c:v>
                </c:pt>
                <c:pt idx="53">
                  <c:v>9.8906419444444467</c:v>
                </c:pt>
                <c:pt idx="54">
                  <c:v>9.2674652777777773</c:v>
                </c:pt>
                <c:pt idx="55">
                  <c:v>8.8687836111111107</c:v>
                </c:pt>
                <c:pt idx="56">
                  <c:v>8.7183569444444409</c:v>
                </c:pt>
                <c:pt idx="57">
                  <c:v>8.7013619444444306</c:v>
                </c:pt>
                <c:pt idx="58">
                  <c:v>8.6393152777777686</c:v>
                </c:pt>
                <c:pt idx="59">
                  <c:v>8.6604286111111115</c:v>
                </c:pt>
                <c:pt idx="60">
                  <c:v>8.3067152777777764</c:v>
                </c:pt>
                <c:pt idx="61">
                  <c:v>8.3734045903666878</c:v>
                </c:pt>
                <c:pt idx="62">
                  <c:v>9.1059336715666728</c:v>
                </c:pt>
              </c:numCache>
            </c:numRef>
          </c:val>
        </c:ser>
        <c:marker val="1"/>
        <c:axId val="118397568"/>
        <c:axId val="118403456"/>
      </c:lineChart>
      <c:catAx>
        <c:axId val="118397568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 sz="1100"/>
            </a:pPr>
            <a:endParaRPr lang="cs-CZ"/>
          </a:p>
        </c:txPr>
        <c:crossAx val="118403456"/>
        <c:crosses val="autoZero"/>
        <c:auto val="1"/>
        <c:lblAlgn val="ctr"/>
        <c:lblOffset val="100"/>
      </c:catAx>
      <c:valAx>
        <c:axId val="118403456"/>
        <c:scaling>
          <c:orientation val="minMax"/>
        </c:scaling>
        <c:axPos val="l"/>
        <c:majorGridlines/>
        <c:numFmt formatCode="General" sourceLinked="1"/>
        <c:tickLblPos val="nextTo"/>
        <c:crossAx val="11839756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9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900"/>
            </a:pPr>
            <a:endParaRPr lang="cs-CZ"/>
          </a:p>
        </c:txPr>
      </c:legendEntry>
      <c:layout>
        <c:manualLayout>
          <c:xMode val="edge"/>
          <c:yMode val="edge"/>
          <c:x val="0.27882554010006438"/>
          <c:y val="1.7595544939451171E-2"/>
          <c:w val="0.43646162667424937"/>
          <c:h val="0.23233460171092105"/>
        </c:manualLayout>
      </c:layout>
      <c:overlay val="1"/>
      <c:spPr>
        <a:solidFill>
          <a:schemeClr val="bg1"/>
        </a:solidFill>
      </c:spPr>
    </c:legend>
    <c:plotVisOnly val="1"/>
    <c:dispBlanksAs val="gap"/>
  </c:chart>
  <c:txPr>
    <a:bodyPr/>
    <a:lstStyle/>
    <a:p>
      <a:pPr>
        <a:defRPr sz="1400"/>
      </a:pPr>
      <a:endParaRPr lang="cs-CZ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B982F20-CEB4-4EAF-8718-32E09A078072}" type="datetimeFigureOut">
              <a:rPr lang="cs-CZ"/>
              <a:pPr>
                <a:defRPr/>
              </a:pPr>
              <a:t>8.12.2010</a:t>
            </a:fld>
            <a:endParaRPr lang="cs-CZ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F87467F-E7B3-4064-BD54-CD4462677E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F3F036-7D46-46CF-A92B-6E4945C265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u="none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u="none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23C66-90FB-4E43-88C0-B6115E72A5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EB500-CE8B-4D5B-82EC-59E18979B9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DB9D4-9C0E-49E5-A83C-525C3562C5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52CFC-D2EE-46A0-BC8D-9FC0EABB0D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39A69-EB9E-406C-9CF5-050F92DE29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4AFE4-985D-4795-9617-3B0C50B1F1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2D997-7D2D-45BF-AC01-05DECB0121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DC439-8E16-47E0-877D-F68CAD4B9F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8D311-B127-4BD6-AAAC-8C03760421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F7F66-A04D-4B8E-A5ED-AD9D28BF88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B39DC-4AA5-41ED-8231-4C444EC525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CB9BA-E5F3-4D6F-AAE1-52355B1F56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3488B8-3F1B-4053-A351-410D96EBAA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94456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179388" y="6021388"/>
          <a:ext cx="858837" cy="614362"/>
        </p:xfrm>
        <a:graphic>
          <a:graphicData uri="http://schemas.openxmlformats.org/presentationml/2006/ole">
            <p:oleObj spid="_x0000_s1026" name="Photo Editor Photo" r:id="rId15" imgW="4686954" imgH="3352381" progId="">
              <p:embed/>
            </p:oleObj>
          </a:graphicData>
        </a:graphic>
      </p:graphicFrame>
      <p:graphicFrame>
        <p:nvGraphicFramePr>
          <p:cNvPr id="1027" name="Object 10"/>
          <p:cNvGraphicFramePr>
            <a:graphicFrameLocks noChangeAspect="1"/>
          </p:cNvGraphicFramePr>
          <p:nvPr/>
        </p:nvGraphicFramePr>
        <p:xfrm>
          <a:off x="7993063" y="6057900"/>
          <a:ext cx="974725" cy="530225"/>
        </p:xfrm>
        <a:graphic>
          <a:graphicData uri="http://schemas.openxmlformats.org/presentationml/2006/ole">
            <p:oleObj spid="_x0000_s1027" name="Photo Editor Photo" r:id="rId16" imgW="2629267" imgH="1438095" progId="">
              <p:embed/>
            </p:oleObj>
          </a:graphicData>
        </a:graphic>
      </p:graphicFrame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132138" y="6273800"/>
            <a:ext cx="3025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000" u="sng">
                <a:solidFill>
                  <a:srgbClr val="000099"/>
                </a:solidFill>
              </a:rPr>
              <a:t>www.nvf.cz/observatory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ransition>
    <p:randomBar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23528" y="1052736"/>
            <a:ext cx="86423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4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PŘEDVÍDÁNÍ KRÁTKODOBÝCH TRENDŮ</a:t>
            </a:r>
            <a:endParaRPr lang="en-US" sz="4000" b="1" dirty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11188" y="200025"/>
          <a:ext cx="1031875" cy="565150"/>
        </p:xfrm>
        <a:graphic>
          <a:graphicData uri="http://schemas.openxmlformats.org/presentationml/2006/ole">
            <p:oleObj spid="_x0000_s2050" name="Photo Editor Photo" r:id="rId3" imgW="2629267" imgH="1438095" progId="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7812088" y="147638"/>
          <a:ext cx="863600" cy="617537"/>
        </p:xfrm>
        <a:graphic>
          <a:graphicData uri="http://schemas.openxmlformats.org/presentationml/2006/ole">
            <p:oleObj spid="_x0000_s2051" name="Photo Editor Photo" r:id="rId4" imgW="4686954" imgH="3352381" progId="">
              <p:embed/>
            </p:oleObj>
          </a:graphicData>
        </a:graphic>
      </p:graphicFrame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0" y="-15875"/>
            <a:ext cx="9144000" cy="46038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56" name="Rectangle 13"/>
          <p:cNvSpPr>
            <a:spLocks noChangeArrowheads="1"/>
          </p:cNvSpPr>
          <p:nvPr/>
        </p:nvSpPr>
        <p:spPr bwMode="auto">
          <a:xfrm>
            <a:off x="0" y="6000750"/>
            <a:ext cx="9144000" cy="857250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0" y="0"/>
            <a:ext cx="39528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B01D11D2-EBC0-42CE-9801-E5B85BB57D68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23528" y="4149080"/>
            <a:ext cx="86423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3200" dirty="0" smtClean="0"/>
              <a:t> </a:t>
            </a:r>
            <a:r>
              <a:rPr lang="cs-CZ" sz="32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Projekt HC 198/10 </a:t>
            </a:r>
          </a:p>
          <a:p>
            <a:pPr algn="ctr"/>
            <a:r>
              <a:rPr lang="cs-CZ" sz="32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Sledování krátkodobých trendů v poptávce po pracovní síle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CYKLICKÝ VÝVOJ TRHU PRÁCE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10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67604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179513" y="1052735"/>
          <a:ext cx="8856983" cy="4824539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1846165"/>
                <a:gridCol w="1403227"/>
                <a:gridCol w="1637098"/>
                <a:gridCol w="1234910"/>
                <a:gridCol w="2735583"/>
              </a:tblGrid>
              <a:tr h="8557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Indikátor/veličina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Cykličnost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Síla </a:t>
                      </a:r>
                      <a:r>
                        <a:rPr lang="cs-CZ" sz="1600" dirty="0" smtClean="0"/>
                        <a:t>korelace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Posun fáze (čtvrtletí)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Poznámka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4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Registrovaná nezaměstnanost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kontra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-0,887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-2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zpožďování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4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Míra registrované nezaměstnanosti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kontra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-0,892 (-0,887)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-1 (-2)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zpožďování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4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Přítoky do nezaměstnanosti 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kontra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-0,834 (-0,776)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0 (+1)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mírné předcházení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557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Odtoky z nezaměstnanosti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kontra /acyk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- 0,289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-2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-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4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Míra přítoků do nezaměstnanosti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kontra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-0,846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0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souběh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557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Míra odtoků z nezaměstnanosti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pro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0,791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0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/>
                        <a:t>souběh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CYKLICKÝ VÝVOJ TRHU PRÁCE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11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67604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179513" y="1052738"/>
          <a:ext cx="8712966" cy="4824533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1816145"/>
                <a:gridCol w="1380409"/>
                <a:gridCol w="1610479"/>
                <a:gridCol w="1214830"/>
                <a:gridCol w="2691103"/>
              </a:tblGrid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Indikátor/veličina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Cykličnost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Síla </a:t>
                      </a:r>
                      <a:r>
                        <a:rPr lang="cs-CZ" sz="1600" dirty="0" smtClean="0"/>
                        <a:t>korelace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Posun fáze (čtvrtletí)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Poznámka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Volná pracovní místa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pro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0,926 (0,901)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0 (-1)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mírné zpožďování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Míra volných pracovních míst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pro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0,931 (0,901)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0 (-1)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mírné zpožďování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Přítoky do nabídky VPM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pro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0,917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0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souběh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Odtoky z nabídky VPM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pro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0,909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-1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zpožďování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Míra přítoků do nabídky  VPM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pro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0,916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0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souběh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9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Míra odtoků z nabídky VPM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kontra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-0,796 (-0,759)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/>
                        <a:t>+1 (0)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/>
                        <a:t>předcházení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CYKLICKÝ VÝVOJ TRHU PRÁCE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12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67604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9" name="Zaoblený obdélník 8"/>
          <p:cNvSpPr/>
          <p:nvPr/>
        </p:nvSpPr>
        <p:spPr bwMode="auto">
          <a:xfrm>
            <a:off x="179512" y="1196752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Ex-post analýza pomocí </a:t>
            </a:r>
            <a:r>
              <a:rPr lang="cs-CZ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Beveridgovy</a:t>
            </a: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křivky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12" name="Graf 11"/>
          <p:cNvGraphicFramePr/>
          <p:nvPr/>
        </p:nvGraphicFramePr>
        <p:xfrm>
          <a:off x="539552" y="1772816"/>
          <a:ext cx="777686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628800"/>
            <a:ext cx="6984776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CYKLICKÝ VÝVOJ TRHU PRÁCE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13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67604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1907704" y="2132856"/>
            <a:ext cx="204787" cy="300037"/>
          </a:xfrm>
          <a:prstGeom prst="downArrow">
            <a:avLst>
              <a:gd name="adj1" fmla="val 50000"/>
              <a:gd name="adj2" fmla="val 3662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6300192" y="1988840"/>
            <a:ext cx="161925" cy="263525"/>
          </a:xfrm>
          <a:prstGeom prst="downArrow">
            <a:avLst>
              <a:gd name="adj1" fmla="val 50000"/>
              <a:gd name="adj2" fmla="val 4068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 rot="10800000">
            <a:off x="4355976" y="3573016"/>
            <a:ext cx="206375" cy="300037"/>
          </a:xfrm>
          <a:prstGeom prst="downArrow">
            <a:avLst>
              <a:gd name="adj1" fmla="val 50000"/>
              <a:gd name="adj2" fmla="val 3634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" name="Zaoblený obdélník 18"/>
          <p:cNvSpPr/>
          <p:nvPr/>
        </p:nvSpPr>
        <p:spPr bwMode="auto">
          <a:xfrm>
            <a:off x="251520" y="1052736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Identifikace fází a predikce - regresní model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628800"/>
            <a:ext cx="6984776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CYKLICKÝ VÝVOJ TRHU PRÁCE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14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67604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1907704" y="2132856"/>
            <a:ext cx="204787" cy="300037"/>
          </a:xfrm>
          <a:prstGeom prst="downArrow">
            <a:avLst>
              <a:gd name="adj1" fmla="val 50000"/>
              <a:gd name="adj2" fmla="val 3662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6300192" y="1988840"/>
            <a:ext cx="161925" cy="263525"/>
          </a:xfrm>
          <a:prstGeom prst="downArrow">
            <a:avLst>
              <a:gd name="adj1" fmla="val 50000"/>
              <a:gd name="adj2" fmla="val 4068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 rot="10800000">
            <a:off x="4355976" y="3573016"/>
            <a:ext cx="206375" cy="300037"/>
          </a:xfrm>
          <a:prstGeom prst="downArrow">
            <a:avLst>
              <a:gd name="adj1" fmla="val 50000"/>
              <a:gd name="adj2" fmla="val 3634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" name="Zaoblený obdélník 18"/>
          <p:cNvSpPr/>
          <p:nvPr/>
        </p:nvSpPr>
        <p:spPr bwMode="auto">
          <a:xfrm>
            <a:off x="251520" y="1052736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Identifikace fází a predikce - regresní model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3933056"/>
            <a:ext cx="6192688" cy="194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K DISKUSI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15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67604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14" name="Zaoblený obdélník 13"/>
          <p:cNvSpPr/>
          <p:nvPr/>
        </p:nvSpPr>
        <p:spPr bwMode="auto">
          <a:xfrm>
            <a:off x="251520" y="1124744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MOŽNOSTI VYUŽITÍ V POLITICE ZAMĚSTNANOSTI (k diskuzi)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0" y="1772816"/>
            <a:ext cx="8892480" cy="1631216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58775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Předvídání změn na trhu práce pomocí indikátorů podnikatelského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optimismu </a:t>
            </a:r>
          </a:p>
          <a:p>
            <a:pPr marL="358775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Identifikace nástupu recese a </a:t>
            </a:r>
            <a:r>
              <a:rPr lang="cs-CZ" sz="2000" b="1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proticyklická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opatření APZ</a:t>
            </a:r>
          </a:p>
          <a:p>
            <a:pPr marL="358775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Využití krátkodobějšího odhadu míry nezaměstnanosti v politice 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zaměstnanosti</a:t>
            </a:r>
          </a:p>
        </p:txBody>
      </p:sp>
      <p:graphicFrame>
        <p:nvGraphicFramePr>
          <p:cNvPr id="12" name="Graf 11"/>
          <p:cNvGraphicFramePr>
            <a:graphicFrameLocks/>
          </p:cNvGraphicFramePr>
          <p:nvPr/>
        </p:nvGraphicFramePr>
        <p:xfrm>
          <a:off x="2339752" y="3140968"/>
          <a:ext cx="5688632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K DISKUSI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16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67604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14" name="Zaoblený obdélník 13"/>
          <p:cNvSpPr/>
          <p:nvPr/>
        </p:nvSpPr>
        <p:spPr bwMode="auto">
          <a:xfrm>
            <a:off x="251520" y="1124744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MOŽNOSTI VYUŽITÍ V POLITICE ZAMĚSTNANOSTI (k diskuzi)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0" y="1772816"/>
            <a:ext cx="8892480" cy="1631216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58775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Předvídání změn na trhu práce pomocí indikátorů podnikatelského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optimismu </a:t>
            </a:r>
          </a:p>
          <a:p>
            <a:pPr marL="358775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Identifikace nástupu recese a </a:t>
            </a:r>
            <a:r>
              <a:rPr lang="cs-CZ" sz="2000" b="1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proticyklická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opatření APZ</a:t>
            </a:r>
          </a:p>
          <a:p>
            <a:pPr marL="358775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Využití krátkodobějšího odhadu míry nezaměstnanosti v politice 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zaměstnanosti</a:t>
            </a:r>
          </a:p>
        </p:txBody>
      </p:sp>
      <p:sp>
        <p:nvSpPr>
          <p:cNvPr id="10" name="TextovéPole 10"/>
          <p:cNvSpPr txBox="1">
            <a:spLocks noChangeArrowheads="1"/>
          </p:cNvSpPr>
          <p:nvPr/>
        </p:nvSpPr>
        <p:spPr bwMode="auto">
          <a:xfrm>
            <a:off x="395536" y="4246056"/>
            <a:ext cx="8458200" cy="1631216"/>
          </a:xfrm>
          <a:prstGeom prst="rect">
            <a:avLst/>
          </a:prstGeom>
          <a:gradFill>
            <a:gsLst>
              <a:gs pos="0">
                <a:schemeClr val="accent6">
                  <a:tint val="50000"/>
                  <a:satMod val="300000"/>
                  <a:alpha val="70000"/>
                </a:schemeClr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8775" algn="ctr"/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DĚKUJEME ZA POZORNOST!</a:t>
            </a:r>
          </a:p>
          <a:p>
            <a:pPr marL="358775"/>
            <a:endParaRPr lang="cs-CZ" sz="2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58775"/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Martin Bakule					Jiří Braňka</a:t>
            </a:r>
          </a:p>
          <a:p>
            <a:pPr marL="358775"/>
            <a:r>
              <a:rPr lang="cs-CZ" sz="2000" b="1" u="sng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bakule@</a:t>
            </a:r>
            <a:r>
              <a:rPr lang="cs-CZ" sz="2000" b="1" u="sng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nvf.cz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		</a:t>
            </a:r>
            <a:r>
              <a:rPr lang="cs-CZ" sz="2000" b="1" u="sng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branka@</a:t>
            </a:r>
            <a:r>
              <a:rPr lang="cs-CZ" sz="2000" b="1" u="sng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nvf.cz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endParaRPr lang="cs-CZ" sz="2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58775"/>
            <a:endParaRPr lang="cs-CZ" sz="2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9355A74A-0F17-472C-B617-960D741F9BA8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2</a:t>
            </a:fld>
            <a:endParaRPr lang="cs-CZ" sz="2400" b="1">
              <a:solidFill>
                <a:schemeClr val="bg1"/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67544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3200" b="1" dirty="0" smtClean="0">
                <a:solidFill>
                  <a:schemeClr val="bg1"/>
                </a:solidFill>
              </a:rPr>
              <a:t>Realizované aktivity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18434" name="Picture 2" descr="C:\Documents and Settings\branka\Local Settings\Temporary Internet Files\Content.IE5\8SH3KYWX\MM900283191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0012" y="2781300"/>
            <a:ext cx="1323975" cy="1295400"/>
          </a:xfrm>
          <a:prstGeom prst="rect">
            <a:avLst/>
          </a:prstGeom>
          <a:noFill/>
        </p:spPr>
      </p:pic>
      <p:pic>
        <p:nvPicPr>
          <p:cNvPr id="18436" name="Picture 4" descr="C:\Documents and Settings\branka\Local Settings\Temporary Internet Files\Content.IE5\726MWIT8\MC900299181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195736" y="1556792"/>
            <a:ext cx="5040560" cy="4207641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C:\Documents and Settings\branka\Local Settings\Temporary Internet Files\Content.IE5\726MWIT8\MC900299181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195736" y="1556792"/>
            <a:ext cx="5040560" cy="4207641"/>
          </a:xfrm>
          <a:prstGeom prst="rect">
            <a:avLst/>
          </a:prstGeom>
          <a:noFill/>
        </p:spPr>
      </p:pic>
      <p:sp>
        <p:nvSpPr>
          <p:cNvPr id="4099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9355A74A-0F17-472C-B617-960D741F9BA8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3</a:t>
            </a:fld>
            <a:endParaRPr lang="cs-CZ" sz="2400" b="1">
              <a:solidFill>
                <a:schemeClr val="bg1"/>
              </a:solidFill>
            </a:endParaRPr>
          </a:p>
        </p:txBody>
      </p:sp>
      <p:sp>
        <p:nvSpPr>
          <p:cNvPr id="7" name="Zaoblený obdélník 6"/>
          <p:cNvSpPr/>
          <p:nvPr/>
        </p:nvSpPr>
        <p:spPr bwMode="auto">
          <a:xfrm>
            <a:off x="323528" y="1196752"/>
            <a:ext cx="4104456" cy="4032448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INDIKÁTORY PODNIKATELSKÉHO OPTIMISMU A JEJICH SCHOPNOST PŘEDVÍDAT VÝVOJ TRHU PRÁCE</a:t>
            </a:r>
            <a:endParaRPr kumimoji="0" lang="cs-CZ" sz="2400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" name="Zaoblený obdélník 7"/>
          <p:cNvSpPr/>
          <p:nvPr/>
        </p:nvSpPr>
        <p:spPr bwMode="auto">
          <a:xfrm>
            <a:off x="4716016" y="1196752"/>
            <a:ext cx="4104456" cy="4032448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IDENTIFIKACE CYKLICKÉHO VÝVOJE TRHU PRÁCE</a:t>
            </a:r>
            <a:endParaRPr kumimoji="0" lang="cs-CZ" sz="2400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67544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3200" b="1" dirty="0" smtClean="0">
                <a:solidFill>
                  <a:schemeClr val="bg1"/>
                </a:solidFill>
              </a:rPr>
              <a:t>Realizované aktivity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INDIKÁTORY PODNIKATELSKÉHO OPTIMISMU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4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2395240"/>
            <a:ext cx="9144000" cy="2215991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ČESKÝ STATISTICKÝ ÚŘAD (Konjunkturální průzkumy)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MANPOWER (Česká republika a Německo)</a:t>
            </a:r>
          </a:p>
          <a:p>
            <a:pPr marL="717550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IFO (Institut </a:t>
            </a:r>
            <a:r>
              <a:rPr lang="cs-CZ" sz="2000" b="1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für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cs-CZ" sz="2000" b="1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Wirtschaftsforschung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Německo)</a:t>
            </a:r>
          </a:p>
          <a:p>
            <a:pPr marL="717550">
              <a:spcAft>
                <a:spcPts val="600"/>
              </a:spcAft>
            </a:pPr>
            <a:r>
              <a:rPr lang="cs-CZ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(německé </a:t>
            </a:r>
            <a:r>
              <a:rPr lang="cs-CZ" b="1" i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průzkumy velmi relevantní díky značné provázanosti obou ekonomik)</a:t>
            </a:r>
          </a:p>
          <a:p>
            <a:pPr marL="717550">
              <a:spcAft>
                <a:spcPts val="600"/>
              </a:spcAft>
              <a:buFont typeface="Wingdings" pitchFamily="2" charset="2"/>
              <a:buChar char="§"/>
            </a:pPr>
            <a:endParaRPr lang="cs-CZ" sz="28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" name="Zaoblený obdélník 11"/>
          <p:cNvSpPr/>
          <p:nvPr/>
        </p:nvSpPr>
        <p:spPr bwMode="auto">
          <a:xfrm>
            <a:off x="179512" y="4149080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TESTOVÁNÍ: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0" y="4725144"/>
            <a:ext cx="9144000" cy="1015663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Čtvrtletní i měsíční časové řady 2004-2010 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Projekce na 1-2 čtvrtletí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Národní, sektorové a regionální indikátory</a:t>
            </a:r>
            <a:endParaRPr lang="cs-CZ" sz="28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" name="Zaoblený obdélník 13"/>
          <p:cNvSpPr/>
          <p:nvPr/>
        </p:nvSpPr>
        <p:spPr bwMode="auto">
          <a:xfrm>
            <a:off x="251520" y="1052736"/>
            <a:ext cx="8712968" cy="1152128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KONJUNKTURÁLNÍ PRŮZKUMY: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Podniky odhadují svou situaci v příštích 3-6 měsících z hlediska tržeb, výkonů, náboru pracovních sil a dalších charakteristik.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INDIKÁTORY PODNIKATELSKÉHO OPTIMISMU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5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 bwMode="auto">
          <a:xfrm>
            <a:off x="251520" y="1052736"/>
            <a:ext cx="8712968" cy="1152128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HLAVNÍ ZJIŠTĚNÍ: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Značná míra spolehlivosti pro národní indikátory a průmyslový sektor, v roce 2010 však došlo ke zhoršení míry kvality předpovědi.</a:t>
            </a: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323528" y="2276872"/>
          <a:ext cx="8568951" cy="3456383"/>
        </p:xfrm>
        <a:graphic>
          <a:graphicData uri="http://schemas.openxmlformats.org/drawingml/2006/table">
            <a:tbl>
              <a:tblPr/>
              <a:tblGrid>
                <a:gridCol w="3960440"/>
                <a:gridCol w="2785038"/>
                <a:gridCol w="1823473"/>
              </a:tblGrid>
              <a:tr h="4937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Typ prognózy</a:t>
                      </a:r>
                      <a:endParaRPr lang="cs-CZ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Zdroj</a:t>
                      </a:r>
                      <a:endParaRPr lang="cs-CZ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i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Korelace</a:t>
                      </a:r>
                      <a:endParaRPr lang="cs-CZ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Celkové přítoky do nabídky VPM</a:t>
                      </a:r>
                    </a:p>
                  </a:txBody>
                  <a:tcPr marL="68334" marR="68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IFO</a:t>
                      </a: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latin typeface="Calibri"/>
                          <a:ea typeface="Calibri"/>
                          <a:cs typeface="Times New Roman"/>
                        </a:rPr>
                        <a:t> 0,945</a:t>
                      </a:r>
                      <a:endParaRPr lang="cs-CZ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latin typeface="Calibri"/>
                          <a:ea typeface="Calibri"/>
                          <a:cs typeface="Times New Roman"/>
                        </a:rPr>
                        <a:t>Celkový </a:t>
                      </a: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vývoj zaměstnanosti dle </a:t>
                      </a:r>
                      <a:r>
                        <a:rPr lang="cs-CZ" sz="1800" dirty="0" smtClean="0">
                          <a:latin typeface="Calibri"/>
                          <a:ea typeface="Calibri"/>
                          <a:cs typeface="Times New Roman"/>
                        </a:rPr>
                        <a:t>VŠPS</a:t>
                      </a:r>
                      <a:endParaRPr lang="cs-CZ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Kompozitní (KP ČSÚ + IFO)</a:t>
                      </a: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latin typeface="Calibri"/>
                          <a:ea typeface="Calibri"/>
                          <a:cs typeface="Times New Roman"/>
                        </a:rPr>
                        <a:t> 0,933</a:t>
                      </a:r>
                      <a:endParaRPr lang="cs-CZ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KP ČSÚ</a:t>
                      </a: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latin typeface="Calibri"/>
                          <a:ea typeface="Calibri"/>
                          <a:cs typeface="Times New Roman"/>
                        </a:rPr>
                        <a:t> 0,924</a:t>
                      </a:r>
                      <a:endParaRPr lang="cs-CZ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Vývoj zaměstnanosti v průmyslu</a:t>
                      </a:r>
                    </a:p>
                  </a:txBody>
                  <a:tcPr marL="68334" marR="68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KP ČSÚ</a:t>
                      </a: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latin typeface="Calibri"/>
                          <a:ea typeface="Calibri"/>
                          <a:cs typeface="Times New Roman"/>
                        </a:rPr>
                        <a:t> 0,875</a:t>
                      </a:r>
                      <a:endParaRPr lang="cs-CZ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latin typeface="Calibri"/>
                          <a:ea typeface="Calibri"/>
                          <a:cs typeface="Times New Roman"/>
                        </a:rPr>
                        <a:t>Celkový </a:t>
                      </a: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vývoj počtu </a:t>
                      </a:r>
                      <a:r>
                        <a:rPr lang="cs-CZ" sz="1800" dirty="0" smtClean="0">
                          <a:latin typeface="Calibri"/>
                          <a:ea typeface="Calibri"/>
                          <a:cs typeface="Times New Roman"/>
                        </a:rPr>
                        <a:t>nezaměstnaných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latin typeface="Calibri"/>
                          <a:ea typeface="Calibri"/>
                          <a:cs typeface="Times New Roman"/>
                        </a:rPr>
                        <a:t>dle </a:t>
                      </a: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VŠPS</a:t>
                      </a: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latin typeface="Calibri"/>
                          <a:ea typeface="Calibri"/>
                          <a:cs typeface="Times New Roman"/>
                        </a:rPr>
                        <a:t>KP ČSÚ</a:t>
                      </a: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-0,872</a:t>
                      </a: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34" marR="68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latin typeface="Calibri"/>
                          <a:ea typeface="Calibri"/>
                          <a:cs typeface="Times New Roman"/>
                        </a:rPr>
                        <a:t>Kompozitní (KP ČSÚ + IFO)</a:t>
                      </a: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Calibri"/>
                          <a:ea typeface="Calibri"/>
                          <a:cs typeface="Times New Roman"/>
                        </a:rPr>
                        <a:t>-0,861</a:t>
                      </a:r>
                    </a:p>
                  </a:txBody>
                  <a:tcPr marL="68334" marR="68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INDIKÁTORY PODNIKATELSKÉHO OPTIMISMU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6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 bwMode="auto">
          <a:xfrm>
            <a:off x="251520" y="1052736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SHODA PŘEDPOVĚDI SE SKUTEČNOSTÍ:</a:t>
            </a: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72816"/>
            <a:ext cx="685398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Šipka dolů 7"/>
          <p:cNvSpPr/>
          <p:nvPr/>
        </p:nvSpPr>
        <p:spPr bwMode="auto">
          <a:xfrm rot="3495458">
            <a:off x="6331434" y="2310062"/>
            <a:ext cx="720080" cy="1152128"/>
          </a:xfrm>
          <a:prstGeom prst="downArrow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endParaRPr>
          </a:p>
        </p:txBody>
      </p:sp>
      <p:sp>
        <p:nvSpPr>
          <p:cNvPr id="9" name="Zaoblený obdélník 8"/>
          <p:cNvSpPr/>
          <p:nvPr/>
        </p:nvSpPr>
        <p:spPr bwMode="auto">
          <a:xfrm>
            <a:off x="1979712" y="3717032"/>
            <a:ext cx="3096344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Přítoky do nabídky VPM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INDIKÁTORY PODNIKATELSKÉHO OPTIMISMU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7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 bwMode="auto">
          <a:xfrm>
            <a:off x="251520" y="1052736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SHODA PŘEDPOVĚDI SE SKUTEČNOSTÍ:</a:t>
            </a: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72816"/>
            <a:ext cx="685398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0488" y="3140968"/>
            <a:ext cx="6649878" cy="2640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Šipka dolů 7"/>
          <p:cNvSpPr/>
          <p:nvPr/>
        </p:nvSpPr>
        <p:spPr bwMode="auto">
          <a:xfrm>
            <a:off x="7452320" y="2492896"/>
            <a:ext cx="720080" cy="1152128"/>
          </a:xfrm>
          <a:prstGeom prst="downArrow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endParaRPr>
          </a:p>
        </p:txBody>
      </p:sp>
      <p:sp>
        <p:nvSpPr>
          <p:cNvPr id="9" name="Zaoblený obdélník 8"/>
          <p:cNvSpPr/>
          <p:nvPr/>
        </p:nvSpPr>
        <p:spPr bwMode="auto">
          <a:xfrm>
            <a:off x="1979712" y="4509120"/>
            <a:ext cx="4176464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Vývoj zaměstnanosti v průmyslu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INDIKÁTORY PODNIKATELSKÉHO OPTIMISMU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8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 bwMode="auto">
          <a:xfrm>
            <a:off x="251520" y="1052736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SHODA PŘEDPOVĚDI S PROJEKCÍ (3q. 2010):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51520" y="1700808"/>
            <a:ext cx="8892480" cy="2139047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3038">
              <a:spcAft>
                <a:spcPts val="600"/>
              </a:spcAft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Změna celková zaměstnanosti</a:t>
            </a:r>
          </a:p>
          <a:p>
            <a:pPr marL="173038">
              <a:buFont typeface="Wingdings" pitchFamily="2" charset="2"/>
              <a:buChar char="§"/>
            </a:pPr>
            <a:endParaRPr lang="cs-CZ" sz="2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73038">
              <a:buFont typeface="Wingdings" pitchFamily="2" charset="2"/>
              <a:buChar char="§"/>
            </a:pPr>
            <a:endParaRPr lang="cs-CZ" sz="2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73038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Změna počtu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nezaměstnaných</a:t>
            </a:r>
            <a:endParaRPr lang="cs-CZ" sz="2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73038">
              <a:buFont typeface="Wingdings" pitchFamily="2" charset="2"/>
              <a:buChar char="§"/>
            </a:pPr>
            <a:endParaRPr lang="cs-CZ" sz="2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73038"/>
            <a:endParaRPr lang="cs-CZ" sz="28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" name="Zaoblený obdélník 11"/>
          <p:cNvSpPr/>
          <p:nvPr/>
        </p:nvSpPr>
        <p:spPr bwMode="auto">
          <a:xfrm>
            <a:off x="323528" y="2132856"/>
            <a:ext cx="4176464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PROJEKCE: +13 400</a:t>
            </a:r>
          </a:p>
        </p:txBody>
      </p:sp>
      <p:sp>
        <p:nvSpPr>
          <p:cNvPr id="13" name="Zaoblený obdélník 12"/>
          <p:cNvSpPr/>
          <p:nvPr/>
        </p:nvSpPr>
        <p:spPr bwMode="auto">
          <a:xfrm>
            <a:off x="4572000" y="2132856"/>
            <a:ext cx="4176464" cy="504056"/>
          </a:xfrm>
          <a:prstGeom prst="roundRect">
            <a:avLst/>
          </a:prstGeom>
          <a:solidFill>
            <a:srgbClr val="99CCFF">
              <a:alpha val="8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SKUTEČNOST: +17 100</a:t>
            </a:r>
          </a:p>
        </p:txBody>
      </p:sp>
      <p:sp>
        <p:nvSpPr>
          <p:cNvPr id="14" name="Zaoblený obdélník 13"/>
          <p:cNvSpPr/>
          <p:nvPr/>
        </p:nvSpPr>
        <p:spPr bwMode="auto">
          <a:xfrm>
            <a:off x="323528" y="3140968"/>
            <a:ext cx="4176464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PROJEKCE: -12 000</a:t>
            </a:r>
          </a:p>
        </p:txBody>
      </p:sp>
      <p:sp>
        <p:nvSpPr>
          <p:cNvPr id="15" name="Zaoblený obdélník 14"/>
          <p:cNvSpPr/>
          <p:nvPr/>
        </p:nvSpPr>
        <p:spPr bwMode="auto">
          <a:xfrm>
            <a:off x="4572000" y="3140968"/>
            <a:ext cx="4176464" cy="504056"/>
          </a:xfrm>
          <a:prstGeom prst="roundRect">
            <a:avLst/>
          </a:prstGeom>
          <a:solidFill>
            <a:srgbClr val="99CCFF">
              <a:alpha val="8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SKUTEČNOST: -10 600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79512" y="3861048"/>
            <a:ext cx="8964488" cy="1908215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3038">
              <a:spcAft>
                <a:spcPts val="1200"/>
              </a:spcAft>
            </a:pPr>
            <a:r>
              <a:rPr lang="cs-CZ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ZÁVĚRY</a:t>
            </a:r>
          </a:p>
          <a:p>
            <a:pPr marL="173038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Dlouhodobě spolehlivé prognózy vs. současné období nejistot </a:t>
            </a:r>
          </a:p>
          <a:p>
            <a:pPr marL="173038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Národní úroveň spolehlivá, sektory a regiony (nejsou data) – ne</a:t>
            </a:r>
          </a:p>
          <a:p>
            <a:pPr marL="173038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V další fázi nutné prozkoumat vazbu na vývoj poptávky po profesích</a:t>
            </a:r>
          </a:p>
          <a:p>
            <a:pPr marL="173038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Do indikátoru vývoje VPM zahrnout nabídku soukromých portálů!</a:t>
            </a:r>
            <a:endParaRPr lang="cs-CZ" sz="28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CYKLICKÝ VÝVOJ TRHU PRÁCE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9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6" name="Zaoblený obdélník 5"/>
          <p:cNvSpPr/>
          <p:nvPr/>
        </p:nvSpPr>
        <p:spPr bwMode="auto">
          <a:xfrm>
            <a:off x="251520" y="1052736"/>
            <a:ext cx="8712968" cy="1152128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CYKLICKÝ VÝVOJ TRHU PRÁCE: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Periodické změny poptávky po práci a s tím spojené fluktuace nezaměstnanosti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67604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2348880"/>
            <a:ext cx="9144000" cy="707886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JAK identifikovat cyklické fáze vývoje trhu práce?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PROČ identifikovat cyklické fáze vývoje trhu práce? </a:t>
            </a:r>
            <a:endParaRPr lang="cs-CZ" sz="28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" name="Zaoblený obdélník 8"/>
          <p:cNvSpPr/>
          <p:nvPr/>
        </p:nvSpPr>
        <p:spPr bwMode="auto">
          <a:xfrm>
            <a:off x="179512" y="3429000"/>
            <a:ext cx="8712968" cy="504056"/>
          </a:xfrm>
          <a:prstGeom prst="roundRect">
            <a:avLst/>
          </a:prstGeom>
          <a:solidFill>
            <a:schemeClr val="accent6"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Hlavní zjištění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0" y="4193793"/>
            <a:ext cx="9144000" cy="1323439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Cyklické výkyvy ekonomiky (HDP) lze sledovat v evidenci </a:t>
            </a:r>
            <a:r>
              <a:rPr lang="cs-CZ" sz="2000" b="1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UoZ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 VPM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Cyklické indikátory: zpožděné, souběhové i předstihové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Fáze cyklu vývoje trhu práce lze identifikovat a predikovat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bservator">
  <a:themeElements>
    <a:clrScheme name="Observat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servato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bservat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Observator</Template>
  <TotalTime>3246</TotalTime>
  <Words>611</Words>
  <Application>Microsoft Office PowerPoint</Application>
  <PresentationFormat>Předvádění na obrazovce (4:3)</PresentationFormat>
  <Paragraphs>219</Paragraphs>
  <Slides>16</Slides>
  <Notes>15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8" baseType="lpstr">
      <vt:lpstr>Observator</vt:lpstr>
      <vt:lpstr>Photo Editor Photo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Company>NVF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 1 – Actual barriers</dc:title>
  <dc:creator>zackova</dc:creator>
  <cp:lastModifiedBy>branka</cp:lastModifiedBy>
  <cp:revision>247</cp:revision>
  <dcterms:created xsi:type="dcterms:W3CDTF">2008-05-15T10:54:19Z</dcterms:created>
  <dcterms:modified xsi:type="dcterms:W3CDTF">2010-12-08T11:57:25Z</dcterms:modified>
</cp:coreProperties>
</file>